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01" r:id="rId2"/>
    <p:sldId id="296" r:id="rId3"/>
    <p:sldId id="297" r:id="rId4"/>
    <p:sldId id="294" r:id="rId5"/>
    <p:sldId id="295" r:id="rId6"/>
    <p:sldId id="298" r:id="rId7"/>
    <p:sldId id="299" r:id="rId8"/>
    <p:sldId id="300" r:id="rId9"/>
    <p:sldId id="256" r:id="rId10"/>
    <p:sldId id="257" r:id="rId11"/>
    <p:sldId id="273" r:id="rId12"/>
    <p:sldId id="279" r:id="rId13"/>
    <p:sldId id="284" r:id="rId14"/>
    <p:sldId id="275" r:id="rId15"/>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5" d="100"/>
          <a:sy n="85" d="100"/>
        </p:scale>
        <p:origin x="75" y="30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8/16/2020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8/16/2020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8/16/2020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C9BC-7839-4A51-B739-B7041129BF92}"/>
              </a:ext>
            </a:extLst>
          </p:cNvPr>
          <p:cNvSpPr>
            <a:spLocks noGrp="1"/>
          </p:cNvSpPr>
          <p:nvPr>
            <p:ph type="ctrTitle"/>
          </p:nvPr>
        </p:nvSpPr>
        <p:spPr/>
        <p:txBody>
          <a:bodyPr/>
          <a:lstStyle/>
          <a:p>
            <a:r>
              <a:rPr lang="en-US" dirty="0"/>
              <a:t>“Prayer Changes ME”</a:t>
            </a:r>
          </a:p>
        </p:txBody>
      </p:sp>
      <p:sp>
        <p:nvSpPr>
          <p:cNvPr id="3" name="Subtitle 2">
            <a:extLst>
              <a:ext uri="{FF2B5EF4-FFF2-40B4-BE49-F238E27FC236}">
                <a16:creationId xmlns:a16="http://schemas.microsoft.com/office/drawing/2014/main" id="{E338B297-41A8-46B8-9655-5DE0B93309E9}"/>
              </a:ext>
            </a:extLst>
          </p:cNvPr>
          <p:cNvSpPr>
            <a:spLocks noGrp="1"/>
          </p:cNvSpPr>
          <p:nvPr>
            <p:ph type="subTitle" idx="1"/>
          </p:nvPr>
        </p:nvSpPr>
        <p:spPr/>
        <p:txBody>
          <a:bodyPr/>
          <a:lstStyle/>
          <a:p>
            <a:r>
              <a:rPr lang="en-US" dirty="0"/>
              <a:t>What is accomplished when we pray</a:t>
            </a:r>
          </a:p>
          <a:p>
            <a:r>
              <a:rPr lang="en-US" dirty="0"/>
              <a:t>Lesson 1 – Introduction, Define Prayer</a:t>
            </a:r>
          </a:p>
        </p:txBody>
      </p:sp>
    </p:spTree>
    <p:extLst>
      <p:ext uri="{BB962C8B-B14F-4D97-AF65-F5344CB8AC3E}">
        <p14:creationId xmlns:p14="http://schemas.microsoft.com/office/powerpoint/2010/main" val="169348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21151" y="0"/>
            <a:ext cx="9601200" cy="926184"/>
          </a:xfrm>
        </p:spPr>
        <p:txBody>
          <a:bodyPr/>
          <a:lstStyle/>
          <a:p>
            <a:r>
              <a:rPr lang="en-US" dirty="0"/>
              <a:t>Introduction</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168923" y="650449"/>
            <a:ext cx="10463753" cy="6117996"/>
          </a:xfrm>
        </p:spPr>
        <p:txBody>
          <a:bodyPr>
            <a:normAutofit/>
          </a:bodyPr>
          <a:lstStyle/>
          <a:p>
            <a:r>
              <a:rPr lang="en-US" sz="2800" dirty="0"/>
              <a:t>As we have studied, prayer is a transformation agent that will make us more the person that God wants us to be.</a:t>
            </a:r>
          </a:p>
          <a:p>
            <a:r>
              <a:rPr lang="en-US" sz="2800" dirty="0"/>
              <a:t>The more we pray and pray as God wants, the more we LEARN about our God </a:t>
            </a:r>
            <a:r>
              <a:rPr lang="en-US" sz="2800" b="1" i="1" u="sng" dirty="0">
                <a:solidFill>
                  <a:srgbClr val="FF0000"/>
                </a:solidFill>
              </a:rPr>
              <a:t>and ourselves</a:t>
            </a:r>
            <a:r>
              <a:rPr lang="en-US" sz="2800" dirty="0"/>
              <a:t>.</a:t>
            </a:r>
          </a:p>
          <a:p>
            <a:r>
              <a:rPr lang="en-US" sz="2800" dirty="0"/>
              <a:t>This learning process humbles us as we come to conclusions that the worldly man doesn’t or won’t admit to.</a:t>
            </a:r>
          </a:p>
          <a:p>
            <a:r>
              <a:rPr lang="en-US" sz="2800" dirty="0">
                <a:solidFill>
                  <a:schemeClr val="tx1"/>
                </a:solidFill>
                <a:latin typeface="Calibri" panose="020F0502020204030204" pitchFamily="34" charset="0"/>
                <a:cs typeface="Calibri" panose="020F0502020204030204" pitchFamily="34" charset="0"/>
              </a:rPr>
              <a:t> Prayer is, among other things, an acknowledgment of God’s power, promises, and provision. When you pray, you demonstrate dependence on God.</a:t>
            </a:r>
          </a:p>
          <a:p>
            <a:r>
              <a:rPr lang="en-US" sz="2800" dirty="0"/>
              <a:t>There are many things that praying always teaches us, but I want to just look at two</a:t>
            </a:r>
          </a:p>
          <a:p>
            <a:pPr lvl="1"/>
            <a:r>
              <a:rPr lang="en-US" sz="2800" dirty="0"/>
              <a:t>Teaches us just how reliant we are on God</a:t>
            </a:r>
          </a:p>
          <a:p>
            <a:pPr lvl="1"/>
            <a:r>
              <a:rPr lang="en-US" sz="2800" dirty="0"/>
              <a:t>Helps us develop the attitude “WE ARE NOT IN CONTROL”</a:t>
            </a:r>
          </a:p>
        </p:txBody>
      </p:sp>
    </p:spTree>
    <p:extLst>
      <p:ext uri="{BB962C8B-B14F-4D97-AF65-F5344CB8AC3E}">
        <p14:creationId xmlns:p14="http://schemas.microsoft.com/office/powerpoint/2010/main" val="244593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D319-5FAF-4D75-A080-2A041F6D6437}"/>
              </a:ext>
            </a:extLst>
          </p:cNvPr>
          <p:cNvSpPr>
            <a:spLocks noGrp="1"/>
          </p:cNvSpPr>
          <p:nvPr>
            <p:ph type="title"/>
          </p:nvPr>
        </p:nvSpPr>
        <p:spPr>
          <a:xfrm>
            <a:off x="701749" y="0"/>
            <a:ext cx="4916626" cy="781493"/>
          </a:xfrm>
        </p:spPr>
        <p:txBody>
          <a:bodyPr/>
          <a:lstStyle/>
          <a:p>
            <a:r>
              <a:rPr lang="en-US" dirty="0"/>
              <a:t>Introduction</a:t>
            </a:r>
          </a:p>
        </p:txBody>
      </p:sp>
      <p:sp>
        <p:nvSpPr>
          <p:cNvPr id="3" name="Content Placeholder 2">
            <a:extLst>
              <a:ext uri="{FF2B5EF4-FFF2-40B4-BE49-F238E27FC236}">
                <a16:creationId xmlns:a16="http://schemas.microsoft.com/office/drawing/2014/main" id="{5537E0A4-2A41-48D9-BE09-0E0482298867}"/>
              </a:ext>
            </a:extLst>
          </p:cNvPr>
          <p:cNvSpPr>
            <a:spLocks noGrp="1"/>
          </p:cNvSpPr>
          <p:nvPr>
            <p:ph idx="1"/>
          </p:nvPr>
        </p:nvSpPr>
        <p:spPr>
          <a:xfrm>
            <a:off x="1371600" y="781493"/>
            <a:ext cx="10207256" cy="5810693"/>
          </a:xfrm>
        </p:spPr>
        <p:txBody>
          <a:bodyPr>
            <a:normAutofit/>
          </a:bodyPr>
          <a:lstStyle/>
          <a:p>
            <a:r>
              <a:rPr lang="en-US" sz="3200" dirty="0"/>
              <a:t>So, for the next couple of weeks, we will be looking at HOW prayer can help us to transform us by helping us understand better we are reliant on God for all things (all would agree that is the case but do we actually live it???) and for us to truly understand we are NOT in control in much of anything in our lives.</a:t>
            </a:r>
          </a:p>
          <a:p>
            <a:r>
              <a:rPr lang="en-US" sz="3200" dirty="0"/>
              <a:t>This will not be an easy class and topic.  This will be quite challenging.</a:t>
            </a:r>
          </a:p>
        </p:txBody>
      </p:sp>
    </p:spTree>
    <p:extLst>
      <p:ext uri="{BB962C8B-B14F-4D97-AF65-F5344CB8AC3E}">
        <p14:creationId xmlns:p14="http://schemas.microsoft.com/office/powerpoint/2010/main" val="225329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C790C-BC40-47AC-AE78-66226454785B}"/>
              </a:ext>
            </a:extLst>
          </p:cNvPr>
          <p:cNvSpPr>
            <a:spLocks noGrp="1"/>
          </p:cNvSpPr>
          <p:nvPr>
            <p:ph type="title"/>
          </p:nvPr>
        </p:nvSpPr>
        <p:spPr>
          <a:xfrm>
            <a:off x="751115" y="0"/>
            <a:ext cx="6379029" cy="881743"/>
          </a:xfrm>
        </p:spPr>
        <p:txBody>
          <a:bodyPr/>
          <a:lstStyle/>
          <a:p>
            <a:r>
              <a:rPr lang="en-US" b="1" i="1" u="sng" dirty="0">
                <a:solidFill>
                  <a:srgbClr val="FF0000"/>
                </a:solidFill>
              </a:rPr>
              <a:t>Our dependence on God</a:t>
            </a:r>
          </a:p>
        </p:txBody>
      </p:sp>
      <p:sp>
        <p:nvSpPr>
          <p:cNvPr id="3" name="Content Placeholder 2">
            <a:extLst>
              <a:ext uri="{FF2B5EF4-FFF2-40B4-BE49-F238E27FC236}">
                <a16:creationId xmlns:a16="http://schemas.microsoft.com/office/drawing/2014/main" id="{6EB4AA42-3C90-40BA-8A33-261CBBCC12C8}"/>
              </a:ext>
            </a:extLst>
          </p:cNvPr>
          <p:cNvSpPr>
            <a:spLocks noGrp="1"/>
          </p:cNvSpPr>
          <p:nvPr>
            <p:ph idx="1"/>
          </p:nvPr>
        </p:nvSpPr>
        <p:spPr>
          <a:xfrm>
            <a:off x="990600" y="664029"/>
            <a:ext cx="11049000" cy="5998028"/>
          </a:xfrm>
        </p:spPr>
        <p:txBody>
          <a:bodyPr>
            <a:normAutofit/>
          </a:bodyPr>
          <a:lstStyle/>
          <a:p>
            <a:r>
              <a:rPr lang="en-US" sz="2800" dirty="0"/>
              <a:t>Depending on God is basic to the Christian life. </a:t>
            </a:r>
          </a:p>
          <a:p>
            <a:r>
              <a:rPr lang="en-US" sz="2800" dirty="0"/>
              <a:t>We trust in, or depend on, God for our salvation - </a:t>
            </a:r>
            <a:r>
              <a:rPr lang="en-US" sz="2800" u="sng" dirty="0"/>
              <a:t>Ephesians 2:8–9</a:t>
            </a:r>
            <a:r>
              <a:rPr lang="en-US" sz="2800" dirty="0"/>
              <a:t>. </a:t>
            </a:r>
          </a:p>
          <a:p>
            <a:endParaRPr lang="en-US" sz="2800" dirty="0"/>
          </a:p>
          <a:p>
            <a:pPr marL="0" indent="0">
              <a:buNone/>
            </a:pPr>
            <a:endParaRPr lang="en-US" sz="2800" dirty="0"/>
          </a:p>
          <a:p>
            <a:r>
              <a:rPr lang="en-US" sz="2800" dirty="0"/>
              <a:t>We depend on God for wisdom - </a:t>
            </a:r>
            <a:r>
              <a:rPr lang="en-US" sz="2800" u="sng" dirty="0"/>
              <a:t>James 1:5</a:t>
            </a:r>
            <a:r>
              <a:rPr lang="en-US" sz="2800" dirty="0"/>
              <a:t>. </a:t>
            </a:r>
          </a:p>
          <a:p>
            <a:endParaRPr lang="en-US" sz="2800" dirty="0"/>
          </a:p>
          <a:p>
            <a:pPr marL="0" indent="0">
              <a:buNone/>
            </a:pPr>
            <a:endParaRPr lang="en-US" sz="2800" dirty="0"/>
          </a:p>
          <a:p>
            <a:r>
              <a:rPr lang="en-US" sz="2800" dirty="0"/>
              <a:t>In fact, we depend on God </a:t>
            </a:r>
            <a:r>
              <a:rPr lang="en-US" sz="2800" i="1" dirty="0"/>
              <a:t>for</a:t>
            </a:r>
            <a:r>
              <a:rPr lang="en-US" sz="2800" dirty="0"/>
              <a:t> everything - </a:t>
            </a:r>
            <a:r>
              <a:rPr lang="en-US" sz="2800" u="sng" dirty="0"/>
              <a:t>Psalm 104:27</a:t>
            </a:r>
            <a:endParaRPr lang="en-US" sz="2800" dirty="0"/>
          </a:p>
        </p:txBody>
      </p:sp>
      <p:sp>
        <p:nvSpPr>
          <p:cNvPr id="4" name="TextBox 3">
            <a:extLst>
              <a:ext uri="{FF2B5EF4-FFF2-40B4-BE49-F238E27FC236}">
                <a16:creationId xmlns:a16="http://schemas.microsoft.com/office/drawing/2014/main" id="{D8411864-5B77-43B3-9324-3D7A25F4D477}"/>
              </a:ext>
            </a:extLst>
          </p:cNvPr>
          <p:cNvSpPr txBox="1"/>
          <p:nvPr/>
        </p:nvSpPr>
        <p:spPr>
          <a:xfrm>
            <a:off x="1251639" y="1850571"/>
            <a:ext cx="10526921"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For by grace you have been saved through faith, and that </a:t>
            </a:r>
            <a:r>
              <a:rPr lang="en-US" sz="2400" b="1" i="1" u="sng" dirty="0">
                <a:solidFill>
                  <a:srgbClr val="FF0000"/>
                </a:solidFill>
                <a:latin typeface="Calibri" panose="020F0502020204030204" pitchFamily="34" charset="0"/>
                <a:cs typeface="Calibri" panose="020F0502020204030204" pitchFamily="34" charset="0"/>
              </a:rPr>
              <a:t>not of yourselves</a:t>
            </a:r>
            <a:r>
              <a:rPr lang="en-US" sz="2400" b="1" dirty="0">
                <a:solidFill>
                  <a:srgbClr val="7030A0"/>
                </a:solidFill>
                <a:latin typeface="Calibri" panose="020F0502020204030204" pitchFamily="34" charset="0"/>
                <a:cs typeface="Calibri" panose="020F0502020204030204" pitchFamily="34" charset="0"/>
              </a:rPr>
              <a:t>; </a:t>
            </a:r>
            <a:r>
              <a:rPr lang="en-US" sz="2400" b="1" i="1" dirty="0">
                <a:solidFill>
                  <a:srgbClr val="7030A0"/>
                </a:solidFill>
                <a:latin typeface="Calibri" panose="020F0502020204030204" pitchFamily="34" charset="0"/>
                <a:cs typeface="Calibri" panose="020F0502020204030204" pitchFamily="34" charset="0"/>
              </a:rPr>
              <a:t>it is</a:t>
            </a:r>
          </a:p>
          <a:p>
            <a:pPr algn="ctr"/>
            <a:r>
              <a:rPr lang="en-US" sz="2400" b="1" dirty="0">
                <a:solidFill>
                  <a:srgbClr val="7030A0"/>
                </a:solidFill>
                <a:latin typeface="Calibri" panose="020F0502020204030204" pitchFamily="34" charset="0"/>
                <a:cs typeface="Calibri" panose="020F0502020204030204" pitchFamily="34" charset="0"/>
              </a:rPr>
              <a:t> the gift of God, </a:t>
            </a:r>
            <a:r>
              <a:rPr lang="en-US" sz="2400" b="1" baseline="30000" dirty="0">
                <a:solidFill>
                  <a:srgbClr val="7030A0"/>
                </a:solidFill>
                <a:latin typeface="Calibri" panose="020F0502020204030204" pitchFamily="34" charset="0"/>
                <a:cs typeface="Calibri" panose="020F0502020204030204" pitchFamily="34" charset="0"/>
              </a:rPr>
              <a:t>9 </a:t>
            </a:r>
            <a:r>
              <a:rPr lang="en-US" sz="2400" b="1" dirty="0">
                <a:solidFill>
                  <a:srgbClr val="7030A0"/>
                </a:solidFill>
                <a:latin typeface="Calibri" panose="020F0502020204030204" pitchFamily="34" charset="0"/>
                <a:cs typeface="Calibri" panose="020F0502020204030204" pitchFamily="34" charset="0"/>
              </a:rPr>
              <a:t>not of works, lest anyone should boast</a:t>
            </a:r>
            <a:r>
              <a:rPr lang="en-US" dirty="0"/>
              <a:t>.</a:t>
            </a:r>
          </a:p>
        </p:txBody>
      </p:sp>
      <p:sp>
        <p:nvSpPr>
          <p:cNvPr id="5" name="TextBox 4">
            <a:extLst>
              <a:ext uri="{FF2B5EF4-FFF2-40B4-BE49-F238E27FC236}">
                <a16:creationId xmlns:a16="http://schemas.microsoft.com/office/drawing/2014/main" id="{FDDBBADE-FF76-4349-8636-5F672D6CC5CE}"/>
              </a:ext>
            </a:extLst>
          </p:cNvPr>
          <p:cNvSpPr txBox="1"/>
          <p:nvPr/>
        </p:nvSpPr>
        <p:spPr>
          <a:xfrm>
            <a:off x="1485004" y="3452611"/>
            <a:ext cx="10060190"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5 </a:t>
            </a:r>
            <a:r>
              <a:rPr lang="en-US" sz="2400" b="1" dirty="0">
                <a:solidFill>
                  <a:srgbClr val="7030A0"/>
                </a:solidFill>
                <a:latin typeface="Calibri" panose="020F0502020204030204" pitchFamily="34" charset="0"/>
                <a:cs typeface="Calibri" panose="020F0502020204030204" pitchFamily="34" charset="0"/>
              </a:rPr>
              <a:t>If any of </a:t>
            </a:r>
            <a:r>
              <a:rPr lang="en-US" sz="2400" b="1" i="1" u="sng" dirty="0">
                <a:solidFill>
                  <a:srgbClr val="FF0000"/>
                </a:solidFill>
                <a:latin typeface="Calibri" panose="020F0502020204030204" pitchFamily="34" charset="0"/>
                <a:cs typeface="Calibri" panose="020F0502020204030204" pitchFamily="34" charset="0"/>
              </a:rPr>
              <a:t>you lacks wisdom</a:t>
            </a:r>
            <a:r>
              <a:rPr lang="en-US" sz="2400" b="1" dirty="0">
                <a:solidFill>
                  <a:srgbClr val="7030A0"/>
                </a:solidFill>
                <a:latin typeface="Calibri" panose="020F0502020204030204" pitchFamily="34" charset="0"/>
                <a:cs typeface="Calibri" panose="020F0502020204030204" pitchFamily="34" charset="0"/>
              </a:rPr>
              <a:t>, let him ask of God, who gives to all liberally and </a:t>
            </a:r>
          </a:p>
          <a:p>
            <a:pPr algn="ctr"/>
            <a:r>
              <a:rPr lang="en-US" sz="2400" b="1" dirty="0">
                <a:solidFill>
                  <a:srgbClr val="7030A0"/>
                </a:solidFill>
                <a:latin typeface="Calibri" panose="020F0502020204030204" pitchFamily="34" charset="0"/>
                <a:cs typeface="Calibri" panose="020F0502020204030204" pitchFamily="34" charset="0"/>
              </a:rPr>
              <a:t>without reproach, and it will be given to him</a:t>
            </a:r>
            <a:r>
              <a:rPr lang="en-US" dirty="0"/>
              <a:t>.</a:t>
            </a:r>
          </a:p>
        </p:txBody>
      </p:sp>
      <p:sp>
        <p:nvSpPr>
          <p:cNvPr id="6" name="TextBox 5">
            <a:extLst>
              <a:ext uri="{FF2B5EF4-FFF2-40B4-BE49-F238E27FC236}">
                <a16:creationId xmlns:a16="http://schemas.microsoft.com/office/drawing/2014/main" id="{DFD3BADE-7FD5-4F27-90CF-BA987C20FD82}"/>
              </a:ext>
            </a:extLst>
          </p:cNvPr>
          <p:cNvSpPr txBox="1"/>
          <p:nvPr/>
        </p:nvSpPr>
        <p:spPr>
          <a:xfrm>
            <a:off x="2383970" y="5225144"/>
            <a:ext cx="8262257"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i="1" u="sng" dirty="0">
                <a:solidFill>
                  <a:srgbClr val="FF0000"/>
                </a:solidFill>
              </a:rPr>
              <a:t>These all wait for You</a:t>
            </a:r>
            <a:r>
              <a:rPr lang="en-US" sz="2400" b="1" dirty="0">
                <a:solidFill>
                  <a:srgbClr val="7030A0"/>
                </a:solidFill>
              </a:rPr>
              <a:t>,</a:t>
            </a:r>
            <a:br>
              <a:rPr lang="en-US" sz="2400" b="1" dirty="0">
                <a:solidFill>
                  <a:srgbClr val="7030A0"/>
                </a:solidFill>
              </a:rPr>
            </a:br>
            <a:r>
              <a:rPr lang="en-US" sz="2400" b="1" dirty="0">
                <a:solidFill>
                  <a:srgbClr val="7030A0"/>
                </a:solidFill>
              </a:rPr>
              <a:t>That You may give </a:t>
            </a:r>
            <a:r>
              <a:rPr lang="en-US" sz="2400" b="1" i="1" dirty="0">
                <a:solidFill>
                  <a:srgbClr val="7030A0"/>
                </a:solidFill>
              </a:rPr>
              <a:t>them</a:t>
            </a:r>
            <a:r>
              <a:rPr lang="en-US" sz="2400" b="1" dirty="0">
                <a:solidFill>
                  <a:srgbClr val="7030A0"/>
                </a:solidFill>
              </a:rPr>
              <a:t> their food in due season.</a:t>
            </a:r>
          </a:p>
        </p:txBody>
      </p:sp>
    </p:spTree>
    <p:extLst>
      <p:ext uri="{BB962C8B-B14F-4D97-AF65-F5344CB8AC3E}">
        <p14:creationId xmlns:p14="http://schemas.microsoft.com/office/powerpoint/2010/main" val="118558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C790C-BC40-47AC-AE78-66226454785B}"/>
              </a:ext>
            </a:extLst>
          </p:cNvPr>
          <p:cNvSpPr>
            <a:spLocks noGrp="1"/>
          </p:cNvSpPr>
          <p:nvPr>
            <p:ph type="title"/>
          </p:nvPr>
        </p:nvSpPr>
        <p:spPr>
          <a:xfrm>
            <a:off x="751115" y="0"/>
            <a:ext cx="6379029" cy="881743"/>
          </a:xfrm>
        </p:spPr>
        <p:txBody>
          <a:bodyPr/>
          <a:lstStyle/>
          <a:p>
            <a:r>
              <a:rPr lang="en-US" b="1" i="1" u="sng" dirty="0">
                <a:solidFill>
                  <a:srgbClr val="FF0000"/>
                </a:solidFill>
              </a:rPr>
              <a:t>Our dependence on God</a:t>
            </a:r>
          </a:p>
        </p:txBody>
      </p:sp>
      <p:sp>
        <p:nvSpPr>
          <p:cNvPr id="3" name="Content Placeholder 2">
            <a:extLst>
              <a:ext uri="{FF2B5EF4-FFF2-40B4-BE49-F238E27FC236}">
                <a16:creationId xmlns:a16="http://schemas.microsoft.com/office/drawing/2014/main" id="{6EB4AA42-3C90-40BA-8A33-261CBBCC12C8}"/>
              </a:ext>
            </a:extLst>
          </p:cNvPr>
          <p:cNvSpPr>
            <a:spLocks noGrp="1"/>
          </p:cNvSpPr>
          <p:nvPr>
            <p:ph idx="1"/>
          </p:nvPr>
        </p:nvSpPr>
        <p:spPr>
          <a:xfrm>
            <a:off x="990600" y="664029"/>
            <a:ext cx="11049000" cy="5998028"/>
          </a:xfrm>
        </p:spPr>
        <p:txBody>
          <a:bodyPr>
            <a:normAutofit/>
          </a:bodyPr>
          <a:lstStyle/>
          <a:p>
            <a:r>
              <a:rPr lang="en-US" sz="2800" dirty="0"/>
              <a:t>Depending on God is basic to the Christian life. </a:t>
            </a:r>
          </a:p>
          <a:p>
            <a:r>
              <a:rPr lang="en-US" sz="2800" dirty="0"/>
              <a:t>And </a:t>
            </a:r>
            <a:r>
              <a:rPr lang="en-US" sz="2800" i="1" dirty="0"/>
              <a:t>in</a:t>
            </a:r>
            <a:r>
              <a:rPr lang="en-US" sz="2800" dirty="0"/>
              <a:t> everything - </a:t>
            </a:r>
            <a:r>
              <a:rPr lang="en-US" sz="2800" u="sng" dirty="0"/>
              <a:t>Proverbs 3:5–6</a:t>
            </a:r>
            <a:r>
              <a:rPr lang="en-US" sz="2800" dirty="0"/>
              <a:t>.</a:t>
            </a:r>
          </a:p>
        </p:txBody>
      </p:sp>
      <p:sp>
        <p:nvSpPr>
          <p:cNvPr id="6" name="TextBox 5">
            <a:extLst>
              <a:ext uri="{FF2B5EF4-FFF2-40B4-BE49-F238E27FC236}">
                <a16:creationId xmlns:a16="http://schemas.microsoft.com/office/drawing/2014/main" id="{30E1730C-35DC-4CD9-ABA6-95A1C93FB59F}"/>
              </a:ext>
            </a:extLst>
          </p:cNvPr>
          <p:cNvSpPr txBox="1"/>
          <p:nvPr/>
        </p:nvSpPr>
        <p:spPr>
          <a:xfrm>
            <a:off x="2383971" y="1859340"/>
            <a:ext cx="7424057" cy="1569660"/>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5 </a:t>
            </a:r>
            <a:r>
              <a:rPr lang="en-US" sz="2400" b="1" dirty="0">
                <a:solidFill>
                  <a:srgbClr val="7030A0"/>
                </a:solidFill>
                <a:latin typeface="Calibri" panose="020F0502020204030204" pitchFamily="34" charset="0"/>
                <a:cs typeface="Calibri" panose="020F0502020204030204" pitchFamily="34" charset="0"/>
              </a:rPr>
              <a:t>Trust in the </a:t>
            </a:r>
            <a:r>
              <a:rPr lang="en-US" sz="2400" b="1" cap="small" dirty="0">
                <a:solidFill>
                  <a:srgbClr val="7030A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with all your heart,</a:t>
            </a:r>
            <a:br>
              <a:rPr lang="en-US" sz="2400" b="1" dirty="0">
                <a:solidFill>
                  <a:srgbClr val="7030A0"/>
                </a:solidFill>
                <a:latin typeface="Calibri" panose="020F0502020204030204" pitchFamily="34" charset="0"/>
                <a:cs typeface="Calibri" panose="020F0502020204030204" pitchFamily="34" charset="0"/>
              </a:rPr>
            </a:br>
            <a:r>
              <a:rPr lang="en-US" sz="2400" b="1" i="1" u="sng" dirty="0">
                <a:solidFill>
                  <a:srgbClr val="FF0000"/>
                </a:solidFill>
                <a:latin typeface="Calibri" panose="020F0502020204030204" pitchFamily="34" charset="0"/>
                <a:cs typeface="Calibri" panose="020F0502020204030204" pitchFamily="34" charset="0"/>
              </a:rPr>
              <a:t>And lean not on your own understanding;</a:t>
            </a:r>
            <a:br>
              <a:rPr lang="en-US" sz="2400" b="1" i="1" u="sng" dirty="0">
                <a:solidFill>
                  <a:srgbClr val="FF0000"/>
                </a:solidFill>
                <a:latin typeface="Calibri" panose="020F0502020204030204" pitchFamily="34" charset="0"/>
                <a:cs typeface="Calibri" panose="020F0502020204030204" pitchFamily="34" charset="0"/>
              </a:rPr>
            </a:br>
            <a:r>
              <a:rPr lang="en-US" sz="2400" b="1" i="1" u="sng" baseline="30000" dirty="0">
                <a:solidFill>
                  <a:srgbClr val="FF0000"/>
                </a:solidFill>
                <a:latin typeface="Calibri" panose="020F0502020204030204" pitchFamily="34" charset="0"/>
                <a:cs typeface="Calibri" panose="020F0502020204030204" pitchFamily="34" charset="0"/>
              </a:rPr>
              <a:t>6 </a:t>
            </a:r>
            <a:r>
              <a:rPr lang="en-US" sz="2400" b="1" i="1" u="sng" dirty="0">
                <a:solidFill>
                  <a:srgbClr val="FF0000"/>
                </a:solidFill>
                <a:latin typeface="Calibri" panose="020F0502020204030204" pitchFamily="34" charset="0"/>
                <a:cs typeface="Calibri" panose="020F0502020204030204" pitchFamily="34" charset="0"/>
              </a:rPr>
              <a:t>In all your ways acknowledge Him</a:t>
            </a:r>
            <a:r>
              <a:rPr lang="en-US" sz="2400" b="1" dirty="0">
                <a:solidFill>
                  <a:srgbClr val="7030A0"/>
                </a:solidFill>
                <a:latin typeface="Calibri" panose="020F0502020204030204" pitchFamily="34" charset="0"/>
                <a:cs typeface="Calibri" panose="020F0502020204030204" pitchFamily="34" charset="0"/>
              </a:rPr>
              <a:t>,</a:t>
            </a:r>
            <a:br>
              <a:rPr lang="en-US" sz="2400" b="1" dirty="0">
                <a:solidFill>
                  <a:srgbClr val="7030A0"/>
                </a:solidFill>
                <a:latin typeface="Calibri" panose="020F0502020204030204" pitchFamily="34" charset="0"/>
                <a:cs typeface="Calibri" panose="020F0502020204030204" pitchFamily="34" charset="0"/>
              </a:rPr>
            </a:br>
            <a:r>
              <a:rPr lang="en-US" sz="2400" b="1" dirty="0">
                <a:solidFill>
                  <a:srgbClr val="7030A0"/>
                </a:solidFill>
                <a:latin typeface="Calibri" panose="020F0502020204030204" pitchFamily="34" charset="0"/>
                <a:cs typeface="Calibri" panose="020F0502020204030204" pitchFamily="34" charset="0"/>
              </a:rPr>
              <a:t>And He shall direct your paths.</a:t>
            </a:r>
          </a:p>
        </p:txBody>
      </p:sp>
    </p:spTree>
    <p:extLst>
      <p:ext uri="{BB962C8B-B14F-4D97-AF65-F5344CB8AC3E}">
        <p14:creationId xmlns:p14="http://schemas.microsoft.com/office/powerpoint/2010/main" val="10868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EF6D9-3F4C-4135-865D-8A6B44C2499E}"/>
              </a:ext>
            </a:extLst>
          </p:cNvPr>
          <p:cNvSpPr>
            <a:spLocks noGrp="1"/>
          </p:cNvSpPr>
          <p:nvPr>
            <p:ph type="title"/>
          </p:nvPr>
        </p:nvSpPr>
        <p:spPr>
          <a:xfrm>
            <a:off x="749431" y="0"/>
            <a:ext cx="4095946" cy="794208"/>
          </a:xfrm>
        </p:spPr>
        <p:txBody>
          <a:bodyPr/>
          <a:lstStyle/>
          <a:p>
            <a:r>
              <a:rPr lang="en-US" b="1" i="1" u="sng" dirty="0">
                <a:solidFill>
                  <a:srgbClr val="FF0000"/>
                </a:solidFill>
              </a:rPr>
              <a:t>Jeremiah 17:5-8</a:t>
            </a:r>
          </a:p>
        </p:txBody>
      </p:sp>
      <p:sp>
        <p:nvSpPr>
          <p:cNvPr id="3" name="Content Placeholder 2">
            <a:extLst>
              <a:ext uri="{FF2B5EF4-FFF2-40B4-BE49-F238E27FC236}">
                <a16:creationId xmlns:a16="http://schemas.microsoft.com/office/drawing/2014/main" id="{CC9F8772-15C6-47F1-8E32-73A85C36421F}"/>
              </a:ext>
            </a:extLst>
          </p:cNvPr>
          <p:cNvSpPr>
            <a:spLocks noGrp="1"/>
          </p:cNvSpPr>
          <p:nvPr>
            <p:ph idx="1"/>
          </p:nvPr>
        </p:nvSpPr>
        <p:spPr>
          <a:xfrm>
            <a:off x="1121229" y="3697438"/>
            <a:ext cx="10624569" cy="2965516"/>
          </a:xfrm>
        </p:spPr>
        <p:txBody>
          <a:bodyPr>
            <a:normAutofit/>
          </a:bodyPr>
          <a:lstStyle/>
          <a:p>
            <a:r>
              <a:rPr lang="en-US" sz="2800" dirty="0"/>
              <a:t>Notice the difference results of trusting in man (ourselves or others) and in God.</a:t>
            </a:r>
          </a:p>
          <a:p>
            <a:r>
              <a:rPr lang="en-US" sz="2800" dirty="0"/>
              <a:t>Prayer helps man to understand this important fact that sometimes we forget, often in life if we are not careful!</a:t>
            </a:r>
          </a:p>
          <a:p>
            <a:r>
              <a:rPr lang="en-US" sz="2800" dirty="0"/>
              <a:t>Sometimes we make this mistake without even realizing it!</a:t>
            </a:r>
          </a:p>
          <a:p>
            <a:r>
              <a:rPr lang="en-US" sz="2800" dirty="0"/>
              <a:t>How easy?  Notice</a:t>
            </a:r>
          </a:p>
        </p:txBody>
      </p:sp>
      <p:sp>
        <p:nvSpPr>
          <p:cNvPr id="4" name="TextBox 3">
            <a:extLst>
              <a:ext uri="{FF2B5EF4-FFF2-40B4-BE49-F238E27FC236}">
                <a16:creationId xmlns:a16="http://schemas.microsoft.com/office/drawing/2014/main" id="{95BED188-C42C-454B-8270-CDBC5FEA95C0}"/>
              </a:ext>
            </a:extLst>
          </p:cNvPr>
          <p:cNvSpPr txBox="1"/>
          <p:nvPr/>
        </p:nvSpPr>
        <p:spPr>
          <a:xfrm>
            <a:off x="838985" y="650449"/>
            <a:ext cx="10906813" cy="3046988"/>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5 </a:t>
            </a:r>
            <a:r>
              <a:rPr lang="en-US" sz="2400" b="1" dirty="0">
                <a:solidFill>
                  <a:srgbClr val="7030A0"/>
                </a:solidFill>
                <a:latin typeface="Calibri" panose="020F0502020204030204" pitchFamily="34" charset="0"/>
                <a:cs typeface="Calibri" panose="020F0502020204030204" pitchFamily="34" charset="0"/>
              </a:rPr>
              <a:t>Thus says the </a:t>
            </a:r>
            <a:r>
              <a:rPr lang="en-US" sz="2400" b="1" cap="small" dirty="0">
                <a:solidFill>
                  <a:srgbClr val="7030A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“Cursed </a:t>
            </a:r>
            <a:r>
              <a:rPr lang="en-US" sz="2400" b="1" i="1" dirty="0">
                <a:solidFill>
                  <a:srgbClr val="7030A0"/>
                </a:solidFill>
                <a:latin typeface="Calibri" panose="020F0502020204030204" pitchFamily="34" charset="0"/>
                <a:cs typeface="Calibri" panose="020F0502020204030204" pitchFamily="34" charset="0"/>
              </a:rPr>
              <a:t>is</a:t>
            </a:r>
            <a:r>
              <a:rPr lang="en-US" sz="2400" b="1" dirty="0">
                <a:solidFill>
                  <a:srgbClr val="7030A0"/>
                </a:solidFill>
                <a:latin typeface="Calibri" panose="020F0502020204030204" pitchFamily="34" charset="0"/>
                <a:cs typeface="Calibri" panose="020F0502020204030204" pitchFamily="34" charset="0"/>
              </a:rPr>
              <a:t> the man </a:t>
            </a:r>
            <a:r>
              <a:rPr lang="en-US" sz="2400" b="1" i="1" u="sng" dirty="0">
                <a:solidFill>
                  <a:srgbClr val="FF0000"/>
                </a:solidFill>
                <a:latin typeface="Calibri" panose="020F0502020204030204" pitchFamily="34" charset="0"/>
                <a:cs typeface="Calibri" panose="020F0502020204030204" pitchFamily="34" charset="0"/>
              </a:rPr>
              <a:t>who trusts in man And makes flesh his strength, Whose heart departs from the </a:t>
            </a:r>
            <a:r>
              <a:rPr lang="en-US" sz="2400" b="1" i="1" u="sng" cap="small" dirty="0">
                <a:solidFill>
                  <a:srgbClr val="FF000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6 </a:t>
            </a:r>
            <a:r>
              <a:rPr lang="en-US" sz="2400" b="1" dirty="0">
                <a:solidFill>
                  <a:srgbClr val="7030A0"/>
                </a:solidFill>
                <a:latin typeface="Calibri" panose="020F0502020204030204" pitchFamily="34" charset="0"/>
                <a:cs typeface="Calibri" panose="020F0502020204030204" pitchFamily="34" charset="0"/>
              </a:rPr>
              <a:t>For he shall be like a shrub in the desert, And shall not see when good comes, But shall inhabit the parched places in the wilderness, </a:t>
            </a:r>
            <a:r>
              <a:rPr lang="en-US" sz="2400" b="1" i="1" dirty="0">
                <a:solidFill>
                  <a:srgbClr val="7030A0"/>
                </a:solidFill>
                <a:latin typeface="Calibri" panose="020F0502020204030204" pitchFamily="34" charset="0"/>
                <a:cs typeface="Calibri" panose="020F0502020204030204" pitchFamily="34" charset="0"/>
              </a:rPr>
              <a:t>In</a:t>
            </a:r>
            <a:r>
              <a:rPr lang="en-US" sz="2400" b="1" dirty="0">
                <a:solidFill>
                  <a:srgbClr val="7030A0"/>
                </a:solidFill>
                <a:latin typeface="Calibri" panose="020F0502020204030204" pitchFamily="34" charset="0"/>
                <a:cs typeface="Calibri" panose="020F0502020204030204" pitchFamily="34" charset="0"/>
              </a:rPr>
              <a:t> a salt land </a:t>
            </a:r>
            <a:r>
              <a:rPr lang="en-US" sz="2400" b="1" i="1" dirty="0">
                <a:solidFill>
                  <a:srgbClr val="7030A0"/>
                </a:solidFill>
                <a:latin typeface="Calibri" panose="020F0502020204030204" pitchFamily="34" charset="0"/>
                <a:cs typeface="Calibri" panose="020F0502020204030204" pitchFamily="34" charset="0"/>
              </a:rPr>
              <a:t>which is</a:t>
            </a:r>
            <a:r>
              <a:rPr lang="en-US" sz="2400" b="1" dirty="0">
                <a:solidFill>
                  <a:srgbClr val="7030A0"/>
                </a:solidFill>
                <a:latin typeface="Calibri" panose="020F0502020204030204" pitchFamily="34" charset="0"/>
                <a:cs typeface="Calibri" panose="020F0502020204030204" pitchFamily="34" charset="0"/>
              </a:rPr>
              <a:t> not inhabited. </a:t>
            </a:r>
            <a:r>
              <a:rPr lang="en-US" sz="2400" b="1" baseline="30000" dirty="0">
                <a:solidFill>
                  <a:srgbClr val="7030A0"/>
                </a:solidFill>
                <a:latin typeface="Calibri" panose="020F0502020204030204" pitchFamily="34" charset="0"/>
                <a:cs typeface="Calibri" panose="020F0502020204030204" pitchFamily="34" charset="0"/>
              </a:rPr>
              <a:t>7 </a:t>
            </a:r>
            <a:r>
              <a:rPr lang="en-US" sz="2400" b="1" dirty="0">
                <a:solidFill>
                  <a:srgbClr val="7030A0"/>
                </a:solidFill>
                <a:latin typeface="Calibri" panose="020F0502020204030204" pitchFamily="34" charset="0"/>
                <a:cs typeface="Calibri" panose="020F0502020204030204" pitchFamily="34" charset="0"/>
              </a:rPr>
              <a:t>“</a:t>
            </a:r>
            <a:r>
              <a:rPr lang="en-US" sz="2400" b="1" i="1" u="sng" dirty="0">
                <a:solidFill>
                  <a:srgbClr val="FF0000"/>
                </a:solidFill>
                <a:latin typeface="Calibri" panose="020F0502020204030204" pitchFamily="34" charset="0"/>
                <a:cs typeface="Calibri" panose="020F0502020204030204" pitchFamily="34" charset="0"/>
              </a:rPr>
              <a:t>Blessed is the man who trusts in the </a:t>
            </a:r>
            <a:r>
              <a:rPr lang="en-US" sz="2400" b="1" i="1" u="sng" cap="small" dirty="0">
                <a:solidFill>
                  <a:srgbClr val="FF0000"/>
                </a:solidFill>
                <a:latin typeface="Calibri" panose="020F0502020204030204" pitchFamily="34" charset="0"/>
                <a:cs typeface="Calibri" panose="020F0502020204030204" pitchFamily="34" charset="0"/>
              </a:rPr>
              <a:t>Lord</a:t>
            </a:r>
            <a:r>
              <a:rPr lang="en-US" sz="2400" b="1" i="1" u="sng" dirty="0">
                <a:solidFill>
                  <a:srgbClr val="FF0000"/>
                </a:solidFill>
                <a:latin typeface="Calibri" panose="020F0502020204030204" pitchFamily="34" charset="0"/>
                <a:cs typeface="Calibri" panose="020F0502020204030204" pitchFamily="34" charset="0"/>
              </a:rPr>
              <a:t>, And whose hope is the </a:t>
            </a:r>
            <a:r>
              <a:rPr lang="en-US" sz="2400" b="1" i="1" u="sng" cap="small" dirty="0">
                <a:solidFill>
                  <a:srgbClr val="FF000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For he shall be like a tree planted by the waters, Which spreads out its roots by the river, And will not fear when heat comes;</a:t>
            </a:r>
            <a:br>
              <a:rPr lang="en-US" sz="2400" b="1" dirty="0">
                <a:solidFill>
                  <a:srgbClr val="7030A0"/>
                </a:solidFill>
                <a:latin typeface="Calibri" panose="020F0502020204030204" pitchFamily="34" charset="0"/>
                <a:cs typeface="Calibri" panose="020F0502020204030204" pitchFamily="34" charset="0"/>
              </a:rPr>
            </a:br>
            <a:r>
              <a:rPr lang="en-US" sz="2400" b="1" dirty="0">
                <a:solidFill>
                  <a:srgbClr val="7030A0"/>
                </a:solidFill>
                <a:latin typeface="Calibri" panose="020F0502020204030204" pitchFamily="34" charset="0"/>
                <a:cs typeface="Calibri" panose="020F0502020204030204" pitchFamily="34" charset="0"/>
              </a:rPr>
              <a:t>But its leaf will be green, And will not be anxious in the year of drought, Nor will cease from yielding fruit.</a:t>
            </a:r>
          </a:p>
        </p:txBody>
      </p:sp>
    </p:spTree>
    <p:extLst>
      <p:ext uri="{BB962C8B-B14F-4D97-AF65-F5344CB8AC3E}">
        <p14:creationId xmlns:p14="http://schemas.microsoft.com/office/powerpoint/2010/main" val="82942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9C61-724B-4B8B-9742-AAAF96CF511F}"/>
              </a:ext>
            </a:extLst>
          </p:cNvPr>
          <p:cNvSpPr>
            <a:spLocks noGrp="1"/>
          </p:cNvSpPr>
          <p:nvPr>
            <p:ph type="title"/>
          </p:nvPr>
        </p:nvSpPr>
        <p:spPr>
          <a:xfrm>
            <a:off x="1468696" y="1133573"/>
            <a:ext cx="9601200" cy="4590854"/>
          </a:xfrm>
        </p:spPr>
        <p:txBody>
          <a:bodyPr>
            <a:normAutofit fontScale="90000"/>
          </a:bodyPr>
          <a:lstStyle/>
          <a:p>
            <a:r>
              <a:rPr lang="en-US" dirty="0"/>
              <a:t>“I pray because </a:t>
            </a:r>
            <a:r>
              <a:rPr lang="en-US" b="1" i="1" u="sng" dirty="0">
                <a:solidFill>
                  <a:srgbClr val="FF0000"/>
                </a:solidFill>
              </a:rPr>
              <a:t>the need </a:t>
            </a:r>
            <a:r>
              <a:rPr lang="en-US" dirty="0"/>
              <a:t>flows out of me </a:t>
            </a:r>
            <a:r>
              <a:rPr lang="en-US" b="1" u="sng" dirty="0">
                <a:solidFill>
                  <a:srgbClr val="00B050"/>
                </a:solidFill>
              </a:rPr>
              <a:t>all the time</a:t>
            </a:r>
            <a:r>
              <a:rPr lang="en-US" dirty="0"/>
              <a:t> waking and sleeping.  It doesn’t change God. If I never pray, God will not be any less God.  If I pray every moment I am alive, it will not make God any more God.  </a:t>
            </a:r>
            <a:r>
              <a:rPr lang="en-US" b="1" i="1" u="sng" dirty="0">
                <a:solidFill>
                  <a:srgbClr val="7030A0"/>
                </a:solidFill>
              </a:rPr>
              <a:t>Prayer </a:t>
            </a:r>
            <a:r>
              <a:rPr lang="en-US" sz="6700" b="1" i="1" u="sng" dirty="0">
                <a:solidFill>
                  <a:srgbClr val="FF0000"/>
                </a:solidFill>
              </a:rPr>
              <a:t>CHANGES</a:t>
            </a:r>
            <a:r>
              <a:rPr lang="en-US" b="1" i="1" u="sng" dirty="0">
                <a:solidFill>
                  <a:srgbClr val="7030A0"/>
                </a:solidFill>
              </a:rPr>
              <a:t> me</a:t>
            </a:r>
            <a:r>
              <a:rPr lang="en-US" dirty="0"/>
              <a:t>.”</a:t>
            </a:r>
            <a:br>
              <a:rPr lang="en-US" dirty="0"/>
            </a:br>
            <a:br>
              <a:rPr lang="en-US" dirty="0"/>
            </a:br>
            <a:r>
              <a:rPr lang="en-US" dirty="0"/>
              <a:t>                                   - CS Lewis</a:t>
            </a:r>
          </a:p>
        </p:txBody>
      </p:sp>
    </p:spTree>
    <p:extLst>
      <p:ext uri="{BB962C8B-B14F-4D97-AF65-F5344CB8AC3E}">
        <p14:creationId xmlns:p14="http://schemas.microsoft.com/office/powerpoint/2010/main" val="2268364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15BFE-16BC-4492-931F-6C5914F0B843}"/>
              </a:ext>
            </a:extLst>
          </p:cNvPr>
          <p:cNvSpPr>
            <a:spLocks noGrp="1"/>
          </p:cNvSpPr>
          <p:nvPr>
            <p:ph type="title"/>
          </p:nvPr>
        </p:nvSpPr>
        <p:spPr>
          <a:xfrm>
            <a:off x="721151" y="-75414"/>
            <a:ext cx="5990734" cy="622169"/>
          </a:xfrm>
        </p:spPr>
        <p:txBody>
          <a:bodyPr>
            <a:normAutofit fontScale="90000"/>
          </a:bodyPr>
          <a:lstStyle/>
          <a:p>
            <a:r>
              <a:rPr lang="en-US" b="1" i="1" u="sng" dirty="0">
                <a:solidFill>
                  <a:schemeClr val="accent6">
                    <a:lumMod val="75000"/>
                  </a:schemeClr>
                </a:solidFill>
              </a:rPr>
              <a:t>Praying Without Words</a:t>
            </a:r>
          </a:p>
        </p:txBody>
      </p:sp>
      <p:sp>
        <p:nvSpPr>
          <p:cNvPr id="3" name="Content Placeholder 2">
            <a:extLst>
              <a:ext uri="{FF2B5EF4-FFF2-40B4-BE49-F238E27FC236}">
                <a16:creationId xmlns:a16="http://schemas.microsoft.com/office/drawing/2014/main" id="{7D5D9A35-1004-4E99-A7DA-8A8EE5F5EF1E}"/>
              </a:ext>
            </a:extLst>
          </p:cNvPr>
          <p:cNvSpPr>
            <a:spLocks noGrp="1"/>
          </p:cNvSpPr>
          <p:nvPr>
            <p:ph idx="1"/>
          </p:nvPr>
        </p:nvSpPr>
        <p:spPr>
          <a:xfrm>
            <a:off x="820132" y="546755"/>
            <a:ext cx="11133056" cy="6202837"/>
          </a:xfrm>
        </p:spPr>
        <p:txBody>
          <a:bodyPr>
            <a:noAutofit/>
          </a:bodyPr>
          <a:lstStyle/>
          <a:p>
            <a:r>
              <a:rPr lang="en-US" sz="2800" b="1" dirty="0">
                <a:solidFill>
                  <a:srgbClr val="7030A0"/>
                </a:solidFill>
              </a:rPr>
              <a:t>“Prayer without words is the best.” </a:t>
            </a:r>
            <a:r>
              <a:rPr lang="en-US" sz="2800" dirty="0"/>
              <a:t>– C.S. Lewis, </a:t>
            </a:r>
            <a:r>
              <a:rPr lang="en-US" sz="2800" i="1" dirty="0"/>
              <a:t>Letters to Malcolm</a:t>
            </a:r>
            <a:endParaRPr lang="en-US" sz="2800" dirty="0"/>
          </a:p>
          <a:p>
            <a:r>
              <a:rPr lang="en-US" sz="2800" dirty="0"/>
              <a:t>For Lewis, the focus for prayer is the mind. In his correspondence with Malcolm, he calls praying exclusively with the mind a “golden moment.” The golden moment does not happen often, though, due to a lack of “mental and spiritual strength.”</a:t>
            </a:r>
          </a:p>
          <a:p>
            <a:r>
              <a:rPr lang="en-US" sz="2800" dirty="0"/>
              <a:t>How often do our minds wonder as we are talking with our God? We have to bring our minds back to what we are talking about?  How would our spouse feel if we are carrying on a conversation with them and our minds go elsewhere and we forget what we were talking about?</a:t>
            </a:r>
          </a:p>
          <a:p>
            <a:r>
              <a:rPr lang="en-US" sz="2800" dirty="0"/>
              <a:t>In </a:t>
            </a:r>
            <a:r>
              <a:rPr lang="en-US" sz="2800" b="1" i="1" u="sng" dirty="0">
                <a:solidFill>
                  <a:srgbClr val="FF0000"/>
                </a:solidFill>
              </a:rPr>
              <a:t>TRUE COMMUNICATION </a:t>
            </a:r>
            <a:r>
              <a:rPr lang="en-US" sz="2800" dirty="0"/>
              <a:t>with our God, our minds are focused towards our God and bringing our desires before Him like Hannah. </a:t>
            </a:r>
          </a:p>
        </p:txBody>
      </p:sp>
    </p:spTree>
    <p:extLst>
      <p:ext uri="{BB962C8B-B14F-4D97-AF65-F5344CB8AC3E}">
        <p14:creationId xmlns:p14="http://schemas.microsoft.com/office/powerpoint/2010/main" val="333290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15BFE-16BC-4492-931F-6C5914F0B843}"/>
              </a:ext>
            </a:extLst>
          </p:cNvPr>
          <p:cNvSpPr>
            <a:spLocks noGrp="1"/>
          </p:cNvSpPr>
          <p:nvPr>
            <p:ph type="title"/>
          </p:nvPr>
        </p:nvSpPr>
        <p:spPr>
          <a:xfrm>
            <a:off x="721151" y="-75414"/>
            <a:ext cx="5990734" cy="622169"/>
          </a:xfrm>
        </p:spPr>
        <p:txBody>
          <a:bodyPr>
            <a:normAutofit fontScale="90000"/>
          </a:bodyPr>
          <a:lstStyle/>
          <a:p>
            <a:r>
              <a:rPr lang="en-US" b="1" i="1" u="sng" dirty="0">
                <a:solidFill>
                  <a:schemeClr val="accent6">
                    <a:lumMod val="75000"/>
                  </a:schemeClr>
                </a:solidFill>
              </a:rPr>
              <a:t>Praying Without Words</a:t>
            </a:r>
          </a:p>
        </p:txBody>
      </p:sp>
      <p:sp>
        <p:nvSpPr>
          <p:cNvPr id="3" name="Content Placeholder 2">
            <a:extLst>
              <a:ext uri="{FF2B5EF4-FFF2-40B4-BE49-F238E27FC236}">
                <a16:creationId xmlns:a16="http://schemas.microsoft.com/office/drawing/2014/main" id="{7D5D9A35-1004-4E99-A7DA-8A8EE5F5EF1E}"/>
              </a:ext>
            </a:extLst>
          </p:cNvPr>
          <p:cNvSpPr>
            <a:spLocks noGrp="1"/>
          </p:cNvSpPr>
          <p:nvPr>
            <p:ph idx="1"/>
          </p:nvPr>
        </p:nvSpPr>
        <p:spPr>
          <a:xfrm>
            <a:off x="820132" y="546755"/>
            <a:ext cx="11133056" cy="6202837"/>
          </a:xfrm>
        </p:spPr>
        <p:txBody>
          <a:bodyPr>
            <a:noAutofit/>
          </a:bodyPr>
          <a:lstStyle/>
          <a:p>
            <a:r>
              <a:rPr lang="en-US" sz="2800" b="1" i="1" dirty="0">
                <a:solidFill>
                  <a:srgbClr val="7030A0"/>
                </a:solidFill>
              </a:rPr>
              <a:t>“We must lay before Him what is in us, not what ought to be in us.” – </a:t>
            </a:r>
            <a:r>
              <a:rPr lang="en-US" sz="2800" i="1" dirty="0">
                <a:solidFill>
                  <a:schemeClr val="tx1"/>
                </a:solidFill>
              </a:rPr>
              <a:t>CS Lewis</a:t>
            </a:r>
            <a:endParaRPr lang="en-US" sz="2800" dirty="0">
              <a:solidFill>
                <a:srgbClr val="7030A0"/>
              </a:solidFill>
            </a:endParaRPr>
          </a:p>
          <a:p>
            <a:r>
              <a:rPr lang="en-US" sz="2800" dirty="0"/>
              <a:t>Prayer has a purpose. Prayer is meant to affect our philosophy, Our way of thinking. </a:t>
            </a:r>
          </a:p>
          <a:p>
            <a:r>
              <a:rPr lang="en-US" sz="2800" dirty="0"/>
              <a:t>It is not a text message where requests are left. It is not a 911 call where insight can be gained to fix a part of one’s life. Prayer is a place where our minds are changed from being carnally focused to being permeated with holiness.  </a:t>
            </a:r>
          </a:p>
          <a:p>
            <a:r>
              <a:rPr lang="en-US" sz="2800" dirty="0"/>
              <a:t>Are our prayers spiritual in nature mainly or physical/material?</a:t>
            </a:r>
          </a:p>
          <a:p>
            <a:r>
              <a:rPr lang="en-US" sz="2800" dirty="0"/>
              <a:t>What is the outcome of such praying? What impact upon the mind? “The passive changes to the active,” Lewis says. “Instead of merely being known, we show, we tell, we offer ourselves to view.” </a:t>
            </a:r>
          </a:p>
        </p:txBody>
      </p:sp>
    </p:spTree>
    <p:extLst>
      <p:ext uri="{BB962C8B-B14F-4D97-AF65-F5344CB8AC3E}">
        <p14:creationId xmlns:p14="http://schemas.microsoft.com/office/powerpoint/2010/main" val="31207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15BFE-16BC-4492-931F-6C5914F0B843}"/>
              </a:ext>
            </a:extLst>
          </p:cNvPr>
          <p:cNvSpPr>
            <a:spLocks noGrp="1"/>
          </p:cNvSpPr>
          <p:nvPr>
            <p:ph type="title"/>
          </p:nvPr>
        </p:nvSpPr>
        <p:spPr>
          <a:xfrm>
            <a:off x="721151" y="-75414"/>
            <a:ext cx="5990734" cy="622169"/>
          </a:xfrm>
        </p:spPr>
        <p:txBody>
          <a:bodyPr>
            <a:normAutofit fontScale="90000"/>
          </a:bodyPr>
          <a:lstStyle/>
          <a:p>
            <a:r>
              <a:rPr lang="en-US" b="1" i="1" u="sng" dirty="0">
                <a:solidFill>
                  <a:schemeClr val="accent6">
                    <a:lumMod val="75000"/>
                  </a:schemeClr>
                </a:solidFill>
              </a:rPr>
              <a:t>Praying Without Words</a:t>
            </a:r>
          </a:p>
        </p:txBody>
      </p:sp>
      <p:sp>
        <p:nvSpPr>
          <p:cNvPr id="3" name="Content Placeholder 2">
            <a:extLst>
              <a:ext uri="{FF2B5EF4-FFF2-40B4-BE49-F238E27FC236}">
                <a16:creationId xmlns:a16="http://schemas.microsoft.com/office/drawing/2014/main" id="{7D5D9A35-1004-4E99-A7DA-8A8EE5F5EF1E}"/>
              </a:ext>
            </a:extLst>
          </p:cNvPr>
          <p:cNvSpPr>
            <a:spLocks noGrp="1"/>
          </p:cNvSpPr>
          <p:nvPr>
            <p:ph idx="1"/>
          </p:nvPr>
        </p:nvSpPr>
        <p:spPr>
          <a:xfrm>
            <a:off x="820132" y="546755"/>
            <a:ext cx="11133056" cy="6202837"/>
          </a:xfrm>
        </p:spPr>
        <p:txBody>
          <a:bodyPr>
            <a:noAutofit/>
          </a:bodyPr>
          <a:lstStyle/>
          <a:p>
            <a:r>
              <a:rPr lang="en-US" sz="2800" b="1" i="1" dirty="0">
                <a:solidFill>
                  <a:srgbClr val="7030A0"/>
                </a:solidFill>
              </a:rPr>
              <a:t>“We must lay before Him what is in us, not what ought to be in us.” – </a:t>
            </a:r>
            <a:r>
              <a:rPr lang="en-US" sz="2800" i="1" dirty="0">
                <a:solidFill>
                  <a:schemeClr val="tx1"/>
                </a:solidFill>
              </a:rPr>
              <a:t>CS Lewis</a:t>
            </a:r>
            <a:endParaRPr lang="en-US" sz="2800" dirty="0">
              <a:solidFill>
                <a:srgbClr val="7030A0"/>
              </a:solidFill>
            </a:endParaRPr>
          </a:p>
          <a:p>
            <a:r>
              <a:rPr lang="en-US" sz="2800" dirty="0"/>
              <a:t>We are honest with out God about who we are and what we want.  We lay ourselves bare before our God (</a:t>
            </a:r>
            <a:r>
              <a:rPr lang="en-US" sz="2800" b="1" i="1" u="sng" dirty="0">
                <a:solidFill>
                  <a:srgbClr val="FF0000"/>
                </a:solidFill>
              </a:rPr>
              <a:t>and to ourselves</a:t>
            </a:r>
            <a:r>
              <a:rPr lang="en-US" sz="2800" dirty="0"/>
              <a:t>)</a:t>
            </a:r>
          </a:p>
          <a:p>
            <a:r>
              <a:rPr lang="en-US" sz="2800" dirty="0"/>
              <a:t>God, indeed, knows our desires without an utterance from the lips. When we speak of them, however, an “unveiling” occurs (</a:t>
            </a:r>
            <a:r>
              <a:rPr lang="en-US" sz="2800" b="1" i="1" u="sng" dirty="0">
                <a:solidFill>
                  <a:srgbClr val="FF0000"/>
                </a:solidFill>
              </a:rPr>
              <a:t>to ourselves!</a:t>
            </a:r>
            <a:r>
              <a:rPr lang="en-US" sz="2800" dirty="0"/>
              <a:t>) </a:t>
            </a:r>
          </a:p>
          <a:p>
            <a:r>
              <a:rPr lang="en-US" sz="2800" dirty="0"/>
              <a:t>We go from what we think of ourselves to being willing to admit to being the type of “person” we truly are [known by self disclosure]. </a:t>
            </a:r>
          </a:p>
          <a:p>
            <a:r>
              <a:rPr lang="en-US" sz="2800" dirty="0"/>
              <a:t>By making known our desires (to God and ourselves), we agree with the Father about the state of our life and life as a whole. </a:t>
            </a:r>
          </a:p>
          <a:p>
            <a:r>
              <a:rPr lang="en-US" sz="2800" dirty="0"/>
              <a:t>Hence, prayer is about mind change. (In this case, </a:t>
            </a:r>
            <a:r>
              <a:rPr lang="en-US" sz="2800" b="1" i="1" u="sng" dirty="0">
                <a:solidFill>
                  <a:srgbClr val="FF0000"/>
                </a:solidFill>
              </a:rPr>
              <a:t>we change our minds in terms of a true knowledge of ourselves!!!)</a:t>
            </a:r>
          </a:p>
        </p:txBody>
      </p:sp>
    </p:spTree>
    <p:extLst>
      <p:ext uri="{BB962C8B-B14F-4D97-AF65-F5344CB8AC3E}">
        <p14:creationId xmlns:p14="http://schemas.microsoft.com/office/powerpoint/2010/main" val="3953088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86A20-D9EB-4C14-81C9-178CF30F3E16}"/>
              </a:ext>
            </a:extLst>
          </p:cNvPr>
          <p:cNvSpPr>
            <a:spLocks noGrp="1"/>
          </p:cNvSpPr>
          <p:nvPr>
            <p:ph type="title"/>
          </p:nvPr>
        </p:nvSpPr>
        <p:spPr>
          <a:xfrm>
            <a:off x="683443" y="0"/>
            <a:ext cx="4724400" cy="907330"/>
          </a:xfrm>
        </p:spPr>
        <p:txBody>
          <a:bodyPr/>
          <a:lstStyle/>
          <a:p>
            <a:r>
              <a:rPr lang="en-US" b="1" i="1" u="sng" dirty="0">
                <a:solidFill>
                  <a:srgbClr val="FF0000"/>
                </a:solidFill>
              </a:rPr>
              <a:t>Very quickly then:</a:t>
            </a:r>
          </a:p>
        </p:txBody>
      </p:sp>
      <p:sp>
        <p:nvSpPr>
          <p:cNvPr id="3" name="Content Placeholder 2">
            <a:extLst>
              <a:ext uri="{FF2B5EF4-FFF2-40B4-BE49-F238E27FC236}">
                <a16:creationId xmlns:a16="http://schemas.microsoft.com/office/drawing/2014/main" id="{9D529BEC-AF30-41E3-A1EA-3659BE5FA67F}"/>
              </a:ext>
            </a:extLst>
          </p:cNvPr>
          <p:cNvSpPr>
            <a:spLocks noGrp="1"/>
          </p:cNvSpPr>
          <p:nvPr>
            <p:ph idx="1"/>
          </p:nvPr>
        </p:nvSpPr>
        <p:spPr>
          <a:xfrm>
            <a:off x="1018095" y="829559"/>
            <a:ext cx="10887959" cy="5703216"/>
          </a:xfrm>
        </p:spPr>
        <p:txBody>
          <a:bodyPr>
            <a:normAutofit lnSpcReduction="10000"/>
          </a:bodyPr>
          <a:lstStyle/>
          <a:p>
            <a:r>
              <a:rPr lang="en-US" sz="2800" dirty="0"/>
              <a:t>What are some things that keep us from praying without ceasing (Let’s do some self-examination here)?</a:t>
            </a:r>
          </a:p>
          <a:p>
            <a:r>
              <a:rPr lang="en-US" sz="2800" dirty="0"/>
              <a:t>Screen time</a:t>
            </a:r>
          </a:p>
          <a:p>
            <a:pPr lvl="1"/>
            <a:r>
              <a:rPr lang="en-US" sz="2800" dirty="0"/>
              <a:t>Look on your phones, how much time EACH day are you on your phones?  Add that to computers? Add in TV time?</a:t>
            </a:r>
          </a:p>
          <a:p>
            <a:pPr lvl="1"/>
            <a:r>
              <a:rPr lang="en-US" sz="2800" dirty="0"/>
              <a:t>Right now, I want everyone to pull out your phones, click on Settings, and Go down to Screen Time and see what YOUR daily average is as to how long on your phones EACH DAY.  Now think of how much you are on your computer and add that, then your TV time, </a:t>
            </a:r>
            <a:r>
              <a:rPr lang="en-US" sz="2800" dirty="0" err="1"/>
              <a:t>Ipad</a:t>
            </a:r>
            <a:r>
              <a:rPr lang="en-US" sz="2800" dirty="0"/>
              <a:t> time.</a:t>
            </a:r>
          </a:p>
          <a:p>
            <a:r>
              <a:rPr lang="en-US" sz="2800" dirty="0"/>
              <a:t>How much is YOUR MIND focused on a screen each day and how much less time this keeps you from talking with your God and meditating (carrying on a conversation with Him)?</a:t>
            </a:r>
          </a:p>
        </p:txBody>
      </p:sp>
    </p:spTree>
    <p:extLst>
      <p:ext uri="{BB962C8B-B14F-4D97-AF65-F5344CB8AC3E}">
        <p14:creationId xmlns:p14="http://schemas.microsoft.com/office/powerpoint/2010/main" val="201848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86A20-D9EB-4C14-81C9-178CF30F3E16}"/>
              </a:ext>
            </a:extLst>
          </p:cNvPr>
          <p:cNvSpPr>
            <a:spLocks noGrp="1"/>
          </p:cNvSpPr>
          <p:nvPr>
            <p:ph type="title"/>
          </p:nvPr>
        </p:nvSpPr>
        <p:spPr>
          <a:xfrm>
            <a:off x="683443" y="0"/>
            <a:ext cx="4724400" cy="907330"/>
          </a:xfrm>
        </p:spPr>
        <p:txBody>
          <a:bodyPr/>
          <a:lstStyle/>
          <a:p>
            <a:r>
              <a:rPr lang="en-US" b="1" i="1" u="sng" dirty="0">
                <a:solidFill>
                  <a:srgbClr val="FF0000"/>
                </a:solidFill>
              </a:rPr>
              <a:t>Very quickly then:</a:t>
            </a:r>
          </a:p>
        </p:txBody>
      </p:sp>
      <p:sp>
        <p:nvSpPr>
          <p:cNvPr id="3" name="Content Placeholder 2">
            <a:extLst>
              <a:ext uri="{FF2B5EF4-FFF2-40B4-BE49-F238E27FC236}">
                <a16:creationId xmlns:a16="http://schemas.microsoft.com/office/drawing/2014/main" id="{9D529BEC-AF30-41E3-A1EA-3659BE5FA67F}"/>
              </a:ext>
            </a:extLst>
          </p:cNvPr>
          <p:cNvSpPr>
            <a:spLocks noGrp="1"/>
          </p:cNvSpPr>
          <p:nvPr>
            <p:ph idx="1"/>
          </p:nvPr>
        </p:nvSpPr>
        <p:spPr>
          <a:xfrm>
            <a:off x="1018095" y="829559"/>
            <a:ext cx="10887959" cy="5703216"/>
          </a:xfrm>
        </p:spPr>
        <p:txBody>
          <a:bodyPr>
            <a:normAutofit/>
          </a:bodyPr>
          <a:lstStyle/>
          <a:p>
            <a:r>
              <a:rPr lang="en-US" sz="2800" dirty="0"/>
              <a:t>What are some things that keep us from praying without ceasing (Let’s do some self-examination here)?</a:t>
            </a:r>
          </a:p>
          <a:p>
            <a:r>
              <a:rPr lang="en-US" sz="2800" dirty="0"/>
              <a:t>How many podcasts do we listen to that has more to do with worldly things and less on spiritual? (If you exercise each day, and you have ear buds in, what are you listening to?)</a:t>
            </a:r>
          </a:p>
          <a:p>
            <a:r>
              <a:rPr lang="en-US" sz="2800" dirty="0"/>
              <a:t>How much/often at work do you talk with God? </a:t>
            </a:r>
          </a:p>
          <a:p>
            <a:endParaRPr lang="en-US" sz="2800" dirty="0"/>
          </a:p>
          <a:p>
            <a:r>
              <a:rPr lang="en-US" sz="2800" dirty="0"/>
              <a:t>How much time in your day is left for talking/praying with your God?</a:t>
            </a:r>
          </a:p>
          <a:p>
            <a:endParaRPr lang="en-US" sz="2800" dirty="0"/>
          </a:p>
          <a:p>
            <a:r>
              <a:rPr lang="en-US" sz="2800" dirty="0"/>
              <a:t>To what and how are your transforming your mind?????????</a:t>
            </a:r>
          </a:p>
          <a:p>
            <a:endParaRPr lang="en-US" sz="2800" dirty="0"/>
          </a:p>
        </p:txBody>
      </p:sp>
    </p:spTree>
    <p:extLst>
      <p:ext uri="{BB962C8B-B14F-4D97-AF65-F5344CB8AC3E}">
        <p14:creationId xmlns:p14="http://schemas.microsoft.com/office/powerpoint/2010/main" val="315619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794207"/>
            <a:ext cx="10755984" cy="5785701"/>
          </a:xfrm>
        </p:spPr>
        <p:txBody>
          <a:bodyPr>
            <a:normAutofit/>
          </a:bodyPr>
          <a:lstStyle/>
          <a:p>
            <a:r>
              <a:rPr lang="en-US" sz="3200" dirty="0"/>
              <a:t>So, as we come to the close of the introduction on this class, how do you define prayer?</a:t>
            </a:r>
          </a:p>
        </p:txBody>
      </p:sp>
    </p:spTree>
    <p:extLst>
      <p:ext uri="{BB962C8B-B14F-4D97-AF65-F5344CB8AC3E}">
        <p14:creationId xmlns:p14="http://schemas.microsoft.com/office/powerpoint/2010/main" val="181288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9FD0-69DA-44A9-88F2-B210D7F43592}"/>
              </a:ext>
            </a:extLst>
          </p:cNvPr>
          <p:cNvSpPr>
            <a:spLocks noGrp="1"/>
          </p:cNvSpPr>
          <p:nvPr>
            <p:ph type="ctrTitle"/>
          </p:nvPr>
        </p:nvSpPr>
        <p:spPr/>
        <p:txBody>
          <a:bodyPr/>
          <a:lstStyle/>
          <a:p>
            <a:r>
              <a:rPr lang="en-US" dirty="0"/>
              <a:t>“Prayer changes me”</a:t>
            </a:r>
          </a:p>
        </p:txBody>
      </p:sp>
      <p:sp>
        <p:nvSpPr>
          <p:cNvPr id="3" name="Subtitle 2">
            <a:extLst>
              <a:ext uri="{FF2B5EF4-FFF2-40B4-BE49-F238E27FC236}">
                <a16:creationId xmlns:a16="http://schemas.microsoft.com/office/drawing/2014/main" id="{8E4A3259-E61D-40F9-BB2C-86B24648596D}"/>
              </a:ext>
            </a:extLst>
          </p:cNvPr>
          <p:cNvSpPr>
            <a:spLocks noGrp="1"/>
          </p:cNvSpPr>
          <p:nvPr>
            <p:ph type="subTitle" idx="1"/>
          </p:nvPr>
        </p:nvSpPr>
        <p:spPr>
          <a:xfrm>
            <a:off x="2679906" y="3956279"/>
            <a:ext cx="6831673" cy="1332158"/>
          </a:xfrm>
        </p:spPr>
        <p:txBody>
          <a:bodyPr>
            <a:normAutofit/>
          </a:bodyPr>
          <a:lstStyle/>
          <a:p>
            <a:r>
              <a:rPr lang="en-US" dirty="0"/>
              <a:t>How is prayer a transforming agent?</a:t>
            </a:r>
          </a:p>
          <a:p>
            <a:r>
              <a:rPr lang="en-US" dirty="0"/>
              <a:t>(By helping us to understand our reliance on God and who is exactly in control)</a:t>
            </a:r>
          </a:p>
        </p:txBody>
      </p:sp>
    </p:spTree>
    <p:extLst>
      <p:ext uri="{BB962C8B-B14F-4D97-AF65-F5344CB8AC3E}">
        <p14:creationId xmlns:p14="http://schemas.microsoft.com/office/powerpoint/2010/main" val="223454862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13921</TotalTime>
  <Words>1456</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Franklin Gothic Book</vt:lpstr>
      <vt:lpstr>Crop</vt:lpstr>
      <vt:lpstr>“Prayer Changes ME”</vt:lpstr>
      <vt:lpstr>“I pray because the need flows out of me all the time waking and sleeping.  It doesn’t change God. If I never pray, God will not be any less God.  If I pray every moment I am alive, it will not make God any more God.  Prayer CHANGES me.”                                     - CS Lewis</vt:lpstr>
      <vt:lpstr>Praying Without Words</vt:lpstr>
      <vt:lpstr>Praying Without Words</vt:lpstr>
      <vt:lpstr>Praying Without Words</vt:lpstr>
      <vt:lpstr>Very quickly then:</vt:lpstr>
      <vt:lpstr>Very quickly then:</vt:lpstr>
      <vt:lpstr>What is prayer?</vt:lpstr>
      <vt:lpstr>“Prayer changes me”</vt:lpstr>
      <vt:lpstr>Introduction</vt:lpstr>
      <vt:lpstr>Introduction</vt:lpstr>
      <vt:lpstr>Our dependence on God</vt:lpstr>
      <vt:lpstr>Our dependence on God</vt:lpstr>
      <vt:lpstr>Jeremiah 17:5-8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Man is NOT in control</dc:title>
  <dc:creator>Paden, Eddie - LCMS Lang. Arts</dc:creator>
  <cp:lastModifiedBy>Kevin Stilts</cp:lastModifiedBy>
  <cp:revision>72</cp:revision>
  <cp:lastPrinted>2020-08-08T12:25:13Z</cp:lastPrinted>
  <dcterms:created xsi:type="dcterms:W3CDTF">2020-05-11T17:05:17Z</dcterms:created>
  <dcterms:modified xsi:type="dcterms:W3CDTF">2020-08-16T17:11:56Z</dcterms:modified>
</cp:coreProperties>
</file>