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4" r:id="rId2"/>
    <p:sldId id="429" r:id="rId3"/>
    <p:sldId id="430" r:id="rId4"/>
    <p:sldId id="442" r:id="rId5"/>
    <p:sldId id="443" r:id="rId6"/>
    <p:sldId id="431" r:id="rId7"/>
    <p:sldId id="416" r:id="rId8"/>
    <p:sldId id="440" r:id="rId9"/>
    <p:sldId id="423" r:id="rId10"/>
    <p:sldId id="432" r:id="rId11"/>
    <p:sldId id="433" r:id="rId12"/>
    <p:sldId id="434" r:id="rId13"/>
    <p:sldId id="435" r:id="rId14"/>
    <p:sldId id="436" r:id="rId15"/>
    <p:sldId id="415" r:id="rId16"/>
    <p:sldId id="437" r:id="rId17"/>
    <p:sldId id="418" r:id="rId18"/>
    <p:sldId id="414" r:id="rId19"/>
    <p:sldId id="419" r:id="rId20"/>
    <p:sldId id="438" r:id="rId21"/>
    <p:sldId id="439" r:id="rId22"/>
    <p:sldId id="420" r:id="rId23"/>
    <p:sldId id="444" r:id="rId24"/>
    <p:sldId id="422" r:id="rId25"/>
    <p:sldId id="421" r:id="rId26"/>
    <p:sldId id="417" r:id="rId27"/>
    <p:sldId id="441" r:id="rId28"/>
    <p:sldId id="379" r:id="rId2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22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54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93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2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71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8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4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5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E2ABF1-DEEF-4412-BE5D-CFEF09CF208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4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55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E2ABF1-DEEF-4412-BE5D-CFEF09CF208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79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D19E8-78B9-4517-8BDE-AD511460B1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7AF3F5-9DD9-4474-8C18-06B2CF262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 6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6F761B-5F51-4DF5-8745-DE8A1EAAE2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0"/>
            <a:ext cx="10058399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600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89CB0-BD21-4572-BF73-C9B9274E1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51240"/>
          </a:xfrm>
        </p:spPr>
        <p:txBody>
          <a:bodyPr/>
          <a:lstStyle/>
          <a:p>
            <a:r>
              <a:rPr lang="en-US" b="1" i="1" dirty="0"/>
              <a:t>Fasting + Supplicatory Prayer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F8958-C2F2-4AAE-A722-5D4BBE1AB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0225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3200" dirty="0"/>
              <a:t>The disciples had a problem in casting out a powerful demon.</a:t>
            </a:r>
          </a:p>
          <a:p>
            <a:r>
              <a:rPr lang="en-US" sz="3200" dirty="0"/>
              <a:t>Jesus tells them, </a:t>
            </a:r>
            <a:r>
              <a:rPr lang="en-US" sz="3200" b="1" i="1" dirty="0">
                <a:solidFill>
                  <a:srgbClr val="FF0000"/>
                </a:solidFill>
              </a:rPr>
              <a:t>they did not have a great enough faith</a:t>
            </a:r>
          </a:p>
          <a:p>
            <a:r>
              <a:rPr lang="en-US" sz="3200" dirty="0"/>
              <a:t>Great Faith enables His disciples to accomplish great things, as He compares the great things to moving mountains.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3B8231-7307-4BED-9996-757012075B24}"/>
              </a:ext>
            </a:extLst>
          </p:cNvPr>
          <p:cNvSpPr txBox="1"/>
          <p:nvPr/>
        </p:nvSpPr>
        <p:spPr>
          <a:xfrm>
            <a:off x="166556" y="851240"/>
            <a:ext cx="11858887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i="1" baseline="30000" dirty="0"/>
              <a:t>19 </a:t>
            </a:r>
            <a:r>
              <a:rPr lang="en-US" sz="2400" b="1" i="1" dirty="0"/>
              <a:t>Then the disciples came to Jesus privately and said, “Why could we not cast it out?” </a:t>
            </a:r>
            <a:r>
              <a:rPr lang="en-US" sz="2400" b="1" i="1" baseline="30000" dirty="0"/>
              <a:t>20 </a:t>
            </a:r>
            <a:r>
              <a:rPr lang="en-US" sz="2400" b="1" i="1" dirty="0"/>
              <a:t>So </a:t>
            </a:r>
          </a:p>
          <a:p>
            <a:pPr algn="ctr"/>
            <a:r>
              <a:rPr lang="en-US" sz="2400" b="1" i="1" dirty="0"/>
              <a:t>Jesus said to them, “Because of your unbelief; for assuredly, I say to you, if you have faith </a:t>
            </a:r>
          </a:p>
          <a:p>
            <a:pPr algn="ctr"/>
            <a:r>
              <a:rPr lang="en-US" sz="2400" b="1" i="1" dirty="0"/>
              <a:t>as a mustard seed, </a:t>
            </a:r>
            <a:r>
              <a:rPr lang="en-US" sz="2400" b="1" i="1" dirty="0">
                <a:solidFill>
                  <a:srgbClr val="FF0000"/>
                </a:solidFill>
              </a:rPr>
              <a:t>you will say to this mountain, ‘Move from here to there,’ and it will 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move; and nothing will be impossible for you. </a:t>
            </a:r>
            <a:r>
              <a:rPr lang="en-US" sz="2400" b="1" i="1" baseline="30000" dirty="0">
                <a:solidFill>
                  <a:srgbClr val="FF0000"/>
                </a:solidFill>
              </a:rPr>
              <a:t>21 </a:t>
            </a:r>
            <a:r>
              <a:rPr lang="en-US" sz="2400" b="1" i="1" dirty="0">
                <a:solidFill>
                  <a:srgbClr val="FF0000"/>
                </a:solidFill>
              </a:rPr>
              <a:t>However, this kind does not go out except 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by prayer and fasting.”</a:t>
            </a:r>
          </a:p>
        </p:txBody>
      </p:sp>
    </p:spTree>
    <p:extLst>
      <p:ext uri="{BB962C8B-B14F-4D97-AF65-F5344CB8AC3E}">
        <p14:creationId xmlns:p14="http://schemas.microsoft.com/office/powerpoint/2010/main" val="614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89CB0-BD21-4572-BF73-C9B9274E1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51240"/>
          </a:xfrm>
        </p:spPr>
        <p:txBody>
          <a:bodyPr/>
          <a:lstStyle/>
          <a:p>
            <a:r>
              <a:rPr lang="en-US" b="1" i="1" dirty="0"/>
              <a:t>Fasting + Supplicatory Prayer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F8958-C2F2-4AAE-A722-5D4BBE1AB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3200" dirty="0"/>
              <a:t>Note – </a:t>
            </a:r>
            <a:r>
              <a:rPr lang="en-US" sz="3200" b="1" i="1" u="sng" dirty="0"/>
              <a:t>“ . . . nothing will be impossible for you.”</a:t>
            </a:r>
            <a:r>
              <a:rPr lang="en-US" sz="3200" dirty="0"/>
              <a:t> with this type of great faith!</a:t>
            </a:r>
          </a:p>
          <a:p>
            <a:r>
              <a:rPr lang="en-US" sz="3200" dirty="0"/>
              <a:t>Then He goes back to the demon situation and says the only way this will go out is if you have prayer and fasting.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3B8231-7307-4BED-9996-757012075B24}"/>
              </a:ext>
            </a:extLst>
          </p:cNvPr>
          <p:cNvSpPr txBox="1"/>
          <p:nvPr/>
        </p:nvSpPr>
        <p:spPr>
          <a:xfrm>
            <a:off x="166556" y="851240"/>
            <a:ext cx="11858887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i="1" baseline="30000" dirty="0"/>
              <a:t>19 </a:t>
            </a:r>
            <a:r>
              <a:rPr lang="en-US" sz="2400" b="1" i="1" dirty="0"/>
              <a:t>Then the disciples came to Jesus privately and said, “Why could we not cast it out?” </a:t>
            </a:r>
            <a:r>
              <a:rPr lang="en-US" sz="2400" b="1" i="1" baseline="30000" dirty="0"/>
              <a:t>20 </a:t>
            </a:r>
            <a:r>
              <a:rPr lang="en-US" sz="2400" b="1" i="1" dirty="0"/>
              <a:t>So </a:t>
            </a:r>
          </a:p>
          <a:p>
            <a:pPr algn="ctr"/>
            <a:r>
              <a:rPr lang="en-US" sz="2400" b="1" i="1" dirty="0"/>
              <a:t>Jesus said to them, “Because of your unbelief; for assuredly, I say to you, if you have faith </a:t>
            </a:r>
          </a:p>
          <a:p>
            <a:pPr algn="ctr"/>
            <a:r>
              <a:rPr lang="en-US" sz="2400" b="1" i="1" dirty="0"/>
              <a:t>as a mustard seed, </a:t>
            </a:r>
            <a:r>
              <a:rPr lang="en-US" sz="2400" b="1" i="1" dirty="0">
                <a:solidFill>
                  <a:srgbClr val="FF0000"/>
                </a:solidFill>
              </a:rPr>
              <a:t>you will say to this mountain, ‘Move from here to there,’ and it will 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move; and nothing will be impossible for you. </a:t>
            </a:r>
            <a:r>
              <a:rPr lang="en-US" sz="2400" b="1" i="1" baseline="30000" dirty="0">
                <a:solidFill>
                  <a:srgbClr val="FF0000"/>
                </a:solidFill>
              </a:rPr>
              <a:t>21 </a:t>
            </a:r>
            <a:r>
              <a:rPr lang="en-US" sz="2400" b="1" i="1" dirty="0">
                <a:solidFill>
                  <a:srgbClr val="FF0000"/>
                </a:solidFill>
              </a:rPr>
              <a:t>However, this kind does not go out except 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by prayer and fasting.”</a:t>
            </a:r>
          </a:p>
        </p:txBody>
      </p:sp>
    </p:spTree>
    <p:extLst>
      <p:ext uri="{BB962C8B-B14F-4D97-AF65-F5344CB8AC3E}">
        <p14:creationId xmlns:p14="http://schemas.microsoft.com/office/powerpoint/2010/main" val="181727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89CB0-BD21-4572-BF73-C9B9274E1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51240"/>
          </a:xfrm>
        </p:spPr>
        <p:txBody>
          <a:bodyPr/>
          <a:lstStyle/>
          <a:p>
            <a:r>
              <a:rPr lang="en-US" b="1" i="1" dirty="0"/>
              <a:t>Fasting + Supplicatory Prayer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F8958-C2F2-4AAE-A722-5D4BBE1AB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3200" dirty="0"/>
              <a:t>Since Jesus has linked the casting out of the demon to accomplishing great/impossible things like moving mountains</a:t>
            </a:r>
          </a:p>
          <a:p>
            <a:r>
              <a:rPr lang="en-US" sz="3200" dirty="0"/>
              <a:t>And the only way Jesus says to cast out this demon (</a:t>
            </a:r>
            <a:r>
              <a:rPr lang="en-US" sz="3200" b="1" i="1" u="sng" dirty="0">
                <a:solidFill>
                  <a:srgbClr val="FF0000"/>
                </a:solidFill>
              </a:rPr>
              <a:t>A GREAT ACCOMPLISHMENT</a:t>
            </a:r>
            <a:r>
              <a:rPr lang="en-US" sz="3200" dirty="0"/>
              <a:t>) is through prayer </a:t>
            </a:r>
            <a:r>
              <a:rPr lang="en-US" sz="3200" b="1" i="1" dirty="0">
                <a:solidFill>
                  <a:srgbClr val="FF0000"/>
                </a:solidFill>
              </a:rPr>
              <a:t>and fasting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3B8231-7307-4BED-9996-757012075B24}"/>
              </a:ext>
            </a:extLst>
          </p:cNvPr>
          <p:cNvSpPr txBox="1"/>
          <p:nvPr/>
        </p:nvSpPr>
        <p:spPr>
          <a:xfrm>
            <a:off x="166556" y="851240"/>
            <a:ext cx="11858887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i="1" baseline="30000" dirty="0"/>
              <a:t>19 </a:t>
            </a:r>
            <a:r>
              <a:rPr lang="en-US" sz="2400" b="1" i="1" dirty="0"/>
              <a:t>Then the disciples came to Jesus privately and said, “Why could we not cast it out?” </a:t>
            </a:r>
            <a:r>
              <a:rPr lang="en-US" sz="2400" b="1" i="1" baseline="30000" dirty="0"/>
              <a:t>20 </a:t>
            </a:r>
            <a:r>
              <a:rPr lang="en-US" sz="2400" b="1" i="1" dirty="0"/>
              <a:t>So </a:t>
            </a:r>
          </a:p>
          <a:p>
            <a:pPr algn="ctr"/>
            <a:r>
              <a:rPr lang="en-US" sz="2400" b="1" i="1" dirty="0"/>
              <a:t>Jesus said to them, “Because of your unbelief; for assuredly, I say to you, if you have faith </a:t>
            </a:r>
          </a:p>
          <a:p>
            <a:pPr algn="ctr"/>
            <a:r>
              <a:rPr lang="en-US" sz="2400" b="1" i="1" dirty="0"/>
              <a:t>as a mustard seed, </a:t>
            </a:r>
            <a:r>
              <a:rPr lang="en-US" sz="2400" b="1" i="1" dirty="0">
                <a:solidFill>
                  <a:srgbClr val="FF0000"/>
                </a:solidFill>
              </a:rPr>
              <a:t>you will say to this mountain, ‘Move from here to there,’ and it will 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move; and nothing will be impossible for you. </a:t>
            </a:r>
            <a:r>
              <a:rPr lang="en-US" sz="2400" b="1" i="1" baseline="30000" dirty="0">
                <a:solidFill>
                  <a:srgbClr val="FF0000"/>
                </a:solidFill>
              </a:rPr>
              <a:t>21 </a:t>
            </a:r>
            <a:r>
              <a:rPr lang="en-US" sz="2400" b="1" i="1" dirty="0">
                <a:solidFill>
                  <a:srgbClr val="FF0000"/>
                </a:solidFill>
              </a:rPr>
              <a:t>However, this kind does not go out except 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by prayer and fasting.”</a:t>
            </a:r>
          </a:p>
        </p:txBody>
      </p:sp>
    </p:spTree>
    <p:extLst>
      <p:ext uri="{BB962C8B-B14F-4D97-AF65-F5344CB8AC3E}">
        <p14:creationId xmlns:p14="http://schemas.microsoft.com/office/powerpoint/2010/main" val="118486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89CB0-BD21-4572-BF73-C9B9274E1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51240"/>
          </a:xfrm>
        </p:spPr>
        <p:txBody>
          <a:bodyPr/>
          <a:lstStyle/>
          <a:p>
            <a:r>
              <a:rPr lang="en-US" b="1" i="1" dirty="0"/>
              <a:t>Fasting + Supplicatory Prayer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F8958-C2F2-4AAE-A722-5D4BBE1AB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3200" dirty="0"/>
              <a:t>Can we not say that the only way His disciples will be able to accomplish </a:t>
            </a:r>
            <a:r>
              <a:rPr lang="en-US" sz="3200" b="1" dirty="0"/>
              <a:t>GREAT THINGS/MOVING MOUNTAINS </a:t>
            </a:r>
            <a:r>
              <a:rPr lang="en-US" sz="3200" dirty="0"/>
              <a:t>is </a:t>
            </a:r>
            <a:r>
              <a:rPr lang="en-US" sz="3200" b="1" i="1" dirty="0">
                <a:solidFill>
                  <a:srgbClr val="FF0000"/>
                </a:solidFill>
              </a:rPr>
              <a:t>NOT</a:t>
            </a:r>
            <a:r>
              <a:rPr lang="en-US" sz="3200" dirty="0"/>
              <a:t> through prayer </a:t>
            </a:r>
            <a:r>
              <a:rPr lang="en-US" sz="3200" b="1" i="1" u="sng" dirty="0">
                <a:solidFill>
                  <a:srgbClr val="FF0000"/>
                </a:solidFill>
              </a:rPr>
              <a:t>ALONE</a:t>
            </a:r>
          </a:p>
          <a:p>
            <a:r>
              <a:rPr lang="en-US" sz="3200" dirty="0"/>
              <a:t>But</a:t>
            </a:r>
          </a:p>
          <a:p>
            <a:r>
              <a:rPr lang="en-US" sz="3200" b="1" i="1" u="sng" dirty="0">
                <a:solidFill>
                  <a:srgbClr val="FF0000"/>
                </a:solidFill>
              </a:rPr>
              <a:t>Through Prayer and Fasting?!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3B8231-7307-4BED-9996-757012075B24}"/>
              </a:ext>
            </a:extLst>
          </p:cNvPr>
          <p:cNvSpPr txBox="1"/>
          <p:nvPr/>
        </p:nvSpPr>
        <p:spPr>
          <a:xfrm>
            <a:off x="166556" y="851240"/>
            <a:ext cx="11858887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i="1" baseline="30000" dirty="0"/>
              <a:t>19 </a:t>
            </a:r>
            <a:r>
              <a:rPr lang="en-US" sz="2400" b="1" i="1" dirty="0"/>
              <a:t>Then the disciples came to Jesus privately and said, “Why could we not cast it out?” </a:t>
            </a:r>
            <a:r>
              <a:rPr lang="en-US" sz="2400" b="1" i="1" baseline="30000" dirty="0"/>
              <a:t>20 </a:t>
            </a:r>
            <a:r>
              <a:rPr lang="en-US" sz="2400" b="1" i="1" dirty="0"/>
              <a:t>So </a:t>
            </a:r>
          </a:p>
          <a:p>
            <a:pPr algn="ctr"/>
            <a:r>
              <a:rPr lang="en-US" sz="2400" b="1" i="1" dirty="0"/>
              <a:t>Jesus said to them, “Because of your unbelief; for assuredly, I say to you, if you have faith </a:t>
            </a:r>
          </a:p>
          <a:p>
            <a:pPr algn="ctr"/>
            <a:r>
              <a:rPr lang="en-US" sz="2400" b="1" i="1" dirty="0"/>
              <a:t>as a mustard seed, </a:t>
            </a:r>
            <a:r>
              <a:rPr lang="en-US" sz="2400" b="1" i="1" dirty="0">
                <a:solidFill>
                  <a:srgbClr val="FF0000"/>
                </a:solidFill>
              </a:rPr>
              <a:t>you will say to this mountain, ‘Move from here to there,’ and it will 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move; and nothing will be impossible for you. </a:t>
            </a:r>
            <a:r>
              <a:rPr lang="en-US" sz="2400" b="1" i="1" baseline="30000" dirty="0">
                <a:solidFill>
                  <a:srgbClr val="FF0000"/>
                </a:solidFill>
              </a:rPr>
              <a:t>21 </a:t>
            </a:r>
            <a:r>
              <a:rPr lang="en-US" sz="2400" b="1" i="1" dirty="0">
                <a:solidFill>
                  <a:srgbClr val="FF0000"/>
                </a:solidFill>
              </a:rPr>
              <a:t>However, this kind does not go out except 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by prayer and fasting.”</a:t>
            </a:r>
          </a:p>
        </p:txBody>
      </p:sp>
    </p:spTree>
    <p:extLst>
      <p:ext uri="{BB962C8B-B14F-4D97-AF65-F5344CB8AC3E}">
        <p14:creationId xmlns:p14="http://schemas.microsoft.com/office/powerpoint/2010/main" val="426779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89CB0-BD21-4572-BF73-C9B9274E1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51240"/>
          </a:xfrm>
        </p:spPr>
        <p:txBody>
          <a:bodyPr/>
          <a:lstStyle/>
          <a:p>
            <a:r>
              <a:rPr lang="en-US" b="1" i="1" dirty="0"/>
              <a:t>Fasting + Supplicatory Prayer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F8958-C2F2-4AAE-A722-5D4BBE1AB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3200" dirty="0"/>
              <a:t>Keeping this in mind, let’s look at a few more passages associated with this idea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3B8231-7307-4BED-9996-757012075B24}"/>
              </a:ext>
            </a:extLst>
          </p:cNvPr>
          <p:cNvSpPr txBox="1"/>
          <p:nvPr/>
        </p:nvSpPr>
        <p:spPr>
          <a:xfrm>
            <a:off x="166556" y="851240"/>
            <a:ext cx="11858887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i="1" baseline="30000" dirty="0"/>
              <a:t>19 </a:t>
            </a:r>
            <a:r>
              <a:rPr lang="en-US" sz="2400" b="1" i="1" dirty="0"/>
              <a:t>Then the disciples came to Jesus privately and said, “Why could we not cast it out?” </a:t>
            </a:r>
            <a:r>
              <a:rPr lang="en-US" sz="2400" b="1" i="1" baseline="30000" dirty="0"/>
              <a:t>20 </a:t>
            </a:r>
            <a:r>
              <a:rPr lang="en-US" sz="2400" b="1" i="1" dirty="0"/>
              <a:t>So </a:t>
            </a:r>
          </a:p>
          <a:p>
            <a:pPr algn="ctr"/>
            <a:r>
              <a:rPr lang="en-US" sz="2400" b="1" i="1" dirty="0"/>
              <a:t>Jesus said to them, “Because of your unbelief; for assuredly, I say to you, if you have faith </a:t>
            </a:r>
          </a:p>
          <a:p>
            <a:pPr algn="ctr"/>
            <a:r>
              <a:rPr lang="en-US" sz="2400" b="1" i="1" dirty="0"/>
              <a:t>as a mustard seed, </a:t>
            </a:r>
            <a:r>
              <a:rPr lang="en-US" sz="2400" b="1" i="1" dirty="0">
                <a:solidFill>
                  <a:srgbClr val="FF0000"/>
                </a:solidFill>
              </a:rPr>
              <a:t>you will say to this mountain, ‘Move from here to there,’ and it will 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move; and nothing will be impossible for you. </a:t>
            </a:r>
            <a:r>
              <a:rPr lang="en-US" sz="2400" b="1" i="1" baseline="30000" dirty="0">
                <a:solidFill>
                  <a:srgbClr val="FF0000"/>
                </a:solidFill>
              </a:rPr>
              <a:t>21 </a:t>
            </a:r>
            <a:r>
              <a:rPr lang="en-US" sz="2400" b="1" i="1" dirty="0">
                <a:solidFill>
                  <a:srgbClr val="FF0000"/>
                </a:solidFill>
              </a:rPr>
              <a:t>However, this kind does not go out except 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by prayer and fasting.”</a:t>
            </a:r>
          </a:p>
        </p:txBody>
      </p:sp>
    </p:spTree>
    <p:extLst>
      <p:ext uri="{BB962C8B-B14F-4D97-AF65-F5344CB8AC3E}">
        <p14:creationId xmlns:p14="http://schemas.microsoft.com/office/powerpoint/2010/main" val="1907618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CEB5E-8A4C-4381-8EB1-71A5909A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Fasting + Supplicatory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03881-A76B-4A0C-A7FE-7EB4C2ED5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98505"/>
          </a:xfrm>
        </p:spPr>
        <p:txBody>
          <a:bodyPr>
            <a:normAutofit/>
          </a:bodyPr>
          <a:lstStyle/>
          <a:p>
            <a:r>
              <a:rPr lang="en-US" sz="2800" dirty="0"/>
              <a:t>Matthew 6:16-18: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400" dirty="0"/>
              <a:t>Is the “</a:t>
            </a:r>
            <a:r>
              <a:rPr lang="en-US" sz="2400" b="1" i="1" u="sng" dirty="0">
                <a:solidFill>
                  <a:srgbClr val="FF0000"/>
                </a:solidFill>
              </a:rPr>
              <a:t>WILL</a:t>
            </a:r>
            <a:r>
              <a:rPr lang="en-US" sz="2400" b="1" i="1" dirty="0"/>
              <a:t> reward you openly</a:t>
            </a:r>
            <a:r>
              <a:rPr lang="en-US" sz="2400" dirty="0"/>
              <a:t>” connected to </a:t>
            </a:r>
            <a:r>
              <a:rPr lang="en-US" sz="2400" b="1" dirty="0"/>
              <a:t>ONLY</a:t>
            </a:r>
            <a:r>
              <a:rPr lang="en-US" sz="2400" dirty="0"/>
              <a:t> the not disfiguring your face when praying and fasting</a:t>
            </a:r>
            <a:endParaRPr lang="en-US" sz="2400" b="1" i="1" u="sng" dirty="0">
              <a:solidFill>
                <a:srgbClr val="FF0000"/>
              </a:solidFill>
            </a:endParaRPr>
          </a:p>
          <a:p>
            <a:r>
              <a:rPr lang="en-US" sz="2400" dirty="0"/>
              <a:t>Or is it to be connected with </a:t>
            </a:r>
            <a:r>
              <a:rPr lang="en-US" sz="2400" b="1" i="1" u="sng" dirty="0">
                <a:solidFill>
                  <a:srgbClr val="FF0000"/>
                </a:solidFill>
              </a:rPr>
              <a:t>BOTH</a:t>
            </a:r>
            <a:r>
              <a:rPr lang="en-US" sz="2400" dirty="0"/>
              <a:t> (1) not disfiguring your face (2) when </a:t>
            </a:r>
            <a:r>
              <a:rPr lang="en-US" sz="2400" b="1" i="1" dirty="0">
                <a:solidFill>
                  <a:srgbClr val="FF0000"/>
                </a:solidFill>
              </a:rPr>
              <a:t>praying </a:t>
            </a:r>
            <a:r>
              <a:rPr lang="en-US" sz="2400" b="1" i="1" u="sng" dirty="0">
                <a:solidFill>
                  <a:srgbClr val="FF0000"/>
                </a:solidFill>
              </a:rPr>
              <a:t>AND</a:t>
            </a:r>
            <a:r>
              <a:rPr lang="en-US" sz="2400" b="1" i="1" dirty="0">
                <a:solidFill>
                  <a:srgbClr val="FF0000"/>
                </a:solidFill>
              </a:rPr>
              <a:t> fasting</a:t>
            </a:r>
            <a:r>
              <a:rPr lang="en-US" sz="2400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27BC83-5497-4CDB-A96D-86F2A3CB29CE}"/>
              </a:ext>
            </a:extLst>
          </p:cNvPr>
          <p:cNvSpPr txBox="1"/>
          <p:nvPr/>
        </p:nvSpPr>
        <p:spPr>
          <a:xfrm>
            <a:off x="436172" y="2405317"/>
            <a:ext cx="1138061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i="1" baseline="30000" dirty="0"/>
              <a:t>16 </a:t>
            </a:r>
            <a:r>
              <a:rPr lang="en-US" sz="2400" b="1" i="1" dirty="0"/>
              <a:t>“Moreover, when you fast, do not be like the hypocrites, with a sad countenance. For </a:t>
            </a:r>
          </a:p>
          <a:p>
            <a:pPr algn="ctr"/>
            <a:r>
              <a:rPr lang="en-US" sz="2400" b="1" i="1" dirty="0"/>
              <a:t>they disfigure their faces that they may appear to men to be fasting. Assuredly, I say to </a:t>
            </a:r>
          </a:p>
          <a:p>
            <a:pPr algn="ctr"/>
            <a:r>
              <a:rPr lang="en-US" sz="2400" b="1" i="1" dirty="0"/>
              <a:t>you, they have their reward. </a:t>
            </a:r>
            <a:r>
              <a:rPr lang="en-US" sz="2400" b="1" i="1" baseline="30000" dirty="0"/>
              <a:t>17 </a:t>
            </a:r>
            <a:r>
              <a:rPr lang="en-US" sz="2400" b="1" i="1" dirty="0"/>
              <a:t>But you, when you fast, anoint your head and wash your </a:t>
            </a:r>
          </a:p>
          <a:p>
            <a:pPr algn="ctr"/>
            <a:r>
              <a:rPr lang="en-US" sz="2400" b="1" i="1" dirty="0"/>
              <a:t>face, </a:t>
            </a:r>
            <a:r>
              <a:rPr lang="en-US" sz="2400" b="1" i="1" baseline="30000" dirty="0"/>
              <a:t>18 </a:t>
            </a:r>
            <a:r>
              <a:rPr lang="en-US" sz="2400" b="1" i="1" dirty="0"/>
              <a:t>so that you do not appear to men to be fasting, but to your Father who is in the </a:t>
            </a:r>
          </a:p>
          <a:p>
            <a:pPr algn="ctr"/>
            <a:r>
              <a:rPr lang="en-US" sz="2400" b="1" i="1" dirty="0"/>
              <a:t>secret place; and </a:t>
            </a:r>
            <a:r>
              <a:rPr lang="en-US" sz="2400" b="1" i="1" dirty="0">
                <a:solidFill>
                  <a:srgbClr val="FF0000"/>
                </a:solidFill>
              </a:rPr>
              <a:t>your Father who sees in secret </a:t>
            </a:r>
            <a:r>
              <a:rPr lang="en-US" sz="2400" b="1" i="1" u="sng" dirty="0">
                <a:solidFill>
                  <a:srgbClr val="7030A0"/>
                </a:solidFill>
              </a:rPr>
              <a:t>WILL</a:t>
            </a:r>
            <a:r>
              <a:rPr lang="en-US" sz="2400" b="1" i="1" dirty="0">
                <a:solidFill>
                  <a:srgbClr val="7030A0"/>
                </a:solidFill>
              </a:rPr>
              <a:t> reward you openly</a:t>
            </a:r>
            <a:r>
              <a:rPr lang="en-US" sz="2400" b="1" i="1" dirty="0">
                <a:solidFill>
                  <a:srgbClr val="FF0000"/>
                </a:solidFill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16045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CEB5E-8A4C-4381-8EB1-71A5909A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Fasting + Supplicatory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03881-A76B-4A0C-A7FE-7EB4C2ED5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43306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1 John 5:14,15: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“When we ask according to His will . . . We know that we have the petitions that we have asked of Him.”</a:t>
            </a:r>
          </a:p>
          <a:p>
            <a:r>
              <a:rPr lang="en-US" sz="3200" b="1" i="1" dirty="0">
                <a:solidFill>
                  <a:srgbClr val="FF0000"/>
                </a:solidFill>
              </a:rPr>
              <a:t>“According to His will” </a:t>
            </a:r>
            <a:r>
              <a:rPr lang="en-US" sz="3200" dirty="0"/>
              <a:t>– Should fasting be understand as apart of this phrase (thinking about all we have looked at)?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A6F87C-5FE5-4BD6-BDA5-E09C1B7786BD}"/>
              </a:ext>
            </a:extLst>
          </p:cNvPr>
          <p:cNvSpPr txBox="1"/>
          <p:nvPr/>
        </p:nvSpPr>
        <p:spPr>
          <a:xfrm>
            <a:off x="270655" y="2516754"/>
            <a:ext cx="11650690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i="1" baseline="30000" dirty="0"/>
              <a:t>14 </a:t>
            </a:r>
            <a:r>
              <a:rPr lang="en-US" sz="2400" b="1" i="1" dirty="0"/>
              <a:t>Now this is the confidence that we have in Him, that if we ask anything </a:t>
            </a:r>
            <a:r>
              <a:rPr lang="en-US" sz="2400" b="1" i="1" dirty="0">
                <a:solidFill>
                  <a:srgbClr val="FF0000"/>
                </a:solidFill>
              </a:rPr>
              <a:t>according to His 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will</a:t>
            </a:r>
            <a:r>
              <a:rPr lang="en-US" sz="2400" b="1" i="1" dirty="0"/>
              <a:t>, He hears us. </a:t>
            </a:r>
            <a:r>
              <a:rPr lang="en-US" sz="2400" b="1" i="1" baseline="30000" dirty="0"/>
              <a:t>15 </a:t>
            </a:r>
            <a:r>
              <a:rPr lang="en-US" sz="2400" b="1" i="1" dirty="0"/>
              <a:t>And if we know that He hears us, whatever we ask, </a:t>
            </a:r>
            <a:r>
              <a:rPr lang="en-US" sz="2400" b="1" i="1" dirty="0">
                <a:solidFill>
                  <a:srgbClr val="7030A0"/>
                </a:solidFill>
              </a:rPr>
              <a:t>we know that </a:t>
            </a:r>
          </a:p>
          <a:p>
            <a:pPr algn="ctr"/>
            <a:r>
              <a:rPr lang="en-US" sz="2400" b="1" i="1" dirty="0">
                <a:solidFill>
                  <a:srgbClr val="7030A0"/>
                </a:solidFill>
              </a:rPr>
              <a:t>we </a:t>
            </a:r>
            <a:r>
              <a:rPr lang="en-US" sz="2400" b="1" i="1" u="sng" dirty="0">
                <a:solidFill>
                  <a:srgbClr val="7030A0"/>
                </a:solidFill>
              </a:rPr>
              <a:t>HAVE</a:t>
            </a:r>
            <a:r>
              <a:rPr lang="en-US" sz="2400" b="1" i="1" dirty="0">
                <a:solidFill>
                  <a:srgbClr val="7030A0"/>
                </a:solidFill>
              </a:rPr>
              <a:t> the petitions that we have asked of Him.</a:t>
            </a:r>
          </a:p>
        </p:txBody>
      </p:sp>
    </p:spTree>
    <p:extLst>
      <p:ext uri="{BB962C8B-B14F-4D97-AF65-F5344CB8AC3E}">
        <p14:creationId xmlns:p14="http://schemas.microsoft.com/office/powerpoint/2010/main" val="126048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CEB5E-8A4C-4381-8EB1-71A5909A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Fasting + Supplicatory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03881-A76B-4A0C-A7FE-7EB4C2ED5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Fasting is </a:t>
            </a:r>
            <a:r>
              <a:rPr lang="en-US" sz="3200" b="1" i="1" u="sng" dirty="0">
                <a:solidFill>
                  <a:srgbClr val="7030A0"/>
                </a:solidFill>
              </a:rPr>
              <a:t>many</a:t>
            </a:r>
            <a:r>
              <a:rPr lang="en-US" sz="3200" dirty="0"/>
              <a:t> times associated with supplicatory prayer.</a:t>
            </a:r>
          </a:p>
          <a:p>
            <a:r>
              <a:rPr lang="en-US" sz="3200" dirty="0"/>
              <a:t>Notice the following examples:</a:t>
            </a:r>
          </a:p>
          <a:p>
            <a:r>
              <a:rPr lang="en-US" sz="3200" dirty="0"/>
              <a:t>David prayed and fasted over his sick child (2 Sam 12:16).  Weeping before the Lord in earnest intercession (vv. 21-23)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1E70B1-67C7-40F7-985E-FC23773BD7B6}"/>
              </a:ext>
            </a:extLst>
          </p:cNvPr>
          <p:cNvSpPr txBox="1"/>
          <p:nvPr/>
        </p:nvSpPr>
        <p:spPr>
          <a:xfrm>
            <a:off x="365760" y="4114800"/>
            <a:ext cx="11557651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i="1" baseline="30000" dirty="0"/>
              <a:t>21 </a:t>
            </a:r>
            <a:r>
              <a:rPr lang="en-US" sz="2400" b="1" i="1" dirty="0"/>
              <a:t>Then his servants said to him, “What is this that you have done? You fasted and wept </a:t>
            </a:r>
          </a:p>
          <a:p>
            <a:pPr algn="ctr"/>
            <a:r>
              <a:rPr lang="en-US" sz="2400" b="1" i="1" dirty="0"/>
              <a:t>for the child while he was alive, but when the child died, you arose and ate food.” </a:t>
            </a:r>
            <a:r>
              <a:rPr lang="en-US" sz="2400" b="1" i="1" baseline="30000" dirty="0"/>
              <a:t>22 </a:t>
            </a:r>
            <a:r>
              <a:rPr lang="en-US" sz="2400" b="1" i="1" dirty="0"/>
              <a:t>And </a:t>
            </a:r>
          </a:p>
          <a:p>
            <a:pPr algn="ctr"/>
            <a:r>
              <a:rPr lang="en-US" sz="2400" b="1" i="1" dirty="0"/>
              <a:t>he said, “While the child was alive, </a:t>
            </a:r>
            <a:r>
              <a:rPr lang="en-US" sz="2400" b="1" i="1" dirty="0">
                <a:solidFill>
                  <a:srgbClr val="FF0000"/>
                </a:solidFill>
              </a:rPr>
              <a:t>I fasted and wept</a:t>
            </a:r>
            <a:r>
              <a:rPr lang="en-US" sz="2400" b="1" i="1" dirty="0"/>
              <a:t>; for I said, ‘</a:t>
            </a:r>
            <a:r>
              <a:rPr lang="en-US" sz="2400" b="1" i="1" dirty="0">
                <a:solidFill>
                  <a:srgbClr val="FF0000"/>
                </a:solidFill>
              </a:rPr>
              <a:t>Who can tell whether </a:t>
            </a:r>
            <a:endParaRPr lang="en-US" sz="2400" b="1" i="1" baseline="30000" dirty="0">
              <a:solidFill>
                <a:srgbClr val="FF0000"/>
              </a:solidFill>
            </a:endParaRPr>
          </a:p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the </a:t>
            </a:r>
            <a:r>
              <a:rPr lang="en-US" sz="2400" b="1" i="1" cap="small" dirty="0">
                <a:solidFill>
                  <a:srgbClr val="FF0000"/>
                </a:solidFill>
              </a:rPr>
              <a:t>Lord</a:t>
            </a:r>
            <a:r>
              <a:rPr lang="en-US" sz="2400" b="1" i="1" dirty="0">
                <a:solidFill>
                  <a:srgbClr val="FF0000"/>
                </a:solidFill>
              </a:rPr>
              <a:t> will be gracious to me, that the child may live?’</a:t>
            </a:r>
            <a:r>
              <a:rPr lang="en-US" sz="2400" b="1" i="1" dirty="0"/>
              <a:t> </a:t>
            </a:r>
            <a:r>
              <a:rPr lang="en-US" sz="2400" b="1" i="1" baseline="30000" dirty="0"/>
              <a:t>23 </a:t>
            </a:r>
            <a:r>
              <a:rPr lang="en-US" sz="2400" b="1" i="1" dirty="0">
                <a:solidFill>
                  <a:srgbClr val="FF0000"/>
                </a:solidFill>
              </a:rPr>
              <a:t>But now he is dead; why 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should I fast? </a:t>
            </a:r>
            <a:r>
              <a:rPr lang="en-US" sz="2400" b="1" i="1" dirty="0"/>
              <a:t>Can I bring him back again? I shall go to him, but he shall not return to me.”</a:t>
            </a:r>
          </a:p>
        </p:txBody>
      </p:sp>
    </p:spTree>
    <p:extLst>
      <p:ext uri="{BB962C8B-B14F-4D97-AF65-F5344CB8AC3E}">
        <p14:creationId xmlns:p14="http://schemas.microsoft.com/office/powerpoint/2010/main" val="56576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CEB5E-8A4C-4381-8EB1-71A5909A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Fasting + Supplicatory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03881-A76B-4A0C-A7FE-7EB4C2ED5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83946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Nehemiah, having heard of Jerusalem’s desolation, wept, </a:t>
            </a:r>
            <a:r>
              <a:rPr lang="en-US" sz="3200" b="1" i="1" u="sng" dirty="0">
                <a:solidFill>
                  <a:srgbClr val="FF0000"/>
                </a:solidFill>
              </a:rPr>
              <a:t>fasted</a:t>
            </a:r>
            <a:r>
              <a:rPr lang="en-US" sz="3200" dirty="0"/>
              <a:t>, and prayed that God would give him favor with King Artaxerxes of Persia so that he might return to his homeland and repair its ruins (</a:t>
            </a:r>
            <a:r>
              <a:rPr lang="en-US" sz="3200" dirty="0" err="1"/>
              <a:t>Neh</a:t>
            </a:r>
            <a:r>
              <a:rPr lang="en-US" sz="3200" dirty="0"/>
              <a:t> 1:4-11)</a:t>
            </a:r>
          </a:p>
          <a:p>
            <a:r>
              <a:rPr lang="en-US" sz="3200" dirty="0"/>
              <a:t>Esther, under similar circumstances, urged Mordecai and the Jews </a:t>
            </a:r>
            <a:r>
              <a:rPr lang="en-US" sz="3200" b="1" i="1" u="sng" dirty="0">
                <a:solidFill>
                  <a:srgbClr val="FF0000"/>
                </a:solidFill>
              </a:rPr>
              <a:t>to fast </a:t>
            </a:r>
            <a:r>
              <a:rPr lang="en-US" sz="3200" dirty="0"/>
              <a:t>for her as she planned to appear before her husband the king (Esther 4:16).</a:t>
            </a:r>
          </a:p>
          <a:p>
            <a:r>
              <a:rPr lang="en-US" sz="3200" dirty="0"/>
              <a:t>Jesus equates supplication and </a:t>
            </a:r>
            <a:r>
              <a:rPr lang="en-US" sz="3200" b="1" i="1" u="sng" dirty="0">
                <a:solidFill>
                  <a:srgbClr val="FF0000"/>
                </a:solidFill>
              </a:rPr>
              <a:t>fasting</a:t>
            </a:r>
            <a:r>
              <a:rPr lang="en-US" sz="3200" dirty="0"/>
              <a:t> when he teaches the removal of mountains comes about only prayer and fasting (Matt 17:21).</a:t>
            </a:r>
          </a:p>
        </p:txBody>
      </p:sp>
    </p:spTree>
    <p:extLst>
      <p:ext uri="{BB962C8B-B14F-4D97-AF65-F5344CB8AC3E}">
        <p14:creationId xmlns:p14="http://schemas.microsoft.com/office/powerpoint/2010/main" val="41028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CEB5E-8A4C-4381-8EB1-71A5909A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Fasting + Supplicatory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03881-A76B-4A0C-A7FE-7EB4C2ED5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Anna, the prophetess, looked for the redemption of Israel with supplicatory prayer and </a:t>
            </a:r>
            <a:r>
              <a:rPr lang="en-US" sz="3200" b="1" i="1" u="sng" dirty="0">
                <a:solidFill>
                  <a:srgbClr val="FF0000"/>
                </a:solidFill>
              </a:rPr>
              <a:t>fasting</a:t>
            </a:r>
            <a:r>
              <a:rPr lang="en-US" sz="3200" dirty="0"/>
              <a:t> (Matt 17:21)</a:t>
            </a:r>
          </a:p>
          <a:p>
            <a:r>
              <a:rPr lang="en-US" sz="3200" dirty="0"/>
              <a:t>Before sending out Paul and Barnabas on the first mission trip, the church at Antioch, prayed and </a:t>
            </a:r>
            <a:r>
              <a:rPr lang="en-US" sz="3200" b="1" i="1" u="sng" dirty="0">
                <a:solidFill>
                  <a:srgbClr val="FF0000"/>
                </a:solidFill>
              </a:rPr>
              <a:t>fasted</a:t>
            </a:r>
            <a:r>
              <a:rPr lang="en-US" sz="3200" dirty="0"/>
              <a:t> (Acts 13:2-4)</a:t>
            </a:r>
          </a:p>
          <a:p>
            <a:r>
              <a:rPr lang="en-US" sz="3200" dirty="0"/>
              <a:t>Before Paul and Barnabas appointed elders for the various churches, they committed them to the Lord with prayer and </a:t>
            </a:r>
            <a:r>
              <a:rPr lang="en-US" sz="3200" b="1" i="1" u="sng" dirty="0">
                <a:solidFill>
                  <a:srgbClr val="FF0000"/>
                </a:solidFill>
              </a:rPr>
              <a:t>fasting</a:t>
            </a:r>
            <a:r>
              <a:rPr lang="en-US" sz="3200" dirty="0"/>
              <a:t> (Acts 14:23)</a:t>
            </a:r>
          </a:p>
        </p:txBody>
      </p:sp>
    </p:spTree>
    <p:extLst>
      <p:ext uri="{BB962C8B-B14F-4D97-AF65-F5344CB8AC3E}">
        <p14:creationId xmlns:p14="http://schemas.microsoft.com/office/powerpoint/2010/main" val="150882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56D99-3CB8-4DB3-A27C-9F9A3007C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Review from Last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82C25-3ADC-40E3-B9A8-15C296130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00542"/>
          </a:xfrm>
        </p:spPr>
        <p:txBody>
          <a:bodyPr>
            <a:normAutofit/>
          </a:bodyPr>
          <a:lstStyle/>
          <a:p>
            <a:r>
              <a:rPr lang="en-US" sz="3200" dirty="0"/>
              <a:t>Fasting is found in the bible over 50 times in both the New and Old Testaments.</a:t>
            </a:r>
          </a:p>
          <a:p>
            <a:r>
              <a:rPr lang="en-US" sz="3200" dirty="0"/>
              <a:t>The Hebrew verb </a:t>
            </a:r>
            <a:r>
              <a:rPr lang="en-US" sz="3200" b="1" i="1" dirty="0"/>
              <a:t>SUM</a:t>
            </a:r>
            <a:r>
              <a:rPr lang="en-US" sz="3200" dirty="0"/>
              <a:t> is the </a:t>
            </a:r>
            <a:r>
              <a:rPr lang="en-US" sz="3200" b="1" i="1" u="sng" dirty="0">
                <a:solidFill>
                  <a:srgbClr val="FF0000"/>
                </a:solidFill>
              </a:rPr>
              <a:t>ONLY</a:t>
            </a:r>
            <a:r>
              <a:rPr lang="en-US" sz="3200" dirty="0"/>
              <a:t> verb used to describe fasting as a religious exercise in the OT.</a:t>
            </a:r>
          </a:p>
          <a:p>
            <a:r>
              <a:rPr lang="en-US" sz="3200" dirty="0"/>
              <a:t>It’s meaning is “</a:t>
            </a:r>
            <a:r>
              <a:rPr lang="en-US" sz="3200" b="1" i="1" dirty="0"/>
              <a:t>to abstain from food</a:t>
            </a:r>
            <a:r>
              <a:rPr lang="en-US" sz="3200" dirty="0"/>
              <a:t>.”</a:t>
            </a:r>
          </a:p>
          <a:p>
            <a:r>
              <a:rPr lang="en-US" sz="3200" b="1" i="1" dirty="0">
                <a:solidFill>
                  <a:srgbClr val="FF0000"/>
                </a:solidFill>
              </a:rPr>
              <a:t>There is no direct command in the NT for fasting, </a:t>
            </a:r>
            <a:r>
              <a:rPr lang="en-US" sz="3200" b="1" i="1" u="sng" dirty="0">
                <a:solidFill>
                  <a:srgbClr val="FF0000"/>
                </a:solidFill>
              </a:rPr>
              <a:t>but there are some interesting Scriptures to consider and examples to look at</a:t>
            </a:r>
          </a:p>
        </p:txBody>
      </p:sp>
    </p:spTree>
    <p:extLst>
      <p:ext uri="{BB962C8B-B14F-4D97-AF65-F5344CB8AC3E}">
        <p14:creationId xmlns:p14="http://schemas.microsoft.com/office/powerpoint/2010/main" val="237484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4D149-F724-4841-958B-94497B122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Fasting + Supplicatory Prayer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D931B-5B09-4D1B-81E8-6E6B0C0C4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One more interesting passage I want us to consider</a:t>
            </a:r>
          </a:p>
          <a:p>
            <a:r>
              <a:rPr lang="en-US" sz="3200" dirty="0"/>
              <a:t>1 Corinthians 7:1-5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006780-2723-454E-8FA5-64A4B0A05A32}"/>
              </a:ext>
            </a:extLst>
          </p:cNvPr>
          <p:cNvSpPr txBox="1"/>
          <p:nvPr/>
        </p:nvSpPr>
        <p:spPr>
          <a:xfrm>
            <a:off x="318079" y="3013501"/>
            <a:ext cx="11548226" cy="304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/>
              <a:t>Now concerning the things of which you wrote to me: It is good for a man not to touch </a:t>
            </a:r>
          </a:p>
          <a:p>
            <a:pPr algn="ctr"/>
            <a:r>
              <a:rPr lang="en-US" sz="2400" b="1" i="1" dirty="0"/>
              <a:t>a woman. </a:t>
            </a:r>
            <a:r>
              <a:rPr lang="en-US" sz="2400" b="1" i="1" baseline="30000" dirty="0"/>
              <a:t>2 </a:t>
            </a:r>
            <a:r>
              <a:rPr lang="en-US" sz="2400" b="1" i="1" dirty="0"/>
              <a:t>Nevertheless, because of sexual immorality, let each man have his own wife, </a:t>
            </a:r>
          </a:p>
          <a:p>
            <a:pPr algn="ctr"/>
            <a:r>
              <a:rPr lang="en-US" sz="2400" b="1" i="1" dirty="0"/>
              <a:t>and let each woman have her own husband. </a:t>
            </a:r>
            <a:r>
              <a:rPr lang="en-US" sz="2400" b="1" i="1" baseline="30000" dirty="0"/>
              <a:t>3 </a:t>
            </a:r>
            <a:r>
              <a:rPr lang="en-US" sz="2400" b="1" i="1" dirty="0"/>
              <a:t>Let the husband render to his wife the </a:t>
            </a:r>
          </a:p>
          <a:p>
            <a:pPr algn="ctr"/>
            <a:r>
              <a:rPr lang="en-US" sz="2400" b="1" i="1" dirty="0"/>
              <a:t>affection due her, and likewise also the wife to her husband. </a:t>
            </a:r>
            <a:r>
              <a:rPr lang="en-US" sz="2400" b="1" i="1" baseline="30000" dirty="0"/>
              <a:t>4 </a:t>
            </a:r>
            <a:r>
              <a:rPr lang="en-US" sz="2400" b="1" i="1" dirty="0"/>
              <a:t>The wife does not have </a:t>
            </a:r>
          </a:p>
          <a:p>
            <a:pPr algn="ctr"/>
            <a:r>
              <a:rPr lang="en-US" sz="2400" b="1" i="1" dirty="0"/>
              <a:t>authority over her own body, but the husband does. And likewise the husband does not </a:t>
            </a:r>
          </a:p>
          <a:p>
            <a:pPr algn="ctr"/>
            <a:r>
              <a:rPr lang="en-US" sz="2400" b="1" i="1" dirty="0"/>
              <a:t>have authority over his own body, but the wife does. </a:t>
            </a:r>
            <a:r>
              <a:rPr lang="en-US" sz="2400" b="1" i="1" baseline="30000" dirty="0"/>
              <a:t>5 </a:t>
            </a:r>
            <a:r>
              <a:rPr lang="en-US" sz="2400" b="1" i="1" dirty="0"/>
              <a:t>Do not deprive one another except </a:t>
            </a:r>
          </a:p>
          <a:p>
            <a:pPr algn="ctr"/>
            <a:r>
              <a:rPr lang="en-US" sz="2400" b="1" i="1" dirty="0"/>
              <a:t>with consent for a time, that you may give yourselves </a:t>
            </a:r>
            <a:r>
              <a:rPr lang="en-US" sz="2400" b="1" i="1" u="sng" dirty="0">
                <a:solidFill>
                  <a:srgbClr val="FF0000"/>
                </a:solidFill>
              </a:rPr>
              <a:t>to fasting and prayer</a:t>
            </a:r>
            <a:r>
              <a:rPr lang="en-US" sz="2400" b="1" i="1" dirty="0"/>
              <a:t>; and come </a:t>
            </a:r>
          </a:p>
          <a:p>
            <a:pPr algn="ctr"/>
            <a:r>
              <a:rPr lang="en-US" sz="2400" b="1" i="1" dirty="0"/>
              <a:t>together again so that Satan does not tempt you because of your lack of self-control.</a:t>
            </a:r>
          </a:p>
        </p:txBody>
      </p:sp>
    </p:spTree>
    <p:extLst>
      <p:ext uri="{BB962C8B-B14F-4D97-AF65-F5344CB8AC3E}">
        <p14:creationId xmlns:p14="http://schemas.microsoft.com/office/powerpoint/2010/main" val="364644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CEB5E-8A4C-4381-8EB1-71A5909A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Fasting + Supplicatory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03881-A76B-4A0C-A7FE-7EB4C2ED5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725663"/>
          </a:xfrm>
        </p:spPr>
        <p:txBody>
          <a:bodyPr>
            <a:normAutofit/>
          </a:bodyPr>
          <a:lstStyle/>
          <a:p>
            <a:r>
              <a:rPr lang="en-US" sz="3200" dirty="0"/>
              <a:t>What is Paul talking about?</a:t>
            </a:r>
          </a:p>
          <a:p>
            <a:r>
              <a:rPr lang="en-US" sz="3200" dirty="0"/>
              <a:t>We reference this many times, correctly, to not defrauding each other (husband and wife) of our bodies (Vs 1-4)</a:t>
            </a:r>
          </a:p>
          <a:p>
            <a:r>
              <a:rPr lang="en-US" sz="3200" dirty="0"/>
              <a:t>I want to center on verse 5 for a moment or two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We don’t defraud each other </a:t>
            </a:r>
            <a:r>
              <a:rPr lang="en-US" sz="3200" b="1" i="1" u="sng" dirty="0">
                <a:solidFill>
                  <a:srgbClr val="7030A0"/>
                </a:solidFill>
              </a:rPr>
              <a:t>EXCEPT</a:t>
            </a:r>
            <a:r>
              <a:rPr lang="en-US" sz="3200" dirty="0"/>
              <a:t> for what?  </a:t>
            </a:r>
            <a:r>
              <a:rPr lang="en-US" sz="3200" b="1" i="1" dirty="0"/>
              <a:t>Does this speak to the power and importance of prayer and fasting?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EAEF27-4312-4196-9CD6-4B36699991D0}"/>
              </a:ext>
            </a:extLst>
          </p:cNvPr>
          <p:cNvSpPr txBox="1"/>
          <p:nvPr/>
        </p:nvSpPr>
        <p:spPr>
          <a:xfrm>
            <a:off x="1036320" y="4084320"/>
            <a:ext cx="10261014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i="1" baseline="30000" dirty="0"/>
              <a:t>5 </a:t>
            </a:r>
            <a:r>
              <a:rPr lang="en-US" sz="2400" b="1" i="1" dirty="0"/>
              <a:t>Do not deprive one another </a:t>
            </a:r>
            <a:r>
              <a:rPr lang="en-US" sz="2400" b="1" i="1" u="sng" dirty="0">
                <a:solidFill>
                  <a:srgbClr val="7030A0"/>
                </a:solidFill>
              </a:rPr>
              <a:t>except</a:t>
            </a:r>
            <a:r>
              <a:rPr lang="en-US" sz="2400" b="1" i="1" dirty="0"/>
              <a:t> with consent for a time, </a:t>
            </a:r>
            <a:r>
              <a:rPr lang="en-US" sz="2400" b="1" i="1" u="sng" dirty="0">
                <a:solidFill>
                  <a:srgbClr val="FF0000"/>
                </a:solidFill>
              </a:rPr>
              <a:t>that you may </a:t>
            </a:r>
            <a:r>
              <a:rPr lang="en-US" sz="2400" b="1" i="1" u="sng" dirty="0">
                <a:solidFill>
                  <a:srgbClr val="7030A0"/>
                </a:solidFill>
              </a:rPr>
              <a:t>give </a:t>
            </a:r>
          </a:p>
          <a:p>
            <a:pPr algn="ctr"/>
            <a:r>
              <a:rPr lang="en-US" sz="2400" b="1" i="1" u="sng" dirty="0">
                <a:solidFill>
                  <a:srgbClr val="FF0000"/>
                </a:solidFill>
              </a:rPr>
              <a:t>yourselves to fasting and prayer</a:t>
            </a:r>
            <a:r>
              <a:rPr lang="en-US" sz="2400" b="1" i="1" dirty="0"/>
              <a:t>; and come together again so that Satan does </a:t>
            </a:r>
          </a:p>
          <a:p>
            <a:pPr algn="ctr"/>
            <a:r>
              <a:rPr lang="en-US" sz="2400" b="1" i="1" dirty="0"/>
              <a:t>not tempt you because of your lack of self-control.</a:t>
            </a:r>
          </a:p>
        </p:txBody>
      </p:sp>
    </p:spTree>
    <p:extLst>
      <p:ext uri="{BB962C8B-B14F-4D97-AF65-F5344CB8AC3E}">
        <p14:creationId xmlns:p14="http://schemas.microsoft.com/office/powerpoint/2010/main" val="164304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BB409F-AA7E-4B6A-9555-1335CE577C08}"/>
              </a:ext>
            </a:extLst>
          </p:cNvPr>
          <p:cNvSpPr txBox="1"/>
          <p:nvPr/>
        </p:nvSpPr>
        <p:spPr>
          <a:xfrm>
            <a:off x="294187" y="1843950"/>
            <a:ext cx="1160362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In all of these instances, there seems to be a clear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</a:rPr>
              <a:t>connection, implication, (necessary conclusion?), that</a:t>
            </a:r>
          </a:p>
          <a:p>
            <a:pPr algn="ctr"/>
            <a:r>
              <a:rPr lang="en-US" sz="4000" b="1" dirty="0">
                <a:solidFill>
                  <a:srgbClr val="7030A0"/>
                </a:solidFill>
              </a:rPr>
              <a:t>fasting </a:t>
            </a:r>
            <a:r>
              <a:rPr lang="en-US" sz="4000" b="1" i="1" u="sng" dirty="0">
                <a:solidFill>
                  <a:srgbClr val="7030A0"/>
                </a:solidFill>
              </a:rPr>
              <a:t>AND</a:t>
            </a:r>
            <a:r>
              <a:rPr lang="en-US" sz="4000" b="1" dirty="0">
                <a:solidFill>
                  <a:srgbClr val="7030A0"/>
                </a:solidFill>
              </a:rPr>
              <a:t> prayer </a:t>
            </a:r>
            <a:r>
              <a:rPr lang="en-US" sz="4000" b="1" dirty="0">
                <a:solidFill>
                  <a:srgbClr val="FF0000"/>
                </a:solidFill>
              </a:rPr>
              <a:t>together </a:t>
            </a:r>
            <a:r>
              <a:rPr lang="en-US" sz="4000" b="1" i="1" u="sng" dirty="0">
                <a:solidFill>
                  <a:srgbClr val="7030A0"/>
                </a:solidFill>
              </a:rPr>
              <a:t>IS</a:t>
            </a:r>
            <a:r>
              <a:rPr lang="en-US" sz="4000" b="1" dirty="0">
                <a:solidFill>
                  <a:srgbClr val="FF0000"/>
                </a:solidFill>
              </a:rPr>
              <a:t> an effective 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</a:rPr>
              <a:t>supplement, addition, accompaniment, 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</a:rPr>
              <a:t>complement to each other.</a:t>
            </a:r>
          </a:p>
        </p:txBody>
      </p:sp>
    </p:spTree>
    <p:extLst>
      <p:ext uri="{BB962C8B-B14F-4D97-AF65-F5344CB8AC3E}">
        <p14:creationId xmlns:p14="http://schemas.microsoft.com/office/powerpoint/2010/main" val="41003358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85450A-E332-4CA1-8620-907BB6612734}"/>
              </a:ext>
            </a:extLst>
          </p:cNvPr>
          <p:cNvSpPr txBox="1"/>
          <p:nvPr/>
        </p:nvSpPr>
        <p:spPr>
          <a:xfrm>
            <a:off x="771465" y="121920"/>
            <a:ext cx="10649069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/>
              <a:t>So, we now go back to our original question: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i="1" u="sng" dirty="0">
                <a:solidFill>
                  <a:srgbClr val="FF0000"/>
                </a:solidFill>
              </a:rPr>
              <a:t>Should Christians be fasting today?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Note what is </a:t>
            </a:r>
            <a:r>
              <a:rPr lang="en-US" sz="4000" b="1" i="1" u="sng" dirty="0">
                <a:solidFill>
                  <a:srgbClr val="FF0000"/>
                </a:solidFill>
              </a:rPr>
              <a:t>NOT</a:t>
            </a:r>
            <a:r>
              <a:rPr lang="en-US" sz="4000" b="1" dirty="0"/>
              <a:t> asked here.  What is not asked: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i="1" u="sng" dirty="0">
                <a:solidFill>
                  <a:srgbClr val="7030A0"/>
                </a:solidFill>
              </a:rPr>
              <a:t>Is fasting commanded?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i="1" dirty="0">
                <a:solidFill>
                  <a:srgbClr val="FF0000"/>
                </a:solidFill>
              </a:rPr>
              <a:t>WE</a:t>
            </a:r>
            <a:r>
              <a:rPr lang="en-US" sz="4000" b="1" dirty="0"/>
              <a:t> each need to answer that first question for </a:t>
            </a:r>
          </a:p>
          <a:p>
            <a:pPr algn="ctr"/>
            <a:r>
              <a:rPr lang="en-US" sz="4000" b="1" dirty="0"/>
              <a:t>ourselves.  </a:t>
            </a:r>
            <a:r>
              <a:rPr lang="en-US" sz="4000" b="1" i="1" u="sng" dirty="0">
                <a:solidFill>
                  <a:srgbClr val="FF0000"/>
                </a:solidFill>
              </a:rPr>
              <a:t>Should I be fasting today???</a:t>
            </a:r>
          </a:p>
        </p:txBody>
      </p:sp>
    </p:spTree>
    <p:extLst>
      <p:ext uri="{BB962C8B-B14F-4D97-AF65-F5344CB8AC3E}">
        <p14:creationId xmlns:p14="http://schemas.microsoft.com/office/powerpoint/2010/main" val="7940761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CEB5E-8A4C-4381-8EB1-71A5909A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Purpose of Fasting?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03881-A76B-4A0C-A7FE-7EB4C2ED5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The purpose of fasting is </a:t>
            </a:r>
            <a:r>
              <a:rPr lang="en-US" sz="3200" b="1" i="1" dirty="0">
                <a:solidFill>
                  <a:srgbClr val="7030A0"/>
                </a:solidFill>
              </a:rPr>
              <a:t>NEVER</a:t>
            </a:r>
            <a:r>
              <a:rPr lang="en-US" sz="3200" dirty="0"/>
              <a:t> explicitly stated </a:t>
            </a:r>
            <a:r>
              <a:rPr lang="en-US" sz="3200" b="1" i="1" u="sng" dirty="0">
                <a:solidFill>
                  <a:srgbClr val="FF0000"/>
                </a:solidFill>
              </a:rPr>
              <a:t>NOR COMMANDED </a:t>
            </a:r>
            <a:r>
              <a:rPr lang="en-US" sz="3200" dirty="0"/>
              <a:t>in Scripture which is a main reason this is such a difficult topic.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BUT</a:t>
            </a:r>
          </a:p>
          <a:p>
            <a:r>
              <a:rPr lang="en-US" sz="3200" dirty="0"/>
              <a:t>There does seem to be a connection of fasting to penitence, mourning and supplicatory prayers.  (Personal conclusion here, I don’t think that can be denied. EP)</a:t>
            </a:r>
          </a:p>
          <a:p>
            <a:r>
              <a:rPr lang="en-US" sz="3200" dirty="0"/>
              <a:t>So, what does fasting do for a person? What is it’s purpose?</a:t>
            </a:r>
          </a:p>
        </p:txBody>
      </p:sp>
    </p:spTree>
    <p:extLst>
      <p:ext uri="{BB962C8B-B14F-4D97-AF65-F5344CB8AC3E}">
        <p14:creationId xmlns:p14="http://schemas.microsoft.com/office/powerpoint/2010/main" val="50947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CEB5E-8A4C-4381-8EB1-71A5909A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Purpose of Fasting?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03881-A76B-4A0C-A7FE-7EB4C2ED5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Fasting suggests a self-denial that opens one up to God and not to the immaterial, worthless, unimportant aspects of </a:t>
            </a:r>
            <a:r>
              <a:rPr lang="en-US" sz="3200" b="1" dirty="0">
                <a:solidFill>
                  <a:srgbClr val="FF0000"/>
                </a:solidFill>
              </a:rPr>
              <a:t>THIS</a:t>
            </a:r>
            <a:r>
              <a:rPr lang="en-US" sz="3200" dirty="0"/>
              <a:t> life.</a:t>
            </a:r>
          </a:p>
          <a:p>
            <a:r>
              <a:rPr lang="en-US" sz="3200" dirty="0"/>
              <a:t>Inasmuch as food and drink typify life in the flesh and all of its demands and satisfactions . . . </a:t>
            </a:r>
          </a:p>
          <a:p>
            <a:r>
              <a:rPr lang="en-US" sz="3200" dirty="0"/>
              <a:t>Their absence or rejections speaks to the reality of a higher thinking, concentration, </a:t>
            </a:r>
            <a:r>
              <a:rPr lang="en-US" sz="3200" b="1" i="1" u="sng" dirty="0">
                <a:solidFill>
                  <a:srgbClr val="FF0000"/>
                </a:solidFill>
              </a:rPr>
              <a:t>FOCUS</a:t>
            </a:r>
            <a:r>
              <a:rPr lang="en-US" sz="3200" dirty="0"/>
              <a:t> as one centers their mind on “</a:t>
            </a:r>
            <a:r>
              <a:rPr lang="en-US" sz="3200" b="1" i="1" dirty="0"/>
              <a:t>things above and not on things below</a:t>
            </a:r>
            <a:r>
              <a:rPr lang="en-US" sz="3200" dirty="0"/>
              <a:t>.” (Col 3:2)</a:t>
            </a:r>
          </a:p>
        </p:txBody>
      </p:sp>
    </p:spTree>
    <p:extLst>
      <p:ext uri="{BB962C8B-B14F-4D97-AF65-F5344CB8AC3E}">
        <p14:creationId xmlns:p14="http://schemas.microsoft.com/office/powerpoint/2010/main" val="169892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03881-A76B-4A0C-A7FE-7EB4C2ED58E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66800" y="1069975"/>
            <a:ext cx="10058400" cy="47180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i="1" dirty="0"/>
              <a:t>So then, </a:t>
            </a:r>
            <a:r>
              <a:rPr lang="en-US" sz="4400" b="1" i="1" u="sng" dirty="0">
                <a:solidFill>
                  <a:srgbClr val="FF0000"/>
                </a:solidFill>
              </a:rPr>
              <a:t>FASTING</a:t>
            </a:r>
            <a:r>
              <a:rPr lang="en-US" sz="4400" b="1" i="1" dirty="0"/>
              <a:t> and </a:t>
            </a:r>
            <a:r>
              <a:rPr lang="en-US" sz="4400" b="1" i="1" u="sng" dirty="0">
                <a:solidFill>
                  <a:srgbClr val="FF0000"/>
                </a:solidFill>
              </a:rPr>
              <a:t>PRAYER</a:t>
            </a:r>
            <a:r>
              <a:rPr lang="en-US" sz="4400" b="1" i="1" dirty="0"/>
              <a:t> is a practice of putting your priorities in their proper place; a practice of the believer being able to express themselves in an undivided and intensive devotion to the Lord and to the concerns of things </a:t>
            </a:r>
            <a:r>
              <a:rPr lang="en-US" sz="4400" b="1" i="1" dirty="0">
                <a:solidFill>
                  <a:srgbClr val="FF0000"/>
                </a:solidFill>
              </a:rPr>
              <a:t>spiritual</a:t>
            </a:r>
            <a:r>
              <a:rPr lang="en-US" sz="4400" b="1" i="1" dirty="0"/>
              <a:t> and </a:t>
            </a:r>
            <a:r>
              <a:rPr lang="en-US" sz="4400" b="1" i="1" dirty="0">
                <a:solidFill>
                  <a:srgbClr val="7030A0"/>
                </a:solidFill>
              </a:rPr>
              <a:t>not physical</a:t>
            </a:r>
            <a:r>
              <a:rPr lang="en-US" sz="4400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488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97978AA-D975-410B-9B4C-6692032A3F1F}"/>
              </a:ext>
            </a:extLst>
          </p:cNvPr>
          <p:cNvSpPr txBox="1"/>
          <p:nvPr/>
        </p:nvSpPr>
        <p:spPr>
          <a:xfrm>
            <a:off x="1196357" y="1545996"/>
            <a:ext cx="979928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i="1" dirty="0"/>
              <a:t>Is this the reason why fasting </a:t>
            </a:r>
            <a:r>
              <a:rPr lang="en-US" sz="4000" b="1" i="1" u="sng" dirty="0">
                <a:solidFill>
                  <a:srgbClr val="FF0000"/>
                </a:solidFill>
              </a:rPr>
              <a:t>AND</a:t>
            </a:r>
            <a:r>
              <a:rPr lang="en-US" sz="4000" b="1" i="1" dirty="0"/>
              <a:t> prayer are</a:t>
            </a:r>
          </a:p>
          <a:p>
            <a:pPr algn="ctr"/>
            <a:r>
              <a:rPr lang="en-US" sz="4000" b="1" i="1" dirty="0"/>
              <a:t>effective?</a:t>
            </a:r>
          </a:p>
          <a:p>
            <a:pPr algn="ctr"/>
            <a:endParaRPr lang="en-US" sz="4000" b="1" i="1" dirty="0"/>
          </a:p>
          <a:p>
            <a:pPr algn="ctr"/>
            <a:r>
              <a:rPr lang="en-US" sz="4000" b="1" i="1" dirty="0"/>
              <a:t>Our minds, hearts, and spirits are </a:t>
            </a:r>
            <a:r>
              <a:rPr lang="en-US" sz="4000" b="1" i="1" u="sng" dirty="0">
                <a:solidFill>
                  <a:srgbClr val="FF0000"/>
                </a:solidFill>
              </a:rPr>
              <a:t>FOCUSED</a:t>
            </a:r>
          </a:p>
          <a:p>
            <a:pPr algn="ctr"/>
            <a:r>
              <a:rPr lang="en-US" sz="4000" b="1" i="1" u="sng" dirty="0">
                <a:solidFill>
                  <a:srgbClr val="FF0000"/>
                </a:solidFill>
              </a:rPr>
              <a:t>SOLELY</a:t>
            </a:r>
            <a:r>
              <a:rPr lang="en-US" sz="4000" b="1" i="1" dirty="0"/>
              <a:t> on our God?</a:t>
            </a:r>
          </a:p>
        </p:txBody>
      </p:sp>
    </p:spTree>
    <p:extLst>
      <p:ext uri="{BB962C8B-B14F-4D97-AF65-F5344CB8AC3E}">
        <p14:creationId xmlns:p14="http://schemas.microsoft.com/office/powerpoint/2010/main" val="39754083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6807C-6FD3-4B82-AC02-414CD5C55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Fasting Concluding Thoughts: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650D1-3870-4D78-8390-626E660D6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546398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Concluding Thoughts:</a:t>
            </a:r>
          </a:p>
          <a:p>
            <a:pPr lvl="1"/>
            <a:r>
              <a:rPr lang="en-US" sz="3000" dirty="0"/>
              <a:t>If you fast, it is personal, no one else needs to know (thought out)</a:t>
            </a:r>
          </a:p>
          <a:p>
            <a:pPr lvl="1"/>
            <a:r>
              <a:rPr lang="en-US" sz="3000" dirty="0"/>
              <a:t>You have a specific reason (thought out)</a:t>
            </a:r>
          </a:p>
          <a:p>
            <a:pPr lvl="1"/>
            <a:r>
              <a:rPr lang="en-US" sz="3000" dirty="0"/>
              <a:t>A specific time period is set for the fast (thought out)</a:t>
            </a:r>
          </a:p>
          <a:p>
            <a:pPr lvl="1"/>
            <a:r>
              <a:rPr lang="en-US" sz="3000" dirty="0"/>
              <a:t>Prayer is associated with the fast (1 </a:t>
            </a:r>
            <a:r>
              <a:rPr lang="en-US" sz="3000" dirty="0" err="1"/>
              <a:t>Thess</a:t>
            </a:r>
            <a:r>
              <a:rPr lang="en-US" sz="3000" dirty="0"/>
              <a:t> 5:17) (thought out)</a:t>
            </a:r>
          </a:p>
          <a:p>
            <a:pPr lvl="1"/>
            <a:r>
              <a:rPr lang="en-US" sz="3000" dirty="0"/>
              <a:t>This is serious, if you say you will do it, </a:t>
            </a:r>
            <a:r>
              <a:rPr lang="en-US" sz="3000" b="1" i="1" dirty="0">
                <a:solidFill>
                  <a:srgbClr val="FF0000"/>
                </a:solidFill>
              </a:rPr>
              <a:t>THEN YOU MUST FULFILL IT! </a:t>
            </a:r>
            <a:r>
              <a:rPr lang="en-US" sz="3000" dirty="0"/>
              <a:t>(James 5:12)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839A35-D6A9-45CF-AAA9-BE46C75D8691}"/>
              </a:ext>
            </a:extLst>
          </p:cNvPr>
          <p:cNvSpPr txBox="1"/>
          <p:nvPr/>
        </p:nvSpPr>
        <p:spPr>
          <a:xfrm>
            <a:off x="1716468" y="5260157"/>
            <a:ext cx="8759064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“. . . But let your “Yes” be “Yes,” and </a:t>
            </a:r>
            <a:r>
              <a:rPr lang="en-US" sz="2800" b="1" i="1" dirty="0"/>
              <a:t>your</a:t>
            </a:r>
            <a:r>
              <a:rPr lang="en-US" sz="2800" b="1" dirty="0"/>
              <a:t> “No,” “No,” lest </a:t>
            </a:r>
          </a:p>
          <a:p>
            <a:pPr algn="ctr"/>
            <a:r>
              <a:rPr lang="en-US" sz="2800" b="1" dirty="0"/>
              <a:t>you fall into judgment.”</a:t>
            </a:r>
          </a:p>
        </p:txBody>
      </p:sp>
    </p:spTree>
    <p:extLst>
      <p:ext uri="{BB962C8B-B14F-4D97-AF65-F5344CB8AC3E}">
        <p14:creationId xmlns:p14="http://schemas.microsoft.com/office/powerpoint/2010/main" val="170785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6807C-6FD3-4B82-AC02-414CD5C55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Fasting?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650D1-3870-4D78-8390-626E660D6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41706"/>
          </a:xfrm>
        </p:spPr>
        <p:txBody>
          <a:bodyPr>
            <a:normAutofit/>
          </a:bodyPr>
          <a:lstStyle/>
          <a:p>
            <a:r>
              <a:rPr lang="en-US" sz="3200" dirty="0"/>
              <a:t>Matthew 6:16, 17</a:t>
            </a:r>
          </a:p>
          <a:p>
            <a:endParaRPr lang="en-US" sz="3200" dirty="0"/>
          </a:p>
          <a:p>
            <a:r>
              <a:rPr lang="en-US" sz="3200" dirty="0"/>
              <a:t>Matthew 9:15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Numerous examples of NT Christians fasting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CA45C8-BC70-4C30-94E3-C58A23B7261D}"/>
              </a:ext>
            </a:extLst>
          </p:cNvPr>
          <p:cNvSpPr txBox="1"/>
          <p:nvPr/>
        </p:nvSpPr>
        <p:spPr>
          <a:xfrm>
            <a:off x="617256" y="2401024"/>
            <a:ext cx="10957487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000000"/>
                </a:solidFill>
                <a:latin typeface="Helvetica Neue"/>
              </a:rPr>
              <a:t>“Moreover, </a:t>
            </a:r>
            <a:r>
              <a:rPr lang="en-US" sz="2400" b="1" i="1" u="sng" dirty="0">
                <a:solidFill>
                  <a:srgbClr val="FF0000"/>
                </a:solidFill>
                <a:latin typeface="Helvetica Neue"/>
              </a:rPr>
              <a:t>when you fast</a:t>
            </a:r>
            <a:r>
              <a:rPr lang="en-US" sz="2400" b="1" i="1" dirty="0">
                <a:solidFill>
                  <a:srgbClr val="000000"/>
                </a:solidFill>
                <a:latin typeface="Helvetica Neue"/>
              </a:rPr>
              <a:t>, do not be like . . . 17 But, </a:t>
            </a:r>
            <a:r>
              <a:rPr lang="en-US" sz="2400" b="1" i="1" u="sng" dirty="0">
                <a:solidFill>
                  <a:srgbClr val="FF0000"/>
                </a:solidFill>
                <a:latin typeface="Helvetica Neue"/>
              </a:rPr>
              <a:t>when you do fast</a:t>
            </a:r>
            <a:r>
              <a:rPr lang="en-US" sz="2400" b="1" i="1" dirty="0">
                <a:solidFill>
                  <a:srgbClr val="000000"/>
                </a:solidFill>
                <a:latin typeface="Helvetica Neue"/>
              </a:rPr>
              <a:t>. . . “</a:t>
            </a:r>
            <a:endParaRPr lang="en-US" sz="2400" b="1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6DF65E-DD00-4202-B444-F504F5D1DCD7}"/>
              </a:ext>
            </a:extLst>
          </p:cNvPr>
          <p:cNvSpPr txBox="1"/>
          <p:nvPr/>
        </p:nvSpPr>
        <p:spPr>
          <a:xfrm>
            <a:off x="440766" y="3717151"/>
            <a:ext cx="11310469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/>
              <a:t>“How can the guests of the bridegroom mourn while he is with them?  The </a:t>
            </a:r>
          </a:p>
          <a:p>
            <a:pPr algn="ctr"/>
            <a:r>
              <a:rPr lang="en-US" sz="2800" b="1" i="1" dirty="0"/>
              <a:t>time will come when the bridegroom will be taken from them, </a:t>
            </a:r>
            <a:r>
              <a:rPr lang="en-US" sz="2800" b="1" i="1" u="sng" dirty="0">
                <a:solidFill>
                  <a:srgbClr val="FF0000"/>
                </a:solidFill>
              </a:rPr>
              <a:t>then they</a:t>
            </a:r>
          </a:p>
          <a:p>
            <a:pPr algn="ctr"/>
            <a:r>
              <a:rPr lang="en-US" sz="2800" b="1" i="1" u="sng" dirty="0">
                <a:solidFill>
                  <a:srgbClr val="FF0000"/>
                </a:solidFill>
              </a:rPr>
              <a:t>will fast</a:t>
            </a:r>
            <a:r>
              <a:rPr lang="en-US" sz="2800" dirty="0">
                <a:solidFill>
                  <a:srgbClr val="FF0000"/>
                </a:solidFill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80240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5874F-2BA4-4766-9C6F-45A8B05EE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ALSO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1E40C-8FDB-44D9-8140-5ED876AB2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32518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I am presenting this lesson on fasting, as being put into Romans 14.</a:t>
            </a:r>
          </a:p>
          <a:p>
            <a:r>
              <a:rPr lang="en-US" sz="3200" dirty="0"/>
              <a:t>Too many questions </a:t>
            </a:r>
            <a:r>
              <a:rPr lang="en-US" sz="3200" b="1" i="1" u="sng" dirty="0">
                <a:solidFill>
                  <a:srgbClr val="FF0000"/>
                </a:solidFill>
              </a:rPr>
              <a:t>IN MY MIND </a:t>
            </a:r>
            <a:r>
              <a:rPr lang="en-US" sz="3200" dirty="0"/>
              <a:t>are not answered anywhere in the New Testament about fasting to say it is indeed a requirement for Christians today. Such as:</a:t>
            </a:r>
          </a:p>
          <a:p>
            <a:r>
              <a:rPr lang="en-US" sz="3200" dirty="0"/>
              <a:t>How long do we fast?</a:t>
            </a:r>
          </a:p>
          <a:p>
            <a:r>
              <a:rPr lang="en-US" sz="3200" dirty="0"/>
              <a:t>How do we fast? (One way ONLY?  Different ways for different folks like me?)</a:t>
            </a:r>
          </a:p>
          <a:p>
            <a:r>
              <a:rPr lang="en-US" sz="3200" dirty="0"/>
              <a:t>When do we fast?</a:t>
            </a:r>
          </a:p>
          <a:p>
            <a:r>
              <a:rPr lang="en-US" sz="3200" dirty="0"/>
              <a:t>Who is to fast and who is not to fast?</a:t>
            </a:r>
          </a:p>
        </p:txBody>
      </p:sp>
    </p:spTree>
    <p:extLst>
      <p:ext uri="{BB962C8B-B14F-4D97-AF65-F5344CB8AC3E}">
        <p14:creationId xmlns:p14="http://schemas.microsoft.com/office/powerpoint/2010/main" val="424345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871F1-C92A-4D12-AFAC-A13F71C7C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Also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515DA-49DA-4299-8837-25EC79575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725664"/>
          </a:xfrm>
        </p:spPr>
        <p:txBody>
          <a:bodyPr>
            <a:normAutofit/>
          </a:bodyPr>
          <a:lstStyle/>
          <a:p>
            <a:r>
              <a:rPr lang="en-US" sz="3200" dirty="0"/>
              <a:t>BUT, if we put anything into Romans 14, realize:</a:t>
            </a:r>
          </a:p>
          <a:p>
            <a:pPr lvl="1"/>
            <a:r>
              <a:rPr lang="en-US" sz="3000" dirty="0"/>
              <a:t>We have to study the subject and </a:t>
            </a:r>
            <a:r>
              <a:rPr lang="en-US" sz="3000" b="1" i="1" u="sng" dirty="0"/>
              <a:t>REACH A CONCLUSION IN OUR OWN MINDS AS TO WHETER WE CAN OR CANNOT DO SOMETHING!</a:t>
            </a:r>
            <a:r>
              <a:rPr lang="en-US" sz="3000" dirty="0"/>
              <a:t>  We need to seriously study this subject then!!</a:t>
            </a:r>
          </a:p>
          <a:p>
            <a:pPr lvl="1"/>
            <a:r>
              <a:rPr lang="en-US" sz="3000" dirty="0"/>
              <a:t>If we believe we must do something (Romans 14), then we have to do it because if we don’t, it is sin to us (14:21,23)</a:t>
            </a:r>
          </a:p>
          <a:p>
            <a:pPr marL="201168" lvl="1" indent="0">
              <a:buNone/>
            </a:pPr>
            <a:r>
              <a:rPr lang="en-US" sz="3200" dirty="0"/>
              <a:t>As such, I will be asking </a:t>
            </a:r>
            <a:r>
              <a:rPr lang="en-US" sz="3200" b="1" dirty="0"/>
              <a:t>MANY</a:t>
            </a:r>
            <a:r>
              <a:rPr lang="en-US" sz="3200" dirty="0"/>
              <a:t> questions in my lesson on fasting and each of us </a:t>
            </a:r>
            <a:r>
              <a:rPr lang="en-US" sz="3200" b="1" i="1" u="sng" dirty="0">
                <a:solidFill>
                  <a:srgbClr val="FF0000"/>
                </a:solidFill>
              </a:rPr>
              <a:t>MUST</a:t>
            </a:r>
            <a:r>
              <a:rPr lang="en-US" sz="3200" dirty="0"/>
              <a:t> answer these questions as we come to a conclusion as to whether we need to fast or not and pray at times in our lives.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7880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6807C-6FD3-4B82-AC02-414CD5C55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Fasting? Reasons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650D1-3870-4D78-8390-626E660D6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60248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To Prepare for God’s Work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To seek God’s wisdom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To show grief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To seek deliverance and protection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To repent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To gain victory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To worship God</a:t>
            </a:r>
          </a:p>
          <a:p>
            <a:pPr marL="0" indent="0">
              <a:buNone/>
            </a:pPr>
            <a:r>
              <a:rPr lang="en-US" sz="3200" dirty="0"/>
              <a:t>Finally, let’s look at the last example of why fast and pray?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307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CEB5E-8A4C-4381-8EB1-71A5909A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Fasting + Supplicatory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03881-A76B-4A0C-A7FE-7EB4C2ED5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042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First, before we look at fasting and supplicatory prayer: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We need to define SUPPLICATORY PRAYER</a:t>
            </a:r>
          </a:p>
          <a:p>
            <a:pPr marL="0" indent="0">
              <a:buNone/>
            </a:pPr>
            <a:endParaRPr lang="en-US" sz="26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96B903-0632-4DFB-8D97-D4285E177C36}"/>
              </a:ext>
            </a:extLst>
          </p:cNvPr>
          <p:cNvSpPr txBox="1"/>
          <p:nvPr/>
        </p:nvSpPr>
        <p:spPr>
          <a:xfrm>
            <a:off x="1576974" y="3130851"/>
            <a:ext cx="9038051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>
                <a:latin typeface="Helvetica Neue"/>
              </a:rPr>
              <a:t>“One who humbly or earnestly asks another party to provide</a:t>
            </a:r>
          </a:p>
          <a:p>
            <a:pPr algn="ctr"/>
            <a:r>
              <a:rPr lang="en-US" sz="2400" b="1" i="1" dirty="0">
                <a:latin typeface="Helvetica Neue"/>
              </a:rPr>
              <a:t>something for self or someone else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18887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CEB5E-8A4C-4381-8EB1-71A5909A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Fasting + Supplicatory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03881-A76B-4A0C-A7FE-7EB4C2ED5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042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Second, before we look at fasting and supplicatory prayer:</a:t>
            </a:r>
          </a:p>
          <a:p>
            <a:pPr marL="0" indent="0">
              <a:buNone/>
            </a:pPr>
            <a:r>
              <a:rPr lang="en-US" sz="2600" dirty="0"/>
              <a:t>We need to understand, that just because we pray </a:t>
            </a:r>
            <a:r>
              <a:rPr lang="en-US" sz="2600" b="1" dirty="0">
                <a:solidFill>
                  <a:srgbClr val="FF0000"/>
                </a:solidFill>
              </a:rPr>
              <a:t>AND</a:t>
            </a:r>
            <a:r>
              <a:rPr lang="en-US" sz="2600" dirty="0"/>
              <a:t> fast, this does </a:t>
            </a:r>
            <a:r>
              <a:rPr lang="en-US" sz="2600" b="1" dirty="0">
                <a:solidFill>
                  <a:srgbClr val="FF0000"/>
                </a:solidFill>
              </a:rPr>
              <a:t>NOT</a:t>
            </a:r>
            <a:r>
              <a:rPr lang="en-US" sz="2600" dirty="0"/>
              <a:t> guarantee we will get what we pray for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In the prophet Isaiah's time, the people grumbled that they had fasted, yet God did </a:t>
            </a:r>
            <a:r>
              <a:rPr lang="en-US" sz="2600" b="1" i="1" u="sng" dirty="0">
                <a:solidFill>
                  <a:srgbClr val="FF0000"/>
                </a:solidFill>
              </a:rPr>
              <a:t>NOT answer in the way </a:t>
            </a:r>
            <a:r>
              <a:rPr lang="en-US" sz="2600" b="1" i="1" u="sng" dirty="0">
                <a:solidFill>
                  <a:srgbClr val="7030A0"/>
                </a:solidFill>
              </a:rPr>
              <a:t>THEY WANTED </a:t>
            </a:r>
            <a:r>
              <a:rPr lang="en-US" sz="2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(Isaiah 58:3). </a:t>
            </a:r>
          </a:p>
          <a:p>
            <a:pPr marL="0" indent="0">
              <a:buNone/>
            </a:pPr>
            <a:endParaRPr lang="en-US" sz="26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Isaiah responded by proclaiming that the external show of fasting and prayer, </a:t>
            </a:r>
            <a:r>
              <a:rPr lang="en-US" sz="2600" b="1" i="1" u="sng" dirty="0">
                <a:solidFill>
                  <a:srgbClr val="FF0000"/>
                </a:solidFill>
              </a:rPr>
              <a:t>without the </a:t>
            </a:r>
            <a:r>
              <a:rPr lang="en-US" sz="2600" b="1" i="1" u="sng" dirty="0">
                <a:solidFill>
                  <a:srgbClr val="7030A0"/>
                </a:solidFill>
              </a:rPr>
              <a:t>proper</a:t>
            </a:r>
            <a:r>
              <a:rPr lang="en-US" sz="2600" b="1" i="1" u="sng" dirty="0">
                <a:solidFill>
                  <a:srgbClr val="FF0000"/>
                </a:solidFill>
              </a:rPr>
              <a:t> heart attitude</a:t>
            </a:r>
            <a:r>
              <a:rPr lang="en-US" sz="2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, was futile (Isaiah 58:5-9).</a:t>
            </a:r>
          </a:p>
          <a:p>
            <a:pPr marL="0" indent="0">
              <a:buNone/>
            </a:pPr>
            <a:endParaRPr lang="en-US" sz="26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96B903-0632-4DFB-8D97-D4285E177C36}"/>
              </a:ext>
            </a:extLst>
          </p:cNvPr>
          <p:cNvSpPr txBox="1"/>
          <p:nvPr/>
        </p:nvSpPr>
        <p:spPr>
          <a:xfrm>
            <a:off x="1036320" y="4196080"/>
            <a:ext cx="10123541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>
                <a:latin typeface="Helvetica Neue"/>
              </a:rPr>
              <a:t>‘Why have we fasted,’ they say, ‘and You have not seen?  Why have </a:t>
            </a:r>
          </a:p>
          <a:p>
            <a:pPr algn="ctr"/>
            <a:r>
              <a:rPr lang="en-US" sz="2400" b="1" i="1" dirty="0">
                <a:latin typeface="Helvetica Neue"/>
              </a:rPr>
              <a:t>we afflicted our souls, and You take no notice?’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80543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CEB5E-8A4C-4381-8EB1-71A5909A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Fasting + Supplicatory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03881-A76B-4A0C-A7FE-7EB4C2ED5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We need to understand, that just because we pray </a:t>
            </a:r>
            <a:r>
              <a:rPr lang="en-US" sz="2600" b="1" dirty="0">
                <a:solidFill>
                  <a:srgbClr val="FF0000"/>
                </a:solidFill>
              </a:rPr>
              <a:t>AND</a:t>
            </a:r>
            <a:r>
              <a:rPr lang="en-US" sz="2600" dirty="0"/>
              <a:t> fast, this does </a:t>
            </a:r>
            <a:r>
              <a:rPr lang="en-US" sz="2600" b="1" dirty="0">
                <a:solidFill>
                  <a:srgbClr val="FF0000"/>
                </a:solidFill>
              </a:rPr>
              <a:t>NOT</a:t>
            </a:r>
            <a:r>
              <a:rPr lang="en-US" sz="2600" dirty="0"/>
              <a:t> guarantee we will get what we pray for</a:t>
            </a:r>
          </a:p>
          <a:p>
            <a:pPr marL="0" indent="0">
              <a:buNone/>
            </a:pPr>
            <a:r>
              <a:rPr lang="en-US" sz="2600" b="1" i="1" u="sng" dirty="0">
                <a:solidFill>
                  <a:srgbClr val="FF0000"/>
                </a:solidFill>
              </a:rPr>
              <a:t>BUT</a:t>
            </a:r>
          </a:p>
          <a:p>
            <a:pPr marL="0" indent="0">
              <a:buNone/>
            </a:pPr>
            <a:r>
              <a:rPr lang="en-US" sz="2600" dirty="0"/>
              <a:t>Three interesting passages to consider first:</a:t>
            </a:r>
          </a:p>
          <a:p>
            <a:pPr marL="0" indent="0">
              <a:buNone/>
            </a:pPr>
            <a:r>
              <a:rPr lang="en-US" sz="2600" dirty="0"/>
              <a:t>Matthew 17:19-21 (Why disciples could </a:t>
            </a:r>
            <a:r>
              <a:rPr lang="en-US" sz="2600" b="1" i="1" dirty="0"/>
              <a:t>NOT</a:t>
            </a:r>
            <a:r>
              <a:rPr lang="en-US" sz="2600" dirty="0"/>
              <a:t> cast out demons):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672299-5755-4552-BFA7-36C69283BF74}"/>
              </a:ext>
            </a:extLst>
          </p:cNvPr>
          <p:cNvSpPr txBox="1"/>
          <p:nvPr/>
        </p:nvSpPr>
        <p:spPr>
          <a:xfrm>
            <a:off x="197036" y="4297680"/>
            <a:ext cx="11858887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i="1" baseline="30000" dirty="0"/>
              <a:t>19 </a:t>
            </a:r>
            <a:r>
              <a:rPr lang="en-US" sz="2400" b="1" i="1" dirty="0"/>
              <a:t>Then the disciples came to Jesus privately and said, “Why could we not cast it out?” </a:t>
            </a:r>
            <a:r>
              <a:rPr lang="en-US" sz="2400" b="1" i="1" baseline="30000" dirty="0"/>
              <a:t>20 </a:t>
            </a:r>
            <a:r>
              <a:rPr lang="en-US" sz="2400" b="1" i="1" dirty="0"/>
              <a:t>So </a:t>
            </a:r>
          </a:p>
          <a:p>
            <a:pPr algn="ctr"/>
            <a:r>
              <a:rPr lang="en-US" sz="2400" b="1" i="1" dirty="0"/>
              <a:t>Jesus said to them, “Because of your unbelief; for assuredly, I say to you, if you have faith </a:t>
            </a:r>
          </a:p>
          <a:p>
            <a:pPr algn="ctr"/>
            <a:r>
              <a:rPr lang="en-US" sz="2400" b="1" i="1" dirty="0"/>
              <a:t>as a mustard seed, </a:t>
            </a:r>
            <a:r>
              <a:rPr lang="en-US" sz="2400" b="1" i="1" dirty="0">
                <a:solidFill>
                  <a:srgbClr val="FF0000"/>
                </a:solidFill>
              </a:rPr>
              <a:t>you will say to this mountain, ‘Move from here to there,’ and it will 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move; and nothing will be impossible for you. </a:t>
            </a:r>
            <a:r>
              <a:rPr lang="en-US" sz="2400" b="1" i="1" baseline="30000" dirty="0">
                <a:solidFill>
                  <a:srgbClr val="FF0000"/>
                </a:solidFill>
              </a:rPr>
              <a:t>21 </a:t>
            </a:r>
            <a:r>
              <a:rPr lang="en-US" sz="2400" b="1" i="1" dirty="0">
                <a:solidFill>
                  <a:srgbClr val="FF0000"/>
                </a:solidFill>
              </a:rPr>
              <a:t>However, this kind does not go out except 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by prayer and fasting.”</a:t>
            </a:r>
          </a:p>
        </p:txBody>
      </p:sp>
    </p:spTree>
    <p:extLst>
      <p:ext uri="{BB962C8B-B14F-4D97-AF65-F5344CB8AC3E}">
        <p14:creationId xmlns:p14="http://schemas.microsoft.com/office/powerpoint/2010/main" val="22225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3717</TotalTime>
  <Words>2643</Words>
  <Application>Microsoft Office PowerPoint</Application>
  <PresentationFormat>Widescreen</PresentationFormat>
  <Paragraphs>223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Calibri</vt:lpstr>
      <vt:lpstr>Calibri Light</vt:lpstr>
      <vt:lpstr>Helvetica Neue</vt:lpstr>
      <vt:lpstr>Retrospect</vt:lpstr>
      <vt:lpstr>PowerPoint Presentation</vt:lpstr>
      <vt:lpstr>Review from Last Week</vt:lpstr>
      <vt:lpstr>Fasting?</vt:lpstr>
      <vt:lpstr>ALSO</vt:lpstr>
      <vt:lpstr>Also</vt:lpstr>
      <vt:lpstr>Fasting? Reasons for</vt:lpstr>
      <vt:lpstr>Fasting + Supplicatory Prayer</vt:lpstr>
      <vt:lpstr>Fasting + Supplicatory Prayer</vt:lpstr>
      <vt:lpstr>Fasting + Supplicatory Prayer</vt:lpstr>
      <vt:lpstr>Fasting + Supplicatory Prayer</vt:lpstr>
      <vt:lpstr>Fasting + Supplicatory Prayer</vt:lpstr>
      <vt:lpstr>Fasting + Supplicatory Prayer</vt:lpstr>
      <vt:lpstr>Fasting + Supplicatory Prayer</vt:lpstr>
      <vt:lpstr>Fasting + Supplicatory Prayer</vt:lpstr>
      <vt:lpstr>Fasting + Supplicatory Prayer</vt:lpstr>
      <vt:lpstr>Fasting + Supplicatory Prayer</vt:lpstr>
      <vt:lpstr>Fasting + Supplicatory Prayer</vt:lpstr>
      <vt:lpstr>Fasting + Supplicatory Prayer</vt:lpstr>
      <vt:lpstr>Fasting + Supplicatory Prayer</vt:lpstr>
      <vt:lpstr>Fasting + Supplicatory Prayer</vt:lpstr>
      <vt:lpstr>Fasting + Supplicatory Prayer</vt:lpstr>
      <vt:lpstr>PowerPoint Presentation</vt:lpstr>
      <vt:lpstr>PowerPoint Presentation</vt:lpstr>
      <vt:lpstr>Purpose of Fasting?</vt:lpstr>
      <vt:lpstr>Purpose of Fasting?</vt:lpstr>
      <vt:lpstr>PowerPoint Presentation</vt:lpstr>
      <vt:lpstr>PowerPoint Presentation</vt:lpstr>
      <vt:lpstr>Fasting Concluding Thoughts: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Paden, Eddie - LCMS Lang. Arts</dc:creator>
  <cp:lastModifiedBy>Kevin Stilts</cp:lastModifiedBy>
  <cp:revision>250</cp:revision>
  <cp:lastPrinted>2020-03-12T18:41:54Z</cp:lastPrinted>
  <dcterms:created xsi:type="dcterms:W3CDTF">2019-12-25T20:58:48Z</dcterms:created>
  <dcterms:modified xsi:type="dcterms:W3CDTF">2020-03-20T03:00:42Z</dcterms:modified>
</cp:coreProperties>
</file>