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2" r:id="rId1"/>
  </p:sldMasterIdLst>
  <p:sldIdLst>
    <p:sldId id="256" r:id="rId2"/>
    <p:sldId id="257" r:id="rId3"/>
    <p:sldId id="258" r:id="rId4"/>
    <p:sldId id="278" r:id="rId5"/>
    <p:sldId id="279" r:id="rId6"/>
    <p:sldId id="305" r:id="rId7"/>
    <p:sldId id="296" r:id="rId8"/>
    <p:sldId id="303" r:id="rId9"/>
    <p:sldId id="259" r:id="rId10"/>
    <p:sldId id="276" r:id="rId11"/>
    <p:sldId id="261" r:id="rId12"/>
    <p:sldId id="277" r:id="rId13"/>
    <p:sldId id="274" r:id="rId14"/>
    <p:sldId id="262" r:id="rId15"/>
    <p:sldId id="280" r:id="rId16"/>
    <p:sldId id="291" r:id="rId17"/>
    <p:sldId id="304" r:id="rId18"/>
    <p:sldId id="263" r:id="rId19"/>
    <p:sldId id="281" r:id="rId20"/>
    <p:sldId id="282" r:id="rId21"/>
    <p:sldId id="264" r:id="rId22"/>
    <p:sldId id="273" r:id="rId23"/>
    <p:sldId id="275" r:id="rId24"/>
    <p:sldId id="301" r:id="rId25"/>
    <p:sldId id="294" r:id="rId26"/>
    <p:sldId id="284" r:id="rId27"/>
    <p:sldId id="266" r:id="rId28"/>
    <p:sldId id="283" r:id="rId29"/>
    <p:sldId id="267" r:id="rId30"/>
    <p:sldId id="285" r:id="rId31"/>
    <p:sldId id="268" r:id="rId32"/>
    <p:sldId id="286" r:id="rId33"/>
    <p:sldId id="293" r:id="rId34"/>
    <p:sldId id="298" r:id="rId35"/>
    <p:sldId id="288" r:id="rId36"/>
    <p:sldId id="269" r:id="rId37"/>
    <p:sldId id="287" r:id="rId38"/>
    <p:sldId id="289" r:id="rId39"/>
    <p:sldId id="290" r:id="rId40"/>
    <p:sldId id="270" r:id="rId41"/>
    <p:sldId id="299" r:id="rId42"/>
    <p:sldId id="300" r:id="rId43"/>
    <p:sldId id="302" r:id="rId44"/>
    <p:sldId id="295" r:id="rId4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mbria" panose="02040503050406030204" pitchFamily="18" charset="0"/>
      <p:regular r:id="rId50"/>
      <p:bold r:id="rId51"/>
      <p:italic r:id="rId52"/>
      <p:boldItalic r:id="rId53"/>
    </p:embeddedFont>
    <p:embeddedFont>
      <p:font typeface="Corbel" panose="020B0503020204020204" pitchFamily="34" charset="0"/>
      <p:regular r:id="rId54"/>
      <p:bold r:id="rId55"/>
      <p:italic r:id="rId56"/>
      <p:boldItalic r:id="rId5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71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 title="Page Number Shape"/>
          <p:cNvSpPr/>
          <p:nvPr/>
        </p:nvSpPr>
        <p:spPr bwMode="auto">
          <a:xfrm>
            <a:off x="8736012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6685" y="1143294"/>
            <a:ext cx="527577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58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6685" y="5537926"/>
            <a:ext cx="527577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1800" b="0" i="1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685" y="6314441"/>
            <a:ext cx="1197467" cy="365125"/>
          </a:xfrm>
        </p:spPr>
        <p:txBody>
          <a:bodyPr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88D38747-4367-4BD2-8D51-C97E202738E2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50444" y="6314441"/>
            <a:ext cx="3842012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416217"/>
            <a:ext cx="407987" cy="365125"/>
          </a:xfrm>
        </p:spPr>
        <p:txBody>
          <a:bodyPr/>
          <a:lstStyle>
            <a:lvl1pPr algn="r"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80391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72224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0" y="640080"/>
            <a:ext cx="4686299" cy="558414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45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93074" y="642931"/>
            <a:ext cx="1835003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42933"/>
            <a:ext cx="5303009" cy="46781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902140" y="5927132"/>
            <a:ext cx="2861142" cy="365125"/>
          </a:xfrm>
        </p:spPr>
        <p:txBody>
          <a:bodyPr/>
          <a:lstStyle/>
          <a:p>
            <a:fld id="{8452596F-08A7-4B70-989A-F2B1CF31E66B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02140" y="6315950"/>
            <a:ext cx="286114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5607593"/>
            <a:ext cx="407987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" y="6199730"/>
            <a:ext cx="7695008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2104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835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>
            <a:lumMod val="20000"/>
            <a:lumOff val="8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 title="Page Number Shape"/>
          <p:cNvSpPr/>
          <p:nvPr/>
        </p:nvSpPr>
        <p:spPr bwMode="auto">
          <a:xfrm>
            <a:off x="8736012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0755" y="2571723"/>
            <a:ext cx="6222491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58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0755" y="1393748"/>
            <a:ext cx="6301072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18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7216" y="6314440"/>
            <a:ext cx="1197467" cy="365125"/>
          </a:xfrm>
        </p:spPr>
        <p:txBody>
          <a:bodyPr/>
          <a:lstStyle>
            <a:lvl1pPr>
              <a:defRPr sz="9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CAE507A8-A5CF-4D38-AB86-7EDDA87A85D4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60755" y="6314441"/>
            <a:ext cx="4860170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012" y="1620761"/>
            <a:ext cx="407987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" y="6178167"/>
            <a:ext cx="7683245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8924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  <p15:guide id="0" pos="48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0" y="540628"/>
            <a:ext cx="4686300" cy="24889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3712467"/>
            <a:ext cx="4686300" cy="24822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308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7784"/>
            <a:ext cx="2873502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58065"/>
            <a:ext cx="4690872" cy="913212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00" y="1526122"/>
            <a:ext cx="4690872" cy="17515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6200" y="3700828"/>
            <a:ext cx="4690872" cy="913759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6200" y="4669432"/>
            <a:ext cx="4690872" cy="1752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1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83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83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555479"/>
            <a:ext cx="2879082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564147"/>
            <a:ext cx="46863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2621513"/>
            <a:ext cx="2879082" cy="3239537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560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1" y="557262"/>
            <a:ext cx="2882528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3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943350" y="1"/>
            <a:ext cx="4629150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1" y="2621512"/>
            <a:ext cx="2882528" cy="3236976"/>
          </a:xfrm>
        </p:spPr>
        <p:txBody>
          <a:bodyPr>
            <a:normAutofit/>
          </a:bodyPr>
          <a:lstStyle>
            <a:lvl1pPr marL="0" indent="0" algn="r">
              <a:lnSpc>
                <a:spcPct val="125000"/>
              </a:lnSpc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8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3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8736012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559678"/>
            <a:ext cx="2875430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569066"/>
            <a:ext cx="4686299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1" y="593006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073ED0CC-082F-4160-86E5-0D6041F12778}" type="datetime1">
              <a:rPr lang="en-US" smtClean="0"/>
              <a:t>2/23/2020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1" y="6314441"/>
            <a:ext cx="286114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12" y="5607593"/>
            <a:ext cx="407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0" y="6199730"/>
            <a:ext cx="337185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5703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8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6858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6858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685800" rtl="0" eaLnBrk="1" latinLnBrk="0" hangingPunct="1">
        <a:lnSpc>
          <a:spcPct val="112000"/>
        </a:lnSpc>
        <a:spcBef>
          <a:spcPts val="975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12598" algn="l" defTabSz="685800" rtl="0" eaLnBrk="1" latinLnBrk="0" hangingPunct="1">
        <a:lnSpc>
          <a:spcPct val="112000"/>
        </a:lnSpc>
        <a:spcBef>
          <a:spcPts val="975"/>
        </a:spcBef>
        <a:buFont typeface="Arial" panose="020B0604020202020204" pitchFamily="34" charset="0"/>
        <a:buChar char="•"/>
        <a:defRPr sz="105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pos="7200">
          <p15:clr>
            <a:srgbClr val="F26B43"/>
          </p15:clr>
        </p15:guide>
        <p15:guide id="4" pos="3264">
          <p15:clr>
            <a:srgbClr val="F26B43"/>
          </p15:clr>
        </p15:guide>
        <p15:guide id="0" pos="2124">
          <p15:clr>
            <a:srgbClr val="F26B43"/>
          </p15:clr>
        </p15:guide>
        <p15:guide id="5" pos="360">
          <p15:clr>
            <a:srgbClr val="F26B43"/>
          </p15:clr>
        </p15:guide>
        <p15:guide id="6" orient="horz" pos="432">
          <p15:clr>
            <a:srgbClr val="F26B43"/>
          </p15:clr>
        </p15:guide>
        <p15:guide id="7" pos="5400">
          <p15:clr>
            <a:srgbClr val="F26B43"/>
          </p15:clr>
        </p15:guide>
        <p15:guide id="8" pos="24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F822BC-0B06-41E0-B684-A28CFAB6AF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5A9C73-F986-4BFA-8129-5AFB98E15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605" y="1769540"/>
            <a:ext cx="7080026" cy="1828801"/>
          </a:xfrm>
        </p:spPr>
        <p:txBody>
          <a:bodyPr>
            <a:normAutofit/>
          </a:bodyPr>
          <a:lstStyle/>
          <a:p>
            <a:r>
              <a:rPr lang="en-US" dirty="0"/>
              <a:t>Kevin’s Philippine Report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DA5D9-8DF3-40B6-86ED-9169D2B4B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9605" y="3773489"/>
            <a:ext cx="2271769" cy="104986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Feb. 4 – Feb. 18, 2020</a:t>
            </a:r>
          </a:p>
        </p:txBody>
      </p:sp>
    </p:spTree>
    <p:extLst>
      <p:ext uri="{BB962C8B-B14F-4D97-AF65-F5344CB8AC3E}">
        <p14:creationId xmlns:p14="http://schemas.microsoft.com/office/powerpoint/2010/main" val="2494204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room, sitting, table&#10;&#10;Description automatically generated">
            <a:extLst>
              <a:ext uri="{FF2B5EF4-FFF2-40B4-BE49-F238E27FC236}">
                <a16:creationId xmlns:a16="http://schemas.microsoft.com/office/drawing/2014/main" id="{1C3332BB-90E0-4E67-958E-830B13DBA4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60198" y="-301652"/>
            <a:ext cx="6495774" cy="4871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80B4F5-A0F3-4EE9-B6E4-F1A4F649AB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12030" y="-352564"/>
            <a:ext cx="5696230" cy="4272173"/>
          </a:xfrm>
          <a:prstGeom prst="rect">
            <a:avLst/>
          </a:prstGeom>
        </p:spPr>
      </p:pic>
      <p:pic>
        <p:nvPicPr>
          <p:cNvPr id="5" name="Content Placeholder 4" descr="A person sitting at a desk&#10;&#10;Description automatically generated">
            <a:extLst>
              <a:ext uri="{FF2B5EF4-FFF2-40B4-BE49-F238E27FC236}">
                <a16:creationId xmlns:a16="http://schemas.microsoft.com/office/drawing/2014/main" id="{E0626D7B-1DAE-475B-9F92-DE9AA5EA6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343274"/>
            <a:ext cx="4686300" cy="3514725"/>
          </a:xfrm>
        </p:spPr>
      </p:pic>
      <p:pic>
        <p:nvPicPr>
          <p:cNvPr id="4" name="Picture 3" descr="A group of people standing in front of a box&#10;&#10;Description automatically generated">
            <a:extLst>
              <a:ext uri="{FF2B5EF4-FFF2-40B4-BE49-F238E27FC236}">
                <a16:creationId xmlns:a16="http://schemas.microsoft.com/office/drawing/2014/main" id="{5AD7C85F-A5C8-4F9F-8A02-D663F38FCB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0" y="3343275"/>
            <a:ext cx="4686300" cy="3514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3B8DAE-A352-460C-AE5F-252E3DDCD175}"/>
              </a:ext>
            </a:extLst>
          </p:cNvPr>
          <p:cNvSpPr txBox="1"/>
          <p:nvPr/>
        </p:nvSpPr>
        <p:spPr>
          <a:xfrm>
            <a:off x="1155816" y="2592762"/>
            <a:ext cx="196053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Doug Rush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761B87-F3AB-4281-8B31-467FA4F738ED}"/>
              </a:ext>
            </a:extLst>
          </p:cNvPr>
          <p:cNvSpPr txBox="1"/>
          <p:nvPr/>
        </p:nvSpPr>
        <p:spPr>
          <a:xfrm>
            <a:off x="4572000" y="6139291"/>
            <a:ext cx="451000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Elias Cruz, Ely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Ebuenga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Andrew Romero,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Jhun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Gumpad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James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Paet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309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6B05-0F60-46E1-886A-84E3AD84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3453848" cy="4952492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/>
              <a:t>Feb 7 (Fri)</a:t>
            </a:r>
            <a:br>
              <a:rPr lang="en-US" sz="2400" b="1" i="0" dirty="0"/>
            </a:br>
            <a:r>
              <a:rPr lang="en-US" sz="2400" i="0" dirty="0">
                <a:solidFill>
                  <a:srgbClr val="222222"/>
                </a:solidFill>
              </a:rPr>
              <a:t>Fly from Manila to </a:t>
            </a:r>
            <a:r>
              <a:rPr lang="en-US" sz="2400" b="1" i="0" dirty="0">
                <a:solidFill>
                  <a:srgbClr val="222222"/>
                </a:solidFill>
              </a:rPr>
              <a:t>Bacolod City, </a:t>
            </a:r>
            <a:br>
              <a:rPr lang="en-US" sz="2400" b="1" i="0" dirty="0">
                <a:solidFill>
                  <a:srgbClr val="222222"/>
                </a:solidFill>
              </a:rPr>
            </a:br>
            <a:r>
              <a:rPr lang="en-US" sz="2400" b="1" i="0" dirty="0">
                <a:solidFill>
                  <a:srgbClr val="222222"/>
                </a:solidFill>
              </a:rPr>
              <a:t>Negros Occidental</a:t>
            </a:r>
            <a:br>
              <a:rPr lang="en-US" sz="2400" dirty="0"/>
            </a:br>
            <a:r>
              <a:rPr lang="en-US" sz="2400" i="0" dirty="0">
                <a:solidFill>
                  <a:srgbClr val="222222"/>
                </a:solidFill>
              </a:rPr>
              <a:t>Meet Jack Jaco &amp; Jonathan Cariño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40DAA-8251-48BF-8FAD-495A110A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22" y="568325"/>
            <a:ext cx="3214456" cy="5656263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E58E3B96-2DAF-4074-BEBB-B7507C928B9F}"/>
              </a:ext>
            </a:extLst>
          </p:cNvPr>
          <p:cNvSpPr/>
          <p:nvPr/>
        </p:nvSpPr>
        <p:spPr>
          <a:xfrm rot="3749981">
            <a:off x="4847013" y="3029185"/>
            <a:ext cx="1736600" cy="375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356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5FE192FC-6B18-4FD0-86D9-571070E9910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003" y="3418357"/>
            <a:ext cx="4718957" cy="35392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1F1CAD-689E-47BA-84CD-87E3A82998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74161" y="-574158"/>
            <a:ext cx="3423679" cy="45719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637A09-3540-4AE8-9116-6C0E040004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2" y="13280"/>
            <a:ext cx="4571998" cy="3428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F3D96D-1D72-4F51-AA98-BCD779351C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4420" y="3418356"/>
            <a:ext cx="4586191" cy="34396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8C72C93-7E98-4804-B524-F74B7CB2F41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5497" y="3452920"/>
            <a:ext cx="3326753" cy="35551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E39A5B-C40A-457F-B265-1204CAE8EF8B}"/>
              </a:ext>
            </a:extLst>
          </p:cNvPr>
          <p:cNvSpPr txBox="1"/>
          <p:nvPr/>
        </p:nvSpPr>
        <p:spPr>
          <a:xfrm>
            <a:off x="1968572" y="3244334"/>
            <a:ext cx="520685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Bacolod City: The Sugar Cane Capital of the World</a:t>
            </a:r>
          </a:p>
        </p:txBody>
      </p:sp>
    </p:spTree>
    <p:extLst>
      <p:ext uri="{BB962C8B-B14F-4D97-AF65-F5344CB8AC3E}">
        <p14:creationId xmlns:p14="http://schemas.microsoft.com/office/powerpoint/2010/main" val="1846176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green field&#10;&#10;Description automatically generated">
            <a:extLst>
              <a:ext uri="{FF2B5EF4-FFF2-40B4-BE49-F238E27FC236}">
                <a16:creationId xmlns:a16="http://schemas.microsoft.com/office/drawing/2014/main" id="{4C57333C-BA30-4222-81ED-6E64917898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2"/>
          <a:stretch/>
        </p:blipFill>
        <p:spPr>
          <a:xfrm rot="5400000">
            <a:off x="1092504" y="1564175"/>
            <a:ext cx="4186609" cy="6522575"/>
          </a:xfrm>
          <a:prstGeom prst="rect">
            <a:avLst/>
          </a:prstGeom>
        </p:spPr>
      </p:pic>
      <p:pic>
        <p:nvPicPr>
          <p:cNvPr id="5" name="Picture 4" descr="A herd of sheep walking across a grass covered field&#10;&#10;Description automatically generated">
            <a:extLst>
              <a:ext uri="{FF2B5EF4-FFF2-40B4-BE49-F238E27FC236}">
                <a16:creationId xmlns:a16="http://schemas.microsoft.com/office/drawing/2014/main" id="{EFBB979B-4353-4053-9731-988573C82C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5807" y="-1990806"/>
            <a:ext cx="7447701" cy="5585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0804E5-A428-43D7-A834-AF6EB44796EC}"/>
              </a:ext>
            </a:extLst>
          </p:cNvPr>
          <p:cNvSpPr txBox="1"/>
          <p:nvPr/>
        </p:nvSpPr>
        <p:spPr>
          <a:xfrm>
            <a:off x="0" y="520861"/>
            <a:ext cx="3371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+mj-lt"/>
              </a:rPr>
              <a:t>Carabao</a:t>
            </a:r>
          </a:p>
        </p:txBody>
      </p:sp>
      <p:pic>
        <p:nvPicPr>
          <p:cNvPr id="1026" name="Picture 2" descr="Image result for carabao riding">
            <a:extLst>
              <a:ext uri="{FF2B5EF4-FFF2-40B4-BE49-F238E27FC236}">
                <a16:creationId xmlns:a16="http://schemas.microsoft.com/office/drawing/2014/main" id="{E788EF8B-21E9-4E60-B6BB-7995C7B59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4735" y="3484116"/>
            <a:ext cx="5324028" cy="337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4BDB8A-7B57-4B52-8E4B-AC7906C7B7F3}"/>
              </a:ext>
            </a:extLst>
          </p:cNvPr>
          <p:cNvSpPr txBox="1"/>
          <p:nvPr/>
        </p:nvSpPr>
        <p:spPr>
          <a:xfrm>
            <a:off x="4872625" y="5870177"/>
            <a:ext cx="4196220" cy="7386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Stock Photo:</a:t>
            </a:r>
          </a:p>
          <a:p>
            <a:pPr algn="ctr"/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Couldn’t get my camera out in time but saw </a:t>
            </a:r>
            <a:b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6-8 </a:t>
            </a: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yr</a:t>
            </a:r>
            <a:r>
              <a:rPr lang="en-US" sz="1400" dirty="0">
                <a:latin typeface="Cambria" panose="02040503050406030204" pitchFamily="18" charset="0"/>
                <a:ea typeface="Cambria" panose="02040503050406030204" pitchFamily="18" charset="0"/>
              </a:rPr>
              <a:t> old girl riding a carabao down the road.</a:t>
            </a:r>
          </a:p>
        </p:txBody>
      </p:sp>
    </p:spTree>
    <p:extLst>
      <p:ext uri="{BB962C8B-B14F-4D97-AF65-F5344CB8AC3E}">
        <p14:creationId xmlns:p14="http://schemas.microsoft.com/office/powerpoint/2010/main" val="385768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6B05-0F60-46E1-886A-84E3AD84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3453848" cy="4952492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/>
              <a:t>Feb 8 (Sat)</a:t>
            </a:r>
            <a:br>
              <a:rPr lang="en-US" sz="2400" b="1" i="0" dirty="0"/>
            </a:br>
            <a:r>
              <a:rPr lang="en-US" sz="2400" i="0" dirty="0"/>
              <a:t>Ron &amp; Kevin Stilts </a:t>
            </a:r>
            <a:br>
              <a:rPr lang="en-US" sz="2400" i="0" dirty="0"/>
            </a:br>
            <a:r>
              <a:rPr lang="en-US" sz="2400" i="0" dirty="0"/>
              <a:t>preach at </a:t>
            </a:r>
            <a:br>
              <a:rPr lang="en-US" sz="2400" i="0" dirty="0"/>
            </a:br>
            <a:r>
              <a:rPr lang="en-US" sz="2400" b="1" i="0" dirty="0"/>
              <a:t>Escalante </a:t>
            </a:r>
            <a:br>
              <a:rPr lang="en-US" sz="2400" b="1" i="0" dirty="0"/>
            </a:br>
            <a:r>
              <a:rPr lang="en-US" sz="2400" b="1" i="0" dirty="0"/>
              <a:t>church of Christ, </a:t>
            </a:r>
            <a:br>
              <a:rPr lang="en-US" sz="2400" b="1" i="0" dirty="0"/>
            </a:br>
            <a:r>
              <a:rPr lang="en-US" sz="2400" b="1" i="0" dirty="0"/>
              <a:t>Negros Occidental </a:t>
            </a:r>
            <a:br>
              <a:rPr lang="en-US" sz="2400" b="1" i="0" dirty="0"/>
            </a:br>
            <a:r>
              <a:rPr lang="en-US" sz="2400" i="0" dirty="0"/>
              <a:t>with James </a:t>
            </a:r>
            <a:r>
              <a:rPr lang="en-US" sz="2400" i="0" dirty="0" err="1"/>
              <a:t>Berden</a:t>
            </a:r>
            <a:endParaRPr lang="en-US" sz="16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40DAA-8251-48BF-8FAD-495A110A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22" y="568325"/>
            <a:ext cx="3214456" cy="56562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575554-1E79-4FDE-8980-0D88D3B7B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59" y="3342260"/>
            <a:ext cx="3494862" cy="2537170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783D7BD8-AE45-46A2-8698-CE0DFA5061E7}"/>
              </a:ext>
            </a:extLst>
          </p:cNvPr>
          <p:cNvSpPr/>
          <p:nvPr/>
        </p:nvSpPr>
        <p:spPr>
          <a:xfrm>
            <a:off x="1186553" y="4610845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261ACF-51B8-4081-A35B-4C96F65BAD84}"/>
              </a:ext>
            </a:extLst>
          </p:cNvPr>
          <p:cNvSpPr txBox="1"/>
          <p:nvPr/>
        </p:nvSpPr>
        <p:spPr>
          <a:xfrm>
            <a:off x="0" y="6234547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+mj-lt"/>
              </a:rPr>
              <a:t>I strongly believe the endurance of Filipinos to sit for hour long sermons on benches </a:t>
            </a:r>
            <a:br>
              <a:rPr lang="en-US" sz="1600" dirty="0">
                <a:latin typeface="+mj-lt"/>
              </a:rPr>
            </a:br>
            <a:r>
              <a:rPr lang="en-US" sz="1600" dirty="0">
                <a:latin typeface="+mj-lt"/>
              </a:rPr>
              <a:t>or plastic lawn chairs is strongly correlated to the length and condition of the roads they ride on.</a:t>
            </a:r>
          </a:p>
        </p:txBody>
      </p:sp>
    </p:spTree>
    <p:extLst>
      <p:ext uri="{BB962C8B-B14F-4D97-AF65-F5344CB8AC3E}">
        <p14:creationId xmlns:p14="http://schemas.microsoft.com/office/powerpoint/2010/main" val="182555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7037E-6 L 0.04844 -0.10186 C 0.05834 -0.12431 0.07622 -0.14028 0.0974 -0.14792 C 0.12118 -0.15625 0.14219 -0.15417 0.15868 -0.14121 L 0.23906 -0.08542 " pathEditMode="relative" rAng="2070000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85" y="-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CD930FE-FD54-482D-8D8D-646E6A7EF1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86150"/>
            <a:ext cx="4686300" cy="3514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2C9744-3419-47D0-9834-286B573F3B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300" y="0"/>
            <a:ext cx="4686300" cy="351472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C5FE23-840E-4742-AF08-4B43D157F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0" y="0"/>
            <a:ext cx="4686300" cy="351472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8F7E8C-8C31-41E4-AA6E-595301AAA03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7700" y="3500436"/>
            <a:ext cx="4686300" cy="35147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9F874-E80E-4513-BE1D-49C0C64B6082}"/>
              </a:ext>
            </a:extLst>
          </p:cNvPr>
          <p:cNvSpPr txBox="1"/>
          <p:nvPr/>
        </p:nvSpPr>
        <p:spPr>
          <a:xfrm>
            <a:off x="2209800" y="1720840"/>
            <a:ext cx="4495800" cy="34163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Lessons Taught: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God Created All Things – Ron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Homesick for Heaven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Does the Lord Know You?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Purpose of Life – Ron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Destiny of Man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Heaven Isn’t Fair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When Peter Confessed Christ – Ron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One True Church – Jonathan Cariño</a:t>
            </a: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220 in attendance (30 children)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 baptized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26C5E11C-EA19-4EEA-814F-9C0C07D9BBFC}"/>
              </a:ext>
            </a:extLst>
          </p:cNvPr>
          <p:cNvSpPr/>
          <p:nvPr/>
        </p:nvSpPr>
        <p:spPr>
          <a:xfrm>
            <a:off x="5779213" y="2383604"/>
            <a:ext cx="226032" cy="41610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00BEB08-C5E2-4F5F-81A3-CD6EC3485297}"/>
              </a:ext>
            </a:extLst>
          </p:cNvPr>
          <p:cNvSpPr/>
          <p:nvPr/>
        </p:nvSpPr>
        <p:spPr>
          <a:xfrm>
            <a:off x="5356902" y="3183276"/>
            <a:ext cx="226032" cy="416104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B519F219-D50E-4CA3-A881-61EFF01C5E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B8F4D8-4B8E-42D3-A935-EFD5B9E4D04D}"/>
              </a:ext>
            </a:extLst>
          </p:cNvPr>
          <p:cNvSpPr txBox="1"/>
          <p:nvPr/>
        </p:nvSpPr>
        <p:spPr>
          <a:xfrm>
            <a:off x="2324100" y="3632770"/>
            <a:ext cx="4495800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30 in attendance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Waiting for 2 ½ hours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Just for encouragement &amp; prayer.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63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A0F98-9E77-414B-AE6A-D0809BA5A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Hardships in Philippines</a:t>
            </a:r>
            <a:br>
              <a:rPr lang="en-US" dirty="0"/>
            </a:br>
            <a:r>
              <a:rPr lang="en-US" sz="1800" dirty="0"/>
              <a:t>(met with 5 Visayan preachers while Jonathan extended invitation at Escalante)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5884B-35DA-4852-8299-7151EDCA2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0" y="569066"/>
            <a:ext cx="4983480" cy="5655156"/>
          </a:xfrm>
        </p:spPr>
        <p:txBody>
          <a:bodyPr>
            <a:normAutofit/>
          </a:bodyPr>
          <a:lstStyle/>
          <a:p>
            <a:r>
              <a:rPr lang="en-US" sz="1800" dirty="0"/>
              <a:t>Most visiting preachers to Philippines</a:t>
            </a:r>
            <a:br>
              <a:rPr lang="en-US" sz="1800" dirty="0"/>
            </a:br>
            <a:r>
              <a:rPr lang="en-US" sz="1800" dirty="0"/>
              <a:t>go to Luzon (Manila) and to </a:t>
            </a:r>
            <a:br>
              <a:rPr lang="en-US" sz="1800" dirty="0"/>
            </a:br>
            <a:r>
              <a:rPr lang="en-US" sz="1800" dirty="0"/>
              <a:t>Mindanao (Davao City) – </a:t>
            </a:r>
            <a:br>
              <a:rPr lang="en-US" sz="1800" dirty="0"/>
            </a:br>
            <a:r>
              <a:rPr lang="en-US" sz="1800" dirty="0"/>
              <a:t>avoid Visayas due to costs of travel</a:t>
            </a:r>
          </a:p>
          <a:p>
            <a:r>
              <a:rPr lang="en-US" sz="1800" dirty="0"/>
              <a:t>Travel to worship: Most ride taxis</a:t>
            </a:r>
            <a:br>
              <a:rPr lang="en-US" sz="1800" dirty="0"/>
            </a:br>
            <a:r>
              <a:rPr lang="en-US" sz="1800" dirty="0"/>
              <a:t>(i.e. Escalante – 220 in attendance from 4 congregations,  4 vehicles + 1 motorcycle in parking lot [1 vehicle was the CUV Jack rented </a:t>
            </a:r>
            <a:br>
              <a:rPr lang="en-US" sz="1800" dirty="0"/>
            </a:br>
            <a:r>
              <a:rPr lang="en-US" sz="1800" dirty="0"/>
              <a:t>to take Ron, Jonathan, and myself around])</a:t>
            </a:r>
          </a:p>
          <a:p>
            <a:r>
              <a:rPr lang="en-US" sz="1800" dirty="0"/>
              <a:t>Why feed lecture attendees?</a:t>
            </a:r>
            <a:br>
              <a:rPr lang="en-US" sz="1800" dirty="0"/>
            </a:br>
            <a:r>
              <a:rPr lang="en-US" sz="1800" dirty="0"/>
              <a:t>Can’t break for lunch and go home/restaurants.</a:t>
            </a:r>
          </a:p>
          <a:p>
            <a:r>
              <a:rPr lang="en-US" sz="1800" dirty="0"/>
              <a:t>Many ambitions but not enough funds</a:t>
            </a:r>
          </a:p>
          <a:p>
            <a:pPr lvl="1"/>
            <a:r>
              <a:rPr lang="en-US" sz="1600" dirty="0"/>
              <a:t>Would love to establish congregations in metropolitans - Bacolod City and Iloilo</a:t>
            </a:r>
          </a:p>
          <a:p>
            <a:pPr lvl="1"/>
            <a:r>
              <a:rPr lang="en-US" sz="1600" dirty="0"/>
              <a:t>250 studies in 2020 (52 worship services + lectures &amp; gospel meetings)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42840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6B05-0F60-46E1-886A-84E3AD84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3453848" cy="4952492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/>
              <a:t>Feb 9 (Sun)</a:t>
            </a:r>
            <a:br>
              <a:rPr lang="en-US" sz="2400" b="1" i="0" dirty="0"/>
            </a:br>
            <a:r>
              <a:rPr lang="en-US" sz="2400" i="0" dirty="0"/>
              <a:t>Kevin preach AM </a:t>
            </a:r>
            <a:br>
              <a:rPr lang="en-US" sz="2400" i="0" dirty="0"/>
            </a:br>
            <a:r>
              <a:rPr lang="en-US" sz="2400" i="0" dirty="0"/>
              <a:t>at </a:t>
            </a:r>
            <a:r>
              <a:rPr lang="en-US" sz="2400" b="1" i="0" dirty="0" err="1"/>
              <a:t>Victorias</a:t>
            </a:r>
            <a:r>
              <a:rPr lang="en-US" sz="2400" b="1" i="0" dirty="0"/>
              <a:t> City </a:t>
            </a:r>
            <a:br>
              <a:rPr lang="en-US" sz="2400" b="1" i="0" dirty="0"/>
            </a:br>
            <a:r>
              <a:rPr lang="en-US" sz="2400" i="0" dirty="0"/>
              <a:t>with Jack Jaco &amp; </a:t>
            </a:r>
            <a:br>
              <a:rPr lang="en-US" sz="2400" i="0" dirty="0"/>
            </a:br>
            <a:r>
              <a:rPr lang="en-US" sz="2400" i="0" dirty="0"/>
              <a:t>PM at </a:t>
            </a:r>
            <a:r>
              <a:rPr lang="en-US" sz="2400" b="1" i="0" dirty="0" err="1"/>
              <a:t>Cawayan</a:t>
            </a:r>
            <a:r>
              <a:rPr lang="en-US" sz="2400" b="1" i="0" dirty="0"/>
              <a:t> </a:t>
            </a:r>
            <a:br>
              <a:rPr lang="en-US" sz="2400" b="1" i="0" dirty="0"/>
            </a:br>
            <a:r>
              <a:rPr lang="en-US" sz="2400" b="1" i="0" dirty="0"/>
              <a:t>church of Christ, </a:t>
            </a:r>
            <a:br>
              <a:rPr lang="en-US" sz="2400" b="1" i="0" dirty="0"/>
            </a:br>
            <a:r>
              <a:rPr lang="en-US" sz="2400" b="1" i="0" dirty="0" err="1"/>
              <a:t>Taluc</a:t>
            </a:r>
            <a:r>
              <a:rPr lang="en-US" sz="2400" b="1" i="0" dirty="0"/>
              <a:t>, </a:t>
            </a:r>
            <a:r>
              <a:rPr lang="en-US" sz="2400" b="1" i="0" dirty="0" err="1"/>
              <a:t>Bago</a:t>
            </a:r>
            <a:r>
              <a:rPr lang="en-US" sz="2400" b="1" i="0" dirty="0"/>
              <a:t> City </a:t>
            </a:r>
            <a:br>
              <a:rPr lang="en-US" sz="2400" b="1" i="0" dirty="0"/>
            </a:br>
            <a:r>
              <a:rPr lang="en-US" sz="2400" i="0" dirty="0"/>
              <a:t>with Shem </a:t>
            </a:r>
            <a:r>
              <a:rPr lang="en-US" sz="2400" i="0" dirty="0" err="1"/>
              <a:t>Tagapan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40DAA-8251-48BF-8FAD-495A110A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22" y="568325"/>
            <a:ext cx="3214456" cy="5656263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783D7BD8-AE45-46A2-8698-CE0DFA5061E7}"/>
              </a:ext>
            </a:extLst>
          </p:cNvPr>
          <p:cNvSpPr/>
          <p:nvPr/>
        </p:nvSpPr>
        <p:spPr>
          <a:xfrm>
            <a:off x="6046447" y="3864796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A2CFB5-FA34-4E1B-8907-179285186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59" y="3342260"/>
            <a:ext cx="3494862" cy="253717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3CEEADA8-B8C2-41A9-BBCF-D6D41CF2336D}"/>
              </a:ext>
            </a:extLst>
          </p:cNvPr>
          <p:cNvSpPr/>
          <p:nvPr/>
        </p:nvSpPr>
        <p:spPr>
          <a:xfrm>
            <a:off x="1670255" y="3789210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89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-0.02361 0.05695 C -0.02847 0.06945 -0.03541 0.08658 -0.04253 0.10556 C -0.05 0.12755 -0.05538 0.14399 -0.05885 0.15672 L -0.07604 0.21644 " pathEditMode="relative" rAng="17700000" ptsTypes="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8" y="1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9AC337-9A62-4A18-9763-31EA35485C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000"/>
            <a:ext cx="4572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2CC6F-F445-40FE-AA98-E33EB80D23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0"/>
            <a:ext cx="4572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C60E82-0E85-4C13-815E-CBDE6F53C5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</p:spPr>
      </p:pic>
      <p:pic>
        <p:nvPicPr>
          <p:cNvPr id="3" name="Picture 2" descr="A person standing in a room&#10;&#10;Description automatically generated">
            <a:extLst>
              <a:ext uri="{FF2B5EF4-FFF2-40B4-BE49-F238E27FC236}">
                <a16:creationId xmlns:a16="http://schemas.microsoft.com/office/drawing/2014/main" id="{669F5541-9F97-4C49-8BED-F7ECFA4D44B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0E61B0-DE36-4D95-8021-5F54647E9F2C}"/>
              </a:ext>
            </a:extLst>
          </p:cNvPr>
          <p:cNvSpPr txBox="1"/>
          <p:nvPr/>
        </p:nvSpPr>
        <p:spPr>
          <a:xfrm>
            <a:off x="2736273" y="2389908"/>
            <a:ext cx="3671454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Lessons Taught: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How the Devil Works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Does the Lord Know You?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Homesick for Heaven</a:t>
            </a: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65 in attendance</a:t>
            </a:r>
          </a:p>
        </p:txBody>
      </p:sp>
    </p:spTree>
    <p:extLst>
      <p:ext uri="{BB962C8B-B14F-4D97-AF65-F5344CB8AC3E}">
        <p14:creationId xmlns:p14="http://schemas.microsoft.com/office/powerpoint/2010/main" val="299395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46DA33-C30B-402F-B8A6-70B96060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FDB92A-8AF7-4387-B9FF-2498EA194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world map&quot;">
            <a:extLst>
              <a:ext uri="{FF2B5EF4-FFF2-40B4-BE49-F238E27FC236}">
                <a16:creationId xmlns:a16="http://schemas.microsoft.com/office/drawing/2014/main" id="{B159B91D-71D1-452F-B1C8-05CB7F1D3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-333378"/>
            <a:ext cx="10460295" cy="77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world map&quot;">
            <a:extLst>
              <a:ext uri="{FF2B5EF4-FFF2-40B4-BE49-F238E27FC236}">
                <a16:creationId xmlns:a16="http://schemas.microsoft.com/office/drawing/2014/main" id="{F283DC68-4B29-4865-B053-2A43A1FD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4705" y="-332202"/>
            <a:ext cx="10458703" cy="77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C1095DDA-6A22-41BF-A644-A1CAD3828574}"/>
              </a:ext>
            </a:extLst>
          </p:cNvPr>
          <p:cNvSpPr/>
          <p:nvPr/>
        </p:nvSpPr>
        <p:spPr>
          <a:xfrm rot="152047" flipH="1" flipV="1">
            <a:off x="2846900" y="2448011"/>
            <a:ext cx="4442095" cy="974261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12D4F14-DD6E-4AD8-AF21-56630DFBE96A}"/>
              </a:ext>
            </a:extLst>
          </p:cNvPr>
          <p:cNvSpPr/>
          <p:nvPr/>
        </p:nvSpPr>
        <p:spPr>
          <a:xfrm rot="3888626">
            <a:off x="6955781" y="3270902"/>
            <a:ext cx="277354" cy="21386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09AB1C1-3975-43D0-8370-4D7C5CE47216}"/>
              </a:ext>
            </a:extLst>
          </p:cNvPr>
          <p:cNvSpPr/>
          <p:nvPr/>
        </p:nvSpPr>
        <p:spPr>
          <a:xfrm rot="6569512">
            <a:off x="2412544" y="3596680"/>
            <a:ext cx="968553" cy="333483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A7332-21D8-48B9-B36B-616F0C0DC6EC}"/>
              </a:ext>
            </a:extLst>
          </p:cNvPr>
          <p:cNvSpPr txBox="1"/>
          <p:nvPr/>
        </p:nvSpPr>
        <p:spPr>
          <a:xfrm>
            <a:off x="472109" y="5063141"/>
            <a:ext cx="8199783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Louisville to Atlanta: 322 miles (1:25)</a:t>
            </a:r>
          </a:p>
          <a:p>
            <a:pPr algn="ctr"/>
            <a:r>
              <a:rPr lang="en-US" dirty="0"/>
              <a:t>Atlanta to Narita, Japan: 6,832 miles (14:20)</a:t>
            </a:r>
          </a:p>
          <a:p>
            <a:pPr algn="ctr"/>
            <a:r>
              <a:rPr lang="en-US" dirty="0"/>
              <a:t>Narita, Japan to Manila: 1,893 miles (5:20)</a:t>
            </a:r>
          </a:p>
          <a:p>
            <a:pPr algn="ctr"/>
            <a:r>
              <a:rPr lang="en-US" b="1" dirty="0"/>
              <a:t>Total: 9,047 miles (21:05)  </a:t>
            </a:r>
          </a:p>
          <a:p>
            <a:pPr algn="ctr"/>
            <a:r>
              <a:rPr lang="en-US" b="1" i="1" dirty="0"/>
              <a:t>26:35 including Layovers</a:t>
            </a:r>
          </a:p>
          <a:p>
            <a:pPr algn="ctr"/>
            <a:r>
              <a:rPr lang="en-US" dirty="0"/>
              <a:t>Left Louisville 2/4/20 6:00 am		Arrived Manila 2/5/20 9:35pm</a:t>
            </a:r>
          </a:p>
        </p:txBody>
      </p:sp>
    </p:spTree>
    <p:extLst>
      <p:ext uri="{BB962C8B-B14F-4D97-AF65-F5344CB8AC3E}">
        <p14:creationId xmlns:p14="http://schemas.microsoft.com/office/powerpoint/2010/main" val="390151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26EEDC9-259B-4711-8F85-0F1C2C07FD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761894" y="429775"/>
            <a:ext cx="6095147" cy="45713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9F6DB0-5CC3-4AF2-8EBD-BCB135FC85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640" y="0"/>
            <a:ext cx="4600825" cy="34506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522354-B643-4125-8776-5AD3A80F1B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07381"/>
            <a:ext cx="4600825" cy="34506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1B4FDC-88E6-48B4-99CB-AA6884F809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640" y="3429001"/>
            <a:ext cx="4572000" cy="3429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456AA2-1FB5-4D0D-B45A-2D5A4DCBE3C1}"/>
              </a:ext>
            </a:extLst>
          </p:cNvPr>
          <p:cNvSpPr txBox="1"/>
          <p:nvPr/>
        </p:nvSpPr>
        <p:spPr>
          <a:xfrm>
            <a:off x="2736273" y="2551837"/>
            <a:ext cx="3671454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Lessons Taught: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Homesick for Heaven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Destiny of Man</a:t>
            </a: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48 in attendance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2 baptized</a:t>
            </a:r>
          </a:p>
        </p:txBody>
      </p:sp>
    </p:spTree>
    <p:extLst>
      <p:ext uri="{BB962C8B-B14F-4D97-AF65-F5344CB8AC3E}">
        <p14:creationId xmlns:p14="http://schemas.microsoft.com/office/powerpoint/2010/main" val="40037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E912F-96B8-4BED-B992-AEBFB5A23F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76" y="3864796"/>
            <a:ext cx="4184089" cy="1579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826B05-0F60-46E1-886A-84E3AD84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3689074" cy="4952492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/>
              <a:t>Feb 10-11 (Mon-Tues)</a:t>
            </a:r>
            <a:br>
              <a:rPr lang="en-US" sz="2400" b="1" i="0" dirty="0"/>
            </a:br>
            <a:r>
              <a:rPr lang="en-US" sz="2400" i="0" dirty="0"/>
              <a:t>Kevin, Ron, Jack Jaco, &amp; Jonathan Cariño teach </a:t>
            </a:r>
            <a:br>
              <a:rPr lang="en-US" sz="2400" i="0" dirty="0"/>
            </a:br>
            <a:r>
              <a:rPr lang="en-US" sz="2400" i="0" dirty="0"/>
              <a:t>‘How to Study the Bible’</a:t>
            </a:r>
            <a:br>
              <a:rPr lang="en-US" sz="2400" i="0" dirty="0"/>
            </a:br>
            <a:r>
              <a:rPr lang="en-US" sz="2400" i="0" dirty="0"/>
              <a:t>(Lewis Willis)</a:t>
            </a:r>
            <a:br>
              <a:rPr lang="en-US" sz="2400" i="0" dirty="0"/>
            </a:br>
            <a:r>
              <a:rPr lang="en-US" sz="2400" i="0" dirty="0"/>
              <a:t>at </a:t>
            </a:r>
            <a:r>
              <a:rPr lang="en-US" sz="2400" b="1" i="0" dirty="0" err="1"/>
              <a:t>Victorias</a:t>
            </a:r>
            <a:r>
              <a:rPr lang="en-US" sz="2400" b="1" i="0" dirty="0"/>
              <a:t> City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40DAA-8251-48BF-8FAD-495A110A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22" y="568325"/>
            <a:ext cx="3214456" cy="5656263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783D7BD8-AE45-46A2-8698-CE0DFA5061E7}"/>
              </a:ext>
            </a:extLst>
          </p:cNvPr>
          <p:cNvSpPr/>
          <p:nvPr/>
        </p:nvSpPr>
        <p:spPr>
          <a:xfrm>
            <a:off x="6046447" y="3864796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3CEEADA8-B8C2-41A9-BBCF-D6D41CF2336D}"/>
              </a:ext>
            </a:extLst>
          </p:cNvPr>
          <p:cNvSpPr/>
          <p:nvPr/>
        </p:nvSpPr>
        <p:spPr>
          <a:xfrm>
            <a:off x="2174299" y="4402023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815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84FC7E-ACCD-4B19-A6B0-653CC76C7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5896" y="841513"/>
            <a:ext cx="4636604" cy="50456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The Bible: A Book to Study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Can We Understand the Bible?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Reasons for Bible Study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Preparing the Heart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Improper Attitudes and Methods of Study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Rightly Dividing the Word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Nailed to the Cross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Context of a Passage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Read All the Bible Says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Word Studies and Translations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The Historical Context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When The Lord Says Nothing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4D4D4D"/>
                </a:solidFill>
                <a:latin typeface="+mj-lt"/>
              </a:rPr>
              <a:t>Interpreting Figurative Language</a:t>
            </a:r>
            <a:endParaRPr lang="en-US" sz="1600" b="0" i="0" dirty="0">
              <a:solidFill>
                <a:srgbClr val="4D4D4D"/>
              </a:solidFill>
              <a:effectLst/>
              <a:latin typeface="+mj-lt"/>
            </a:endParaRPr>
          </a:p>
        </p:txBody>
      </p:sp>
      <p:pic>
        <p:nvPicPr>
          <p:cNvPr id="1026" name="Picture 2" descr="How To Study the Bible (Word in the Heart, 10:1)">
            <a:extLst>
              <a:ext uri="{FF2B5EF4-FFF2-40B4-BE49-F238E27FC236}">
                <a16:creationId xmlns:a16="http://schemas.microsoft.com/office/drawing/2014/main" id="{64E76B15-25BD-4C52-A29E-FE16267E0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764" y="979452"/>
            <a:ext cx="3592434" cy="465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784DCBC-4F4A-460D-9461-A3CEA391A7EE}"/>
              </a:ext>
            </a:extLst>
          </p:cNvPr>
          <p:cNvSpPr/>
          <p:nvPr/>
        </p:nvSpPr>
        <p:spPr>
          <a:xfrm>
            <a:off x="58882" y="61978"/>
            <a:ext cx="9026236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“Be diligent (Study) to present yourself approved to God, a worker who does not need to be ashamed, rightly dividing the word of truth. (2 Tim. 2:15)</a:t>
            </a:r>
          </a:p>
        </p:txBody>
      </p:sp>
    </p:spTree>
    <p:extLst>
      <p:ext uri="{BB962C8B-B14F-4D97-AF65-F5344CB8AC3E}">
        <p14:creationId xmlns:p14="http://schemas.microsoft.com/office/powerpoint/2010/main" val="113457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one or more people">
            <a:extLst>
              <a:ext uri="{FF2B5EF4-FFF2-40B4-BE49-F238E27FC236}">
                <a16:creationId xmlns:a16="http://schemas.microsoft.com/office/drawing/2014/main" id="{71FDC130-7A7B-4E67-ABDA-177E25CEA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9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1722" y="0"/>
            <a:ext cx="4002425" cy="225136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4" descr="A group of people in a room&#10;&#10;Description automatically generated">
            <a:extLst>
              <a:ext uri="{FF2B5EF4-FFF2-40B4-BE49-F238E27FC236}">
                <a16:creationId xmlns:a16="http://schemas.microsoft.com/office/drawing/2014/main" id="{82F978B2-CD38-446A-BD81-DB0009232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4195" y="2775248"/>
            <a:ext cx="9372390" cy="3686448"/>
          </a:xfrm>
        </p:spPr>
      </p:pic>
      <p:pic>
        <p:nvPicPr>
          <p:cNvPr id="7" name="Picture 6" descr="A person standing in a room&#10;&#10;Description automatically generated">
            <a:extLst>
              <a:ext uri="{FF2B5EF4-FFF2-40B4-BE49-F238E27FC236}">
                <a16:creationId xmlns:a16="http://schemas.microsoft.com/office/drawing/2014/main" id="{541E0932-0DD5-448F-802C-DE67F38E0F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3001818" cy="2251364"/>
          </a:xfrm>
          <a:prstGeom prst="rect">
            <a:avLst/>
          </a:prstGeom>
        </p:spPr>
      </p:pic>
      <p:pic>
        <p:nvPicPr>
          <p:cNvPr id="9" name="Picture 8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F6DE3FD-DA91-4778-9883-A0498854A42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819" y="0"/>
            <a:ext cx="3001818" cy="22513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90D8F0-D2B1-4A23-8973-7630D1F83927}"/>
              </a:ext>
            </a:extLst>
          </p:cNvPr>
          <p:cNvSpPr txBox="1"/>
          <p:nvPr/>
        </p:nvSpPr>
        <p:spPr>
          <a:xfrm>
            <a:off x="0" y="2251364"/>
            <a:ext cx="300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+mj-lt"/>
              </a:rPr>
              <a:t>Jonathan Cariño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2D7228-15E9-4A6B-B4E2-F1832C95FA4E}"/>
              </a:ext>
            </a:extLst>
          </p:cNvPr>
          <p:cNvSpPr txBox="1"/>
          <p:nvPr/>
        </p:nvSpPr>
        <p:spPr>
          <a:xfrm>
            <a:off x="3001817" y="2200033"/>
            <a:ext cx="3001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+mj-lt"/>
              </a:rPr>
              <a:t>Sigualdo</a:t>
            </a:r>
            <a:r>
              <a:rPr lang="en-US" sz="2400" i="1" dirty="0">
                <a:latin typeface="+mj-lt"/>
              </a:rPr>
              <a:t> “Jack” Jaco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D946F3-BBFD-41E7-8CBE-7A778B4D6B4E}"/>
              </a:ext>
            </a:extLst>
          </p:cNvPr>
          <p:cNvSpPr txBox="1"/>
          <p:nvPr/>
        </p:nvSpPr>
        <p:spPr>
          <a:xfrm>
            <a:off x="6003633" y="2200033"/>
            <a:ext cx="3140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+mj-lt"/>
              </a:rPr>
              <a:t>Kevin Stilts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291618-FD50-4D3C-94CB-472C85E453F1}"/>
              </a:ext>
            </a:extLst>
          </p:cNvPr>
          <p:cNvSpPr txBox="1"/>
          <p:nvPr/>
        </p:nvSpPr>
        <p:spPr>
          <a:xfrm>
            <a:off x="3001817" y="6374374"/>
            <a:ext cx="3140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latin typeface="+mj-lt"/>
              </a:rPr>
              <a:t>Ron Halbrook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8A76AC-EBA9-479A-8A8E-0C2F6FD13E2C}"/>
              </a:ext>
            </a:extLst>
          </p:cNvPr>
          <p:cNvSpPr txBox="1"/>
          <p:nvPr/>
        </p:nvSpPr>
        <p:spPr>
          <a:xfrm>
            <a:off x="2736273" y="2777839"/>
            <a:ext cx="3671454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Attendance: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Day 1 – 61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(many roads flooded)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Day 2 – 71</a:t>
            </a:r>
          </a:p>
        </p:txBody>
      </p:sp>
    </p:spTree>
    <p:extLst>
      <p:ext uri="{BB962C8B-B14F-4D97-AF65-F5344CB8AC3E}">
        <p14:creationId xmlns:p14="http://schemas.microsoft.com/office/powerpoint/2010/main" val="66906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F74D7-C7E3-46F9-A3B2-A56D50CA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</a:t>
            </a:r>
            <a:br>
              <a:rPr lang="en-US" dirty="0"/>
            </a:br>
            <a:r>
              <a:rPr lang="en-US" dirty="0"/>
              <a:t>they 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7A5C6-156F-4652-92E4-D9D01446A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In English</a:t>
            </a:r>
          </a:p>
          <a:p>
            <a:r>
              <a:rPr lang="en-US" sz="2400" dirty="0"/>
              <a:t>Few Congregations have received donated song books</a:t>
            </a:r>
          </a:p>
          <a:p>
            <a:pPr lvl="1"/>
            <a:r>
              <a:rPr lang="en-US" sz="2400" dirty="0"/>
              <a:t>Sacred Selections</a:t>
            </a:r>
          </a:p>
          <a:p>
            <a:pPr lvl="1"/>
            <a:r>
              <a:rPr lang="en-US" sz="2400" dirty="0"/>
              <a:t>Songs of the Church</a:t>
            </a:r>
          </a:p>
          <a:p>
            <a:pPr lvl="1"/>
            <a:r>
              <a:rPr lang="en-US" sz="2400" i="1" dirty="0"/>
              <a:t>Always a need for more…</a:t>
            </a:r>
          </a:p>
          <a:p>
            <a:r>
              <a:rPr lang="en-US" sz="2400" dirty="0"/>
              <a:t>Other congregations, if fortunate enough, have old projector donated with song lyrics on overhead and sing</a:t>
            </a:r>
          </a:p>
        </p:txBody>
      </p:sp>
    </p:spTree>
    <p:extLst>
      <p:ext uri="{BB962C8B-B14F-4D97-AF65-F5344CB8AC3E}">
        <p14:creationId xmlns:p14="http://schemas.microsoft.com/office/powerpoint/2010/main" val="1402285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6B05-0F60-46E1-886A-84E3AD84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3689074" cy="4952492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/>
              <a:t>Feb 11 PM (Tues)</a:t>
            </a:r>
            <a:br>
              <a:rPr lang="en-US" sz="2400" b="1" i="0" dirty="0"/>
            </a:br>
            <a:r>
              <a:rPr lang="en-US" sz="2400" i="0" dirty="0" err="1"/>
              <a:t>Fastboat</a:t>
            </a:r>
            <a:r>
              <a:rPr lang="en-US" sz="2400" i="0" dirty="0"/>
              <a:t> Ferry from </a:t>
            </a:r>
            <a:r>
              <a:rPr lang="en-US" sz="2400" b="1" i="0" dirty="0"/>
              <a:t>Bacolod City </a:t>
            </a:r>
            <a:r>
              <a:rPr lang="en-US" sz="2400" i="0" dirty="0"/>
              <a:t>to </a:t>
            </a:r>
            <a:r>
              <a:rPr lang="en-US" sz="2400" b="1" i="0" dirty="0"/>
              <a:t>Iloilo</a:t>
            </a:r>
            <a:br>
              <a:rPr lang="en-US" sz="2400" b="1" i="0" dirty="0"/>
            </a:b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40DAA-8251-48BF-8FAD-495A110A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22" y="568325"/>
            <a:ext cx="3214456" cy="5656263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783D7BD8-AE45-46A2-8698-CE0DFA5061E7}"/>
              </a:ext>
            </a:extLst>
          </p:cNvPr>
          <p:cNvSpPr/>
          <p:nvPr/>
        </p:nvSpPr>
        <p:spPr>
          <a:xfrm>
            <a:off x="6046447" y="3864796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79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-0.02101 -0.00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1B116-7D8A-49B6-A66F-EFBF58694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4585AD-91E4-4C05-8186-2CDBD802C5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-21849"/>
            <a:ext cx="4572000" cy="3429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657729-82AC-42C8-B7E8-C940A273B8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-78999"/>
            <a:ext cx="4648200" cy="3486150"/>
          </a:xfrm>
          <a:prstGeom prst="rect">
            <a:avLst/>
          </a:prstGeom>
        </p:spPr>
      </p:pic>
      <p:pic>
        <p:nvPicPr>
          <p:cNvPr id="2050" name="Picture 2" descr="Image result for oceanjet philippines">
            <a:extLst>
              <a:ext uri="{FF2B5EF4-FFF2-40B4-BE49-F238E27FC236}">
                <a16:creationId xmlns:a16="http://schemas.microsoft.com/office/drawing/2014/main" id="{6FA2E133-4CAA-4687-B243-1D15BD95C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7586" y="3419851"/>
            <a:ext cx="6796428" cy="351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97F5A-B3ED-42A8-87E6-71AE6E393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128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6B05-0F60-46E1-886A-84E3AD84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3689074" cy="4952492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/>
              <a:t>Feb 12-14 (Wed-Fri)</a:t>
            </a:r>
            <a:br>
              <a:rPr lang="en-US" sz="2400" b="1" i="0" dirty="0"/>
            </a:br>
            <a:r>
              <a:rPr lang="en-US" sz="2400" i="0" dirty="0"/>
              <a:t>Kevin, Ron, Jack Jaco, &amp; Jonathan Cariño teach </a:t>
            </a:r>
            <a:br>
              <a:rPr lang="en-US" sz="2400" i="0" dirty="0"/>
            </a:br>
            <a:r>
              <a:rPr lang="en-US" sz="2400" i="0" dirty="0"/>
              <a:t>‘How to Study the Bible’</a:t>
            </a:r>
            <a:br>
              <a:rPr lang="en-US" sz="2400" i="0" dirty="0"/>
            </a:br>
            <a:r>
              <a:rPr lang="en-US" sz="2400" i="0" dirty="0"/>
              <a:t>&amp; The Authority of Christ</a:t>
            </a:r>
            <a:br>
              <a:rPr lang="en-US" sz="2400" i="0" dirty="0"/>
            </a:br>
            <a:r>
              <a:rPr lang="en-US" sz="2400" i="0" dirty="0"/>
              <a:t>at </a:t>
            </a:r>
            <a:r>
              <a:rPr lang="en-US" sz="2400" b="1" i="0" dirty="0"/>
              <a:t>Iloilo City</a:t>
            </a:r>
            <a:endParaRPr lang="en-US" sz="24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40DAA-8251-48BF-8FAD-495A110A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22" y="568325"/>
            <a:ext cx="3214456" cy="5656263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783D7BD8-AE45-46A2-8698-CE0DFA5061E7}"/>
              </a:ext>
            </a:extLst>
          </p:cNvPr>
          <p:cNvSpPr/>
          <p:nvPr/>
        </p:nvSpPr>
        <p:spPr>
          <a:xfrm>
            <a:off x="5884109" y="3833765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ow To Study the Bible (Word in the Heart, 10:1)">
            <a:extLst>
              <a:ext uri="{FF2B5EF4-FFF2-40B4-BE49-F238E27FC236}">
                <a16:creationId xmlns:a16="http://schemas.microsoft.com/office/drawing/2014/main" id="{B019468C-945D-425B-8B12-B13DDD13C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081" y="2637739"/>
            <a:ext cx="2320310" cy="300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&quot;Authority of Christ&quot; halbrook">
            <a:extLst>
              <a:ext uri="{FF2B5EF4-FFF2-40B4-BE49-F238E27FC236}">
                <a16:creationId xmlns:a16="http://schemas.microsoft.com/office/drawing/2014/main" id="{5A6678EC-E7F4-4D0C-88BE-5DC4F41D7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5203" y="3396456"/>
            <a:ext cx="1715926" cy="265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981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8358F19-EC2D-4D79-8AD3-F13A16E2239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95800" cy="33718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B20EFC-A3F4-42AC-8AC8-5C48711EBE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798" y="0"/>
            <a:ext cx="4648201" cy="3486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15AF6F-C468-4F65-93FE-88E045B37C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728686"/>
            <a:ext cx="9144000" cy="255451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0121E6C-4395-4295-B4C1-67CA1B11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3869" y="4775200"/>
            <a:ext cx="3190240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A5CDA413-4D1A-48D6-9093-93D6449813A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51" y="4293541"/>
            <a:ext cx="4588932" cy="2564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252980-86F5-4D4D-A1F0-6477811E957E}"/>
              </a:ext>
            </a:extLst>
          </p:cNvPr>
          <p:cNvSpPr txBox="1"/>
          <p:nvPr/>
        </p:nvSpPr>
        <p:spPr>
          <a:xfrm>
            <a:off x="2882291" y="2482587"/>
            <a:ext cx="3379419" cy="2169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Attendance: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Day 1 – 69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Day 2 – 64 </a:t>
            </a:r>
            <a:r>
              <a:rPr lang="en-US" i="1" dirty="0">
                <a:latin typeface="Cambria" panose="02040503050406030204" pitchFamily="18" charset="0"/>
                <a:ea typeface="Cambria" panose="02040503050406030204" pitchFamily="18" charset="0"/>
              </a:rPr>
              <a:t>(sick)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Day 3 – 63</a:t>
            </a:r>
          </a:p>
          <a:p>
            <a:pPr algn="ctr"/>
            <a:endParaRPr lang="en-US" sz="9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 baptized</a:t>
            </a:r>
          </a:p>
          <a:p>
            <a:pPr algn="ctr"/>
            <a:r>
              <a:rPr lang="en-US" b="1" i="1" dirty="0">
                <a:latin typeface="Cambria" panose="02040503050406030204" pitchFamily="18" charset="0"/>
                <a:ea typeface="Cambria" panose="02040503050406030204" pitchFamily="18" charset="0"/>
              </a:rPr>
              <a:t>Many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requesting follow-up visit from Jack to Iloilo</a:t>
            </a: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36E4AAD-1724-4670-8322-030532A5D20D}"/>
              </a:ext>
            </a:extLst>
          </p:cNvPr>
          <p:cNvSpPr/>
          <p:nvPr/>
        </p:nvSpPr>
        <p:spPr>
          <a:xfrm>
            <a:off x="4485408" y="417930"/>
            <a:ext cx="2768599" cy="1892826"/>
          </a:xfrm>
          <a:prstGeom prst="cloudCallout">
            <a:avLst>
              <a:gd name="adj1" fmla="val 46139"/>
              <a:gd name="adj2" fmla="val 6048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</a:rPr>
              <a:t>But I thought you said 150-200 denominational preachers?!?</a:t>
            </a:r>
          </a:p>
        </p:txBody>
      </p:sp>
      <p:pic>
        <p:nvPicPr>
          <p:cNvPr id="6" name="Picture 5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6E4144E7-3EA9-4890-9552-8600C1F8F41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8869" y="4775200"/>
            <a:ext cx="2777066" cy="2082800"/>
          </a:xfrm>
          <a:prstGeom prst="rect">
            <a:avLst/>
          </a:prstGeom>
        </p:spPr>
      </p:pic>
      <p:pic>
        <p:nvPicPr>
          <p:cNvPr id="1026" name="Picture 2" descr="Image result for elephant clipart">
            <a:extLst>
              <a:ext uri="{FF2B5EF4-FFF2-40B4-BE49-F238E27FC236}">
                <a16:creationId xmlns:a16="http://schemas.microsoft.com/office/drawing/2014/main" id="{3EF4A464-2DF9-4425-BB35-5D14F3FAD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47137" y="2558405"/>
            <a:ext cx="2755026" cy="208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3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6B05-0F60-46E1-886A-84E3AD84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3689074" cy="4952492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/>
              <a:t>Feb 15 (Sat)</a:t>
            </a:r>
            <a:br>
              <a:rPr lang="en-US" sz="2400" b="1" i="0" dirty="0"/>
            </a:br>
            <a:r>
              <a:rPr lang="en-US" sz="2400" i="0" dirty="0"/>
              <a:t>Kevin &amp; Ron travel from </a:t>
            </a:r>
            <a:r>
              <a:rPr lang="en-US" sz="2400" b="1" i="0" dirty="0"/>
              <a:t>Iloilo City </a:t>
            </a:r>
            <a:r>
              <a:rPr lang="en-US" sz="2400" i="0" dirty="0"/>
              <a:t>to </a:t>
            </a:r>
            <a:r>
              <a:rPr lang="en-US" sz="2400" b="1" i="0" dirty="0"/>
              <a:t>Manila</a:t>
            </a:r>
            <a:endParaRPr lang="en-US" sz="24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40DAA-8251-48BF-8FAD-495A110A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22" y="568325"/>
            <a:ext cx="3214456" cy="5656263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783D7BD8-AE45-46A2-8698-CE0DFA5061E7}"/>
              </a:ext>
            </a:extLst>
          </p:cNvPr>
          <p:cNvSpPr/>
          <p:nvPr/>
        </p:nvSpPr>
        <p:spPr>
          <a:xfrm>
            <a:off x="5884109" y="3833765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DF2E1713-E559-4D5D-B257-F8E502B38A5D}"/>
              </a:ext>
            </a:extLst>
          </p:cNvPr>
          <p:cNvSpPr/>
          <p:nvPr/>
        </p:nvSpPr>
        <p:spPr>
          <a:xfrm rot="14841626">
            <a:off x="4916681" y="2924644"/>
            <a:ext cx="1510064" cy="3756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16530836-79C5-4057-BA11-3D10663FDBA4}"/>
              </a:ext>
            </a:extLst>
          </p:cNvPr>
          <p:cNvSpPr/>
          <p:nvPr/>
        </p:nvSpPr>
        <p:spPr>
          <a:xfrm>
            <a:off x="5254569" y="2222443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128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A5B3E6-FC02-479B-8448-D1B94404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" y="-262370"/>
            <a:ext cx="4200525" cy="7382740"/>
          </a:xfrm>
          <a:prstGeom prst="rect">
            <a:avLst/>
          </a:prstGeom>
        </p:spPr>
      </p:pic>
      <p:sp>
        <p:nvSpPr>
          <p:cNvPr id="8" name="Flowchart: Manual Input 7">
            <a:extLst>
              <a:ext uri="{FF2B5EF4-FFF2-40B4-BE49-F238E27FC236}">
                <a16:creationId xmlns:a16="http://schemas.microsoft.com/office/drawing/2014/main" id="{D4925DDE-5A34-4E54-A0F7-371BA1D7AA0E}"/>
              </a:ext>
            </a:extLst>
          </p:cNvPr>
          <p:cNvSpPr/>
          <p:nvPr/>
        </p:nvSpPr>
        <p:spPr>
          <a:xfrm flipV="1">
            <a:off x="-12573" y="-129460"/>
            <a:ext cx="4200525" cy="3357009"/>
          </a:xfrm>
          <a:prstGeom prst="flowChartManualInput">
            <a:avLst/>
          </a:prstGeom>
          <a:solidFill>
            <a:schemeClr val="accent1">
              <a:lumMod val="40000"/>
              <a:lumOff val="6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Manual Input 9">
            <a:extLst>
              <a:ext uri="{FF2B5EF4-FFF2-40B4-BE49-F238E27FC236}">
                <a16:creationId xmlns:a16="http://schemas.microsoft.com/office/drawing/2014/main" id="{137B3F6F-4F22-47A9-A0DA-2F5B1C056427}"/>
              </a:ext>
            </a:extLst>
          </p:cNvPr>
          <p:cNvSpPr/>
          <p:nvPr/>
        </p:nvSpPr>
        <p:spPr>
          <a:xfrm>
            <a:off x="-12574" y="4733841"/>
            <a:ext cx="4200525" cy="2447229"/>
          </a:xfrm>
          <a:prstGeom prst="flowChartManualInput">
            <a:avLst/>
          </a:prstGeom>
          <a:solidFill>
            <a:schemeClr val="accent2">
              <a:lumMod val="40000"/>
              <a:lumOff val="6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47E3D8-ABA1-4941-BF2B-87789B65B7E1}"/>
              </a:ext>
            </a:extLst>
          </p:cNvPr>
          <p:cNvSpPr txBox="1"/>
          <p:nvPr/>
        </p:nvSpPr>
        <p:spPr>
          <a:xfrm>
            <a:off x="2351060" y="898216"/>
            <a:ext cx="17640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Luzon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1149D0-AC94-41DC-9591-8E30AE8ECF3C}"/>
              </a:ext>
            </a:extLst>
          </p:cNvPr>
          <p:cNvSpPr txBox="1"/>
          <p:nvPr/>
        </p:nvSpPr>
        <p:spPr>
          <a:xfrm>
            <a:off x="-12575" y="6282170"/>
            <a:ext cx="1764064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Mindanao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70351B-37EE-437A-8031-F3F653F3AEB7}"/>
              </a:ext>
            </a:extLst>
          </p:cNvPr>
          <p:cNvSpPr txBox="1"/>
          <p:nvPr/>
        </p:nvSpPr>
        <p:spPr>
          <a:xfrm>
            <a:off x="139825" y="4500582"/>
            <a:ext cx="146676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Visayas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93355F-9655-4026-96D5-E8352482DADE}"/>
              </a:ext>
            </a:extLst>
          </p:cNvPr>
          <p:cNvSpPr/>
          <p:nvPr/>
        </p:nvSpPr>
        <p:spPr>
          <a:xfrm>
            <a:off x="4197096" y="0"/>
            <a:ext cx="494347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Image may contain: text">
            <a:extLst>
              <a:ext uri="{FF2B5EF4-FFF2-40B4-BE49-F238E27FC236}">
                <a16:creationId xmlns:a16="http://schemas.microsoft.com/office/drawing/2014/main" id="{0833C847-A394-4EFE-BB97-417C8811E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63964" y="266177"/>
            <a:ext cx="4371975" cy="606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56369C-167E-4991-AA3C-F10275370575}"/>
              </a:ext>
            </a:extLst>
          </p:cNvPr>
          <p:cNvSpPr txBox="1"/>
          <p:nvPr/>
        </p:nvSpPr>
        <p:spPr>
          <a:xfrm>
            <a:off x="4197096" y="6010005"/>
            <a:ext cx="49434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If it’s not a volcano…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it’s a typhoon, earthquake, flooding or drought.</a:t>
            </a:r>
          </a:p>
        </p:txBody>
      </p:sp>
    </p:spTree>
    <p:extLst>
      <p:ext uri="{BB962C8B-B14F-4D97-AF65-F5344CB8AC3E}">
        <p14:creationId xmlns:p14="http://schemas.microsoft.com/office/powerpoint/2010/main" val="8586079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8969BDB-A271-45BF-B463-27A57EA8301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90868" y="3487198"/>
            <a:ext cx="3947394" cy="2965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1B00A6-DF53-4251-BED0-5B8E78AE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B1C2EF-7DB0-49AB-A000-C05D95559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5054" y="0"/>
            <a:ext cx="4686300" cy="3514725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EB66E6-1DE6-4606-B85D-181E4DD926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659" y="3430057"/>
            <a:ext cx="6244674" cy="35147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24D4BD-D034-4096-AB6E-BAC0D9A164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59106" y="4749571"/>
            <a:ext cx="1422400" cy="162605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3078" name="Picture 6" descr="Image result for &quot;pancake house&quot; philippines">
            <a:extLst>
              <a:ext uri="{FF2B5EF4-FFF2-40B4-BE49-F238E27FC236}">
                <a16:creationId xmlns:a16="http://schemas.microsoft.com/office/drawing/2014/main" id="{DE68FBD1-7752-4CE8-B834-805DE26A4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1786" y="3469454"/>
            <a:ext cx="768927" cy="76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naia footbridge">
            <a:extLst>
              <a:ext uri="{FF2B5EF4-FFF2-40B4-BE49-F238E27FC236}">
                <a16:creationId xmlns:a16="http://schemas.microsoft.com/office/drawing/2014/main" id="{3B30B17B-C3B1-4C02-AA52-AB8A15297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31246" y="4107"/>
            <a:ext cx="5533439" cy="344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01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6B05-0F60-46E1-886A-84E3AD84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3689074" cy="4952492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/>
              <a:t>Feb 16 (Sun)</a:t>
            </a:r>
            <a:br>
              <a:rPr lang="en-US" sz="2400" b="1" i="0" dirty="0"/>
            </a:br>
            <a:r>
              <a:rPr lang="en-US" sz="2400" i="0" dirty="0"/>
              <a:t>Kevin preach at </a:t>
            </a:r>
            <a:br>
              <a:rPr lang="en-US" sz="2400" i="0" dirty="0"/>
            </a:br>
            <a:r>
              <a:rPr lang="en-US" sz="2400" b="1" i="0" dirty="0"/>
              <a:t>Edsa-Pasay</a:t>
            </a:r>
            <a:r>
              <a:rPr lang="en-US" sz="2400" i="0" dirty="0"/>
              <a:t> with </a:t>
            </a:r>
            <a:br>
              <a:rPr lang="en-US" sz="2400" i="0" dirty="0"/>
            </a:br>
            <a:r>
              <a:rPr lang="en-US" sz="2400" i="0" dirty="0" err="1"/>
              <a:t>Jhun</a:t>
            </a:r>
            <a:r>
              <a:rPr lang="en-US" sz="2400" i="0" dirty="0"/>
              <a:t> </a:t>
            </a:r>
            <a:r>
              <a:rPr lang="en-US" sz="2400" i="0" dirty="0" err="1"/>
              <a:t>Gumpad</a:t>
            </a:r>
            <a:r>
              <a:rPr lang="en-US" sz="2400" i="0" dirty="0"/>
              <a:t> in AM</a:t>
            </a:r>
            <a:br>
              <a:rPr lang="en-US" sz="2400" i="0" dirty="0"/>
            </a:br>
            <a:r>
              <a:rPr lang="en-US" sz="2400" i="0" dirty="0"/>
              <a:t>Kevin &amp; Ron preach at </a:t>
            </a:r>
            <a:r>
              <a:rPr lang="en-US" sz="2400" b="1" i="0" dirty="0"/>
              <a:t>Paranaque City </a:t>
            </a:r>
            <a:r>
              <a:rPr lang="en-US" sz="2400" i="0" dirty="0"/>
              <a:t>with Jimmy </a:t>
            </a:r>
            <a:r>
              <a:rPr lang="en-US" sz="2400" i="0" dirty="0" err="1"/>
              <a:t>Battung</a:t>
            </a:r>
            <a:r>
              <a:rPr lang="en-US" sz="2400" i="0" dirty="0"/>
              <a:t> in PM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40DAA-8251-48BF-8FAD-495A110A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22" y="568325"/>
            <a:ext cx="3214456" cy="5656263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16530836-79C5-4057-BA11-3D10663FDBA4}"/>
              </a:ext>
            </a:extLst>
          </p:cNvPr>
          <p:cNvSpPr/>
          <p:nvPr/>
        </p:nvSpPr>
        <p:spPr>
          <a:xfrm>
            <a:off x="5254569" y="2222443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6B4589-4899-4D99-B3FB-4C38F8836D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761" y="3042850"/>
            <a:ext cx="2787330" cy="309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53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F9D52-7B6D-4F27-9A42-23551E1EA5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441010" y="339407"/>
            <a:ext cx="4467048" cy="35850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C14BFE-9B98-4790-8946-CEF89E49EC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63550" y="3764919"/>
            <a:ext cx="3708400" cy="2781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4A43B5-620B-4725-ACDC-F5D0ADDF4EB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029" y="2884"/>
            <a:ext cx="5638800" cy="4229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25BA05-5883-4607-92FA-51946F5344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1713" y="3763522"/>
            <a:ext cx="4175579" cy="31316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6C059B-1318-4730-83BF-190CFBB69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71542" y="4231985"/>
            <a:ext cx="4377633" cy="2640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E21381-D93B-4D42-9BBF-0FF122C36E74}"/>
              </a:ext>
            </a:extLst>
          </p:cNvPr>
          <p:cNvSpPr txBox="1"/>
          <p:nvPr/>
        </p:nvSpPr>
        <p:spPr>
          <a:xfrm>
            <a:off x="2191032" y="1263084"/>
            <a:ext cx="4058143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Lessons Taught: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A Christian Should Not –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Rody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Gumpad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Homesick for Heaven</a:t>
            </a: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57 in attendance</a:t>
            </a:r>
          </a:p>
        </p:txBody>
      </p:sp>
    </p:spTree>
    <p:extLst>
      <p:ext uri="{BB962C8B-B14F-4D97-AF65-F5344CB8AC3E}">
        <p14:creationId xmlns:p14="http://schemas.microsoft.com/office/powerpoint/2010/main" val="389573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216B518D-A715-4D94-8A88-630D86A8AF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32DC6E-F846-47CD-B462-5B5D294B91FE}"/>
              </a:ext>
            </a:extLst>
          </p:cNvPr>
          <p:cNvSpPr txBox="1"/>
          <p:nvPr/>
        </p:nvSpPr>
        <p:spPr>
          <a:xfrm>
            <a:off x="4626864" y="2633472"/>
            <a:ext cx="4195233" cy="20313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Current Edsa-Pasay Services:</a:t>
            </a:r>
          </a:p>
          <a:p>
            <a:r>
              <a:rPr lang="en-US" b="0" dirty="0"/>
              <a:t>Bible Study: 9:30 AM</a:t>
            </a:r>
          </a:p>
          <a:p>
            <a:r>
              <a:rPr lang="en-US" b="0" dirty="0"/>
              <a:t>Worship: 10:00 – 11:30 AM</a:t>
            </a:r>
            <a:br>
              <a:rPr lang="en-US" b="0" dirty="0"/>
            </a:br>
            <a:r>
              <a:rPr lang="en-US" sz="1600" b="0" i="1" dirty="0"/>
              <a:t>(start singing at 9:30)</a:t>
            </a:r>
          </a:p>
          <a:p>
            <a:r>
              <a:rPr lang="en-US" b="0" dirty="0"/>
              <a:t>2nd Service: 1:30 – 3:00 PM</a:t>
            </a:r>
            <a:br>
              <a:rPr lang="en-US" b="0" dirty="0"/>
            </a:br>
            <a:r>
              <a:rPr lang="en-US" sz="1600" b="0" i="1" dirty="0"/>
              <a:t>(start singing at 1:00)</a:t>
            </a:r>
          </a:p>
          <a:p>
            <a:r>
              <a:rPr lang="en-US" dirty="0">
                <a:solidFill>
                  <a:srgbClr val="C00000"/>
                </a:solidFill>
              </a:rPr>
              <a:t>Assembly for Deaf Mute: 3:00-5:00 PM</a:t>
            </a:r>
          </a:p>
        </p:txBody>
      </p:sp>
    </p:spTree>
    <p:extLst>
      <p:ext uri="{BB962C8B-B14F-4D97-AF65-F5344CB8AC3E}">
        <p14:creationId xmlns:p14="http://schemas.microsoft.com/office/powerpoint/2010/main" val="3679212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874EFFF0-5188-4D59-9661-799980D161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9525" y="-19220"/>
            <a:ext cx="9367198" cy="5296070"/>
          </a:xfrm>
          <a:prstGeom prst="rect">
            <a:avLst/>
          </a:prstGeom>
        </p:spPr>
      </p:pic>
      <p:pic>
        <p:nvPicPr>
          <p:cNvPr id="7" name="Picture 6" descr="A small room&#10;&#10;Description automatically generated">
            <a:extLst>
              <a:ext uri="{FF2B5EF4-FFF2-40B4-BE49-F238E27FC236}">
                <a16:creationId xmlns:a16="http://schemas.microsoft.com/office/drawing/2014/main" id="{629199AA-F62D-4FD7-B3B7-8EF0C6EF34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9158" y="4218398"/>
            <a:ext cx="4668684" cy="2639602"/>
          </a:xfrm>
          <a:prstGeom prst="rect">
            <a:avLst/>
          </a:prstGeom>
        </p:spPr>
      </p:pic>
      <p:pic>
        <p:nvPicPr>
          <p:cNvPr id="5" name="Picture 4" descr="A room with white walls&#10;&#10;Description automatically generated">
            <a:extLst>
              <a:ext uri="{FF2B5EF4-FFF2-40B4-BE49-F238E27FC236}">
                <a16:creationId xmlns:a16="http://schemas.microsoft.com/office/drawing/2014/main" id="{8539E13B-127B-4C1E-97C0-84033698D9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525" y="4218398"/>
            <a:ext cx="4668683" cy="26396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32DC6E-F846-47CD-B462-5B5D294B91FE}"/>
              </a:ext>
            </a:extLst>
          </p:cNvPr>
          <p:cNvSpPr txBox="1"/>
          <p:nvPr/>
        </p:nvSpPr>
        <p:spPr>
          <a:xfrm>
            <a:off x="4629327" y="2628815"/>
            <a:ext cx="4203700" cy="200054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 dirty="0"/>
              <a:t>Current Edsa-Pasay Services:</a:t>
            </a:r>
          </a:p>
          <a:p>
            <a:r>
              <a:rPr lang="en-US" b="0" dirty="0"/>
              <a:t>Bible Study: 9:30 AM</a:t>
            </a:r>
          </a:p>
          <a:p>
            <a:r>
              <a:rPr lang="en-US" b="0" dirty="0"/>
              <a:t>Worship: 10:00 – 11:30 AM</a:t>
            </a:r>
            <a:br>
              <a:rPr lang="en-US" b="0" dirty="0"/>
            </a:br>
            <a:r>
              <a:rPr lang="en-US" sz="1600" b="0" i="1" dirty="0"/>
              <a:t>(start singing at 9:30)</a:t>
            </a:r>
          </a:p>
          <a:p>
            <a:r>
              <a:rPr lang="en-US" b="0" dirty="0"/>
              <a:t>2nd Service: 1:30 – 3:00 PM</a:t>
            </a:r>
            <a:br>
              <a:rPr lang="en-US" b="0" dirty="0"/>
            </a:br>
            <a:r>
              <a:rPr lang="en-US" sz="1600" b="0" i="1" dirty="0"/>
              <a:t>(start singing at 1:00) 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Assembly for Deaf Mute: 1:30-3:00 PM</a:t>
            </a:r>
          </a:p>
        </p:txBody>
      </p:sp>
    </p:spTree>
    <p:extLst>
      <p:ext uri="{BB962C8B-B14F-4D97-AF65-F5344CB8AC3E}">
        <p14:creationId xmlns:p14="http://schemas.microsoft.com/office/powerpoint/2010/main" val="42232969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46EA3-34B8-4C48-A546-57368F8433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86611"/>
            <a:ext cx="9144000" cy="3271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B9F4E-C160-45A4-803F-167317C306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454025" y="454025"/>
            <a:ext cx="3632200" cy="2724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02F73D-FB72-4119-9ABE-26A9F1269C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2926" y="0"/>
            <a:ext cx="2391074" cy="3586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338422-3193-4DFD-AC83-0D34EDE2C8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6925" y="0"/>
            <a:ext cx="2588393" cy="3632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7760C5-FC67-45CD-BEC1-EE08DA6DD4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46225" y="454025"/>
            <a:ext cx="3632200" cy="27241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3363F6-CC69-4CD3-9284-5B9CD15D2637}"/>
              </a:ext>
            </a:extLst>
          </p:cNvPr>
          <p:cNvSpPr txBox="1"/>
          <p:nvPr/>
        </p:nvSpPr>
        <p:spPr>
          <a:xfrm>
            <a:off x="2736273" y="2389908"/>
            <a:ext cx="3671454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Lessons Taught: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Does the Lord Know You?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Shore Lights – Ron</a:t>
            </a:r>
          </a:p>
          <a:p>
            <a:pPr algn="ctr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18 in attendance</a:t>
            </a:r>
          </a:p>
        </p:txBody>
      </p:sp>
    </p:spTree>
    <p:extLst>
      <p:ext uri="{BB962C8B-B14F-4D97-AF65-F5344CB8AC3E}">
        <p14:creationId xmlns:p14="http://schemas.microsoft.com/office/powerpoint/2010/main" val="85586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6B05-0F60-46E1-886A-84E3AD844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3689074" cy="4952492"/>
          </a:xfrm>
        </p:spPr>
        <p:txBody>
          <a:bodyPr>
            <a:normAutofit/>
          </a:bodyPr>
          <a:lstStyle/>
          <a:p>
            <a:pPr algn="ctr"/>
            <a:r>
              <a:rPr lang="en-US" sz="2400" b="1" i="0" dirty="0"/>
              <a:t>Feb 17 (Mon)</a:t>
            </a:r>
            <a:br>
              <a:rPr lang="en-US" sz="2400" b="1" i="0" dirty="0"/>
            </a:br>
            <a:r>
              <a:rPr lang="en-US" sz="2400" i="0" dirty="0"/>
              <a:t>Kevin prepares </a:t>
            </a:r>
            <a:br>
              <a:rPr lang="en-US" sz="2400" i="0" dirty="0"/>
            </a:br>
            <a:r>
              <a:rPr lang="en-US" sz="2400" i="0" dirty="0"/>
              <a:t>for trip home</a:t>
            </a:r>
            <a:br>
              <a:rPr lang="en-US" sz="2400" i="0" dirty="0"/>
            </a:br>
            <a:br>
              <a:rPr lang="en-US" sz="2400" i="0" dirty="0"/>
            </a:br>
            <a:r>
              <a:rPr lang="en-US" sz="2400" i="0" dirty="0"/>
              <a:t>Sight-seeing with Ron, James </a:t>
            </a:r>
            <a:r>
              <a:rPr lang="en-US" sz="2400" i="0" dirty="0" err="1"/>
              <a:t>Paet</a:t>
            </a:r>
            <a:r>
              <a:rPr lang="en-US" sz="2400" i="0" dirty="0"/>
              <a:t> &amp; </a:t>
            </a:r>
            <a:br>
              <a:rPr lang="en-US" sz="2400" i="0" dirty="0"/>
            </a:br>
            <a:r>
              <a:rPr lang="en-US" sz="2400" i="0" dirty="0" err="1"/>
              <a:t>Jhun</a:t>
            </a:r>
            <a:r>
              <a:rPr lang="en-US" sz="2400" i="0" dirty="0"/>
              <a:t> </a:t>
            </a:r>
            <a:r>
              <a:rPr lang="en-US" sz="2400" i="0" dirty="0" err="1"/>
              <a:t>Gumpad</a:t>
            </a:r>
            <a:br>
              <a:rPr lang="en-US" sz="2400" i="0" dirty="0"/>
            </a:br>
            <a:br>
              <a:rPr lang="en-US" sz="2400" i="0" dirty="0"/>
            </a:br>
            <a:r>
              <a:rPr lang="en-US" sz="2400" i="0" dirty="0"/>
              <a:t>Supper with </a:t>
            </a:r>
            <a:br>
              <a:rPr lang="en-US" sz="2400" i="0" dirty="0"/>
            </a:br>
            <a:r>
              <a:rPr lang="en-US" sz="2400" i="0" dirty="0"/>
              <a:t>Jerry &amp; Teresa </a:t>
            </a:r>
            <a:r>
              <a:rPr lang="en-US" sz="2400" i="0" dirty="0" err="1"/>
              <a:t>Toreja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40DAA-8251-48BF-8FAD-495A110A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22" y="568325"/>
            <a:ext cx="3214456" cy="5656263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16530836-79C5-4057-BA11-3D10663FDBA4}"/>
              </a:ext>
            </a:extLst>
          </p:cNvPr>
          <p:cNvSpPr/>
          <p:nvPr/>
        </p:nvSpPr>
        <p:spPr>
          <a:xfrm>
            <a:off x="5254569" y="2222443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95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1106D-3092-4881-B147-634B59D1B5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1" y="-204779"/>
            <a:ext cx="9233035" cy="2249661"/>
          </a:xfrm>
          <a:prstGeom prst="rect">
            <a:avLst/>
          </a:prstGeom>
        </p:spPr>
      </p:pic>
      <p:pic>
        <p:nvPicPr>
          <p:cNvPr id="6" name="Picture 5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8D6D93A9-5877-4024-B24E-E8A13E2F24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143" y="2002862"/>
            <a:ext cx="5239692" cy="3929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B3DF04-EC4A-4972-BD04-741BF466BF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02862"/>
            <a:ext cx="5045984" cy="3784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9A14861-E8A3-4C75-AB51-72D3DB2783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48946"/>
            <a:ext cx="2545404" cy="19090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677D9CA-6BC0-4974-A4D3-CB2DA4BDECF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219214" y="5255918"/>
            <a:ext cx="3195351" cy="25814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6092A5D-7D31-4A75-B83E-C5724661B163}"/>
              </a:ext>
            </a:extLst>
          </p:cNvPr>
          <p:cNvSpPr txBox="1"/>
          <p:nvPr/>
        </p:nvSpPr>
        <p:spPr>
          <a:xfrm>
            <a:off x="5094759" y="5934670"/>
            <a:ext cx="404924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Manila American Cemetery</a:t>
            </a:r>
          </a:p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17,097 Headstones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36,286 Walls of the Missing</a:t>
            </a:r>
          </a:p>
        </p:txBody>
      </p:sp>
    </p:spTree>
    <p:extLst>
      <p:ext uri="{BB962C8B-B14F-4D97-AF65-F5344CB8AC3E}">
        <p14:creationId xmlns:p14="http://schemas.microsoft.com/office/powerpoint/2010/main" val="17765014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43003C-6302-484F-9965-8A76C3F1E2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08D87C-7A07-4687-A27C-DA407AAE70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412" y="0"/>
            <a:ext cx="4098587" cy="30739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B71502-135B-4D4B-80EF-F02EC5C5A7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832697" y="3546947"/>
            <a:ext cx="3784060" cy="2838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4D9DD8-D428-4BE1-A011-3D7D7FD600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57723" y="3546947"/>
            <a:ext cx="3784059" cy="28380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3EE91A-CBCE-4ECF-9474-CF08DA3CBF39}"/>
              </a:ext>
            </a:extLst>
          </p:cNvPr>
          <p:cNvSpPr txBox="1"/>
          <p:nvPr/>
        </p:nvSpPr>
        <p:spPr>
          <a:xfrm>
            <a:off x="3393253" y="2473773"/>
            <a:ext cx="2357494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Rizal Park</a:t>
            </a:r>
          </a:p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City Wall</a:t>
            </a:r>
          </a:p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Cathedral of Manila</a:t>
            </a:r>
          </a:p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Fort Santiago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470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436F5A-CAE0-4D8C-BF4C-AAE1D4CEC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282" y="-4519"/>
            <a:ext cx="9332282" cy="700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56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80A8E-20EF-4B00-B723-505274FEA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F93115-B1DD-4DDB-A51C-2AF7C9D5D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3009" y="0"/>
            <a:ext cx="9197009" cy="6858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293C75-D4AB-4DFF-928D-63292A341870}"/>
              </a:ext>
            </a:extLst>
          </p:cNvPr>
          <p:cNvSpPr txBox="1"/>
          <p:nvPr/>
        </p:nvSpPr>
        <p:spPr>
          <a:xfrm>
            <a:off x="3210059" y="959476"/>
            <a:ext cx="272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Public “Show”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52A175-D08A-46A3-91A7-C83500BA4E7A}"/>
              </a:ext>
            </a:extLst>
          </p:cNvPr>
          <p:cNvSpPr txBox="1"/>
          <p:nvPr/>
        </p:nvSpPr>
        <p:spPr>
          <a:xfrm>
            <a:off x="3210059" y="4814552"/>
            <a:ext cx="27238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Reality</a:t>
            </a:r>
          </a:p>
        </p:txBody>
      </p:sp>
    </p:spTree>
    <p:extLst>
      <p:ext uri="{BB962C8B-B14F-4D97-AF65-F5344CB8AC3E}">
        <p14:creationId xmlns:p14="http://schemas.microsoft.com/office/powerpoint/2010/main" val="2550890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946DA33-C30B-402F-B8A6-70B960604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DFDB92A-8AF7-4387-B9FF-2498EA1943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world map&quot;">
            <a:extLst>
              <a:ext uri="{FF2B5EF4-FFF2-40B4-BE49-F238E27FC236}">
                <a16:creationId xmlns:a16="http://schemas.microsoft.com/office/drawing/2014/main" id="{B159B91D-71D1-452F-B1C8-05CB7F1D3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-333378"/>
            <a:ext cx="10460295" cy="773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world map&quot;">
            <a:extLst>
              <a:ext uri="{FF2B5EF4-FFF2-40B4-BE49-F238E27FC236}">
                <a16:creationId xmlns:a16="http://schemas.microsoft.com/office/drawing/2014/main" id="{F283DC68-4B29-4865-B053-2A43A1FDC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874705" y="-332202"/>
            <a:ext cx="10458703" cy="7735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C1095DDA-6A22-41BF-A644-A1CAD3828574}"/>
              </a:ext>
            </a:extLst>
          </p:cNvPr>
          <p:cNvSpPr/>
          <p:nvPr/>
        </p:nvSpPr>
        <p:spPr>
          <a:xfrm rot="21381604" flipV="1">
            <a:off x="2825235" y="2396678"/>
            <a:ext cx="4392294" cy="79938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09AB1C1-3975-43D0-8370-4D7C5CE47216}"/>
              </a:ext>
            </a:extLst>
          </p:cNvPr>
          <p:cNvSpPr/>
          <p:nvPr/>
        </p:nvSpPr>
        <p:spPr>
          <a:xfrm rot="16681335" flipV="1">
            <a:off x="2467876" y="3690840"/>
            <a:ext cx="780011" cy="31760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7A7332-21D8-48B9-B36B-616F0C0DC6EC}"/>
              </a:ext>
            </a:extLst>
          </p:cNvPr>
          <p:cNvSpPr txBox="1"/>
          <p:nvPr/>
        </p:nvSpPr>
        <p:spPr>
          <a:xfrm>
            <a:off x="472109" y="4790579"/>
            <a:ext cx="8199783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Manila to Narita, Japan: 1,894 miles (4:35) </a:t>
            </a:r>
          </a:p>
          <a:p>
            <a:pPr algn="ctr"/>
            <a:r>
              <a:rPr lang="en-US" dirty="0"/>
              <a:t>Narita, Japan to Detroit: 6,428 miles (11:45)</a:t>
            </a:r>
          </a:p>
          <a:p>
            <a:pPr algn="ctr"/>
            <a:r>
              <a:rPr lang="en-US" dirty="0"/>
              <a:t>Detroit to Louisville: 306 miles (1:32)</a:t>
            </a:r>
          </a:p>
          <a:p>
            <a:pPr algn="ctr"/>
            <a:endParaRPr lang="en-US" dirty="0"/>
          </a:p>
          <a:p>
            <a:pPr algn="ctr"/>
            <a:r>
              <a:rPr lang="en-US" b="1" dirty="0"/>
              <a:t>Total: 8,628 miles (17:52)  </a:t>
            </a:r>
          </a:p>
          <a:p>
            <a:pPr algn="ctr"/>
            <a:r>
              <a:rPr lang="en-US" b="1" i="1" dirty="0"/>
              <a:t>20:20 including Layovers</a:t>
            </a:r>
          </a:p>
          <a:p>
            <a:pPr algn="ctr"/>
            <a:r>
              <a:rPr lang="en-US" dirty="0"/>
              <a:t>Left Manila 2/18/20 9:55 am		Arrived Louisville 2/18/20 5:37pm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12D4F14-DD6E-4AD8-AF21-56630DFBE96A}"/>
              </a:ext>
            </a:extLst>
          </p:cNvPr>
          <p:cNvSpPr/>
          <p:nvPr/>
        </p:nvSpPr>
        <p:spPr>
          <a:xfrm rot="4456822">
            <a:off x="6963327" y="3166077"/>
            <a:ext cx="277354" cy="20368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62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090796B-F880-4165-A858-CC877B4472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7143" y="-144226"/>
            <a:ext cx="6034068" cy="72308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5DFF81-6CCB-444E-A00B-184D139424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0"/>
          <a:stretch/>
        </p:blipFill>
        <p:spPr>
          <a:xfrm>
            <a:off x="4927743" y="2383952"/>
            <a:ext cx="4216257" cy="4498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C9D529-CD48-444F-8DEA-CF14981662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7743" y="4825"/>
            <a:ext cx="2195946" cy="3164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DFD45-77F5-48E7-B5B0-5FE8C650E5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3689" y="0"/>
            <a:ext cx="2020311" cy="316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229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F8E3E0F-0B4D-4237-85B9-627B4A91C3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4582" y="685800"/>
            <a:ext cx="3050005" cy="5366892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7FB8796-EA22-4FB0-8EF0-66ED79B28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6431" y="2464181"/>
            <a:ext cx="4309369" cy="35016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algn="ctr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800" i="1" dirty="0">
                <a:latin typeface="+mj-lt"/>
                <a:ea typeface="+mj-ea"/>
                <a:cs typeface="+mj-cs"/>
              </a:rPr>
              <a:t>Lord-willing!</a:t>
            </a:r>
          </a:p>
          <a:p>
            <a:pPr marL="0" algn="ctr">
              <a:lnSpc>
                <a:spcPct val="90000"/>
              </a:lnSpc>
              <a:spcBef>
                <a:spcPct val="0"/>
              </a:spcBef>
              <a:buNone/>
            </a:pPr>
            <a:endParaRPr lang="en-US" sz="3800" i="1" dirty="0">
              <a:latin typeface="+mj-lt"/>
              <a:ea typeface="+mj-ea"/>
              <a:cs typeface="+mj-cs"/>
            </a:endParaRPr>
          </a:p>
          <a:p>
            <a:pPr marL="284163" indent="-568325">
              <a:lnSpc>
                <a:spcPct val="125000"/>
              </a:lnSpc>
              <a:spcBef>
                <a:spcPct val="0"/>
              </a:spcBef>
            </a:pPr>
            <a:r>
              <a:rPr lang="en-US" sz="3200" i="1" dirty="0">
                <a:latin typeface="+mj-lt"/>
                <a:ea typeface="+mj-ea"/>
                <a:cs typeface="+mj-cs"/>
              </a:rPr>
              <a:t>Edsa-Pasay</a:t>
            </a:r>
          </a:p>
          <a:p>
            <a:pPr marL="284163" indent="-568325">
              <a:lnSpc>
                <a:spcPct val="125000"/>
              </a:lnSpc>
              <a:spcBef>
                <a:spcPct val="0"/>
              </a:spcBef>
            </a:pPr>
            <a:r>
              <a:rPr lang="en-US" sz="3200" i="1" dirty="0">
                <a:latin typeface="+mj-lt"/>
                <a:ea typeface="+mj-ea"/>
                <a:cs typeface="+mj-cs"/>
              </a:rPr>
              <a:t>Tuguegarao</a:t>
            </a:r>
          </a:p>
          <a:p>
            <a:pPr marL="284163" indent="-568325">
              <a:lnSpc>
                <a:spcPct val="125000"/>
              </a:lnSpc>
              <a:spcBef>
                <a:spcPct val="0"/>
              </a:spcBef>
            </a:pPr>
            <a:r>
              <a:rPr lang="en-US" sz="3200" i="1" dirty="0">
                <a:latin typeface="+mj-lt"/>
                <a:ea typeface="+mj-ea"/>
                <a:cs typeface="+mj-cs"/>
              </a:rPr>
              <a:t>Rural congregations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B22EC5D1-0D46-4973-97A8-5C8CFC82A53A}"/>
              </a:ext>
            </a:extLst>
          </p:cNvPr>
          <p:cNvSpPr/>
          <p:nvPr/>
        </p:nvSpPr>
        <p:spPr>
          <a:xfrm>
            <a:off x="5254569" y="2222443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30C2B2CD-BCBC-4BDF-A563-35F1C7D4F80D}"/>
              </a:ext>
            </a:extLst>
          </p:cNvPr>
          <p:cNvSpPr/>
          <p:nvPr/>
        </p:nvSpPr>
        <p:spPr>
          <a:xfrm>
            <a:off x="5521637" y="978252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E09D9588-F240-4634-BC15-C707D8A401C3}"/>
              </a:ext>
            </a:extLst>
          </p:cNvPr>
          <p:cNvSpPr/>
          <p:nvPr/>
        </p:nvSpPr>
        <p:spPr>
          <a:xfrm>
            <a:off x="5521637" y="978252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38DA5E2-5158-4FD1-8700-9E2B9811C7BA}"/>
              </a:ext>
            </a:extLst>
          </p:cNvPr>
          <p:cNvSpPr txBox="1">
            <a:spLocks/>
          </p:cNvSpPr>
          <p:nvPr/>
        </p:nvSpPr>
        <p:spPr>
          <a:xfrm>
            <a:off x="647700" y="712078"/>
            <a:ext cx="2875430" cy="129524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0" i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Plans to return?</a:t>
            </a:r>
          </a:p>
        </p:txBody>
      </p:sp>
    </p:spTree>
    <p:extLst>
      <p:ext uri="{BB962C8B-B14F-4D97-AF65-F5344CB8AC3E}">
        <p14:creationId xmlns:p14="http://schemas.microsoft.com/office/powerpoint/2010/main" val="204587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1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48148E-6 C -0.00694 0.0007 -0.01371 -0.00741 -0.01441 -0.01805 C -0.0151 -0.02893 -0.00954 -0.03866 -0.00225 -0.03958 C 0.00469 -0.04028 0.01129 -0.02801 0.01198 -0.02129 C 0.01268 -0.01042 0.0073 -0.00092 -4.44444E-6 -1.48148E-6 Z " pathEditMode="relative" rAng="10500000" ptsTypes="AAAAA">
                                      <p:cBhvr>
                                        <p:cTn id="38" dur="2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E066C-D072-403B-BA5C-2D70A42D4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9678"/>
            <a:ext cx="3446930" cy="4952492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dirty="0"/>
              <a:t>Keep our</a:t>
            </a:r>
            <a:br>
              <a:rPr lang="en-US" sz="3600" dirty="0"/>
            </a:br>
            <a:r>
              <a:rPr lang="en-US" sz="3600" dirty="0"/>
              <a:t>Filipino brethren in your prayers!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 Door may be closing soon...</a:t>
            </a:r>
            <a:br>
              <a:rPr lang="en-US" sz="3600" dirty="0"/>
            </a:br>
            <a:r>
              <a:rPr lang="en-US" sz="2400" dirty="0"/>
              <a:t>(Spratly Islands dispute, Visiting Forces Agreement)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186529-EFFD-47EA-8F2C-C1BA20C5E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5355" y="802312"/>
            <a:ext cx="5457825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808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E596A38-8F84-417C-B5BC-D4DFAFA01C79}"/>
              </a:ext>
            </a:extLst>
          </p:cNvPr>
          <p:cNvSpPr/>
          <p:nvPr/>
        </p:nvSpPr>
        <p:spPr>
          <a:xfrm>
            <a:off x="0" y="-349321"/>
            <a:ext cx="9144000" cy="7284377"/>
          </a:xfrm>
          <a:prstGeom prst="rect">
            <a:avLst/>
          </a:prstGeom>
          <a:solidFill>
            <a:schemeClr val="accent1">
              <a:lumMod val="20000"/>
              <a:lumOff val="80000"/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bay, beach, night lights">
            <a:extLst>
              <a:ext uri="{FF2B5EF4-FFF2-40B4-BE49-F238E27FC236}">
                <a16:creationId xmlns:a16="http://schemas.microsoft.com/office/drawing/2014/main" id="{FA48CC50-290A-4D1F-893C-99AB1C4F3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96057" y="-2630519"/>
            <a:ext cx="12307614" cy="38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8DEA7-BFCE-4DF9-8CF1-8F5BDB0AF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08" y="1202844"/>
            <a:ext cx="8948791" cy="5655156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r>
              <a:rPr lang="en-US" sz="2800" dirty="0"/>
              <a:t>Christians are to shine as lights in a dark world (Phil. 2:14-16)</a:t>
            </a:r>
          </a:p>
          <a:p>
            <a:pPr lvl="1"/>
            <a:r>
              <a:rPr lang="en-US" sz="2600" dirty="0"/>
              <a:t>Shore lights bring storm-tossed ships to the lighthouse:  </a:t>
            </a:r>
            <a:br>
              <a:rPr lang="en-US" sz="2600" dirty="0"/>
            </a:br>
            <a:r>
              <a:rPr lang="en-US" sz="2600" dirty="0"/>
              <a:t>we guide souls to Christ </a:t>
            </a:r>
            <a:endParaRPr lang="en-US" sz="2800" dirty="0"/>
          </a:p>
          <a:p>
            <a:pPr lvl="1"/>
            <a:r>
              <a:rPr lang="en-US" sz="2600" dirty="0"/>
              <a:t>God Promised the Divine Light of Salvation</a:t>
            </a:r>
          </a:p>
          <a:p>
            <a:pPr lvl="2"/>
            <a:r>
              <a:rPr lang="en-US" sz="2400" dirty="0"/>
              <a:t>God Guided History to Send Christ (</a:t>
            </a:r>
            <a:r>
              <a:rPr lang="en-US" sz="2200" dirty="0"/>
              <a:t>Isa. 30:26; Jn. 8:12)</a:t>
            </a:r>
          </a:p>
          <a:p>
            <a:pPr lvl="1"/>
            <a:r>
              <a:rPr lang="en-US" sz="2600" dirty="0"/>
              <a:t>God Sends the Light of Truth to Save Our Souls</a:t>
            </a:r>
          </a:p>
          <a:p>
            <a:pPr lvl="2"/>
            <a:r>
              <a:rPr lang="en-US" sz="2400" dirty="0"/>
              <a:t>Christ Is the Truth &amp; Teaches Truth to Save Us</a:t>
            </a:r>
            <a:br>
              <a:rPr lang="en-US" sz="2400" dirty="0"/>
            </a:br>
            <a:r>
              <a:rPr lang="en-US" sz="2200" dirty="0"/>
              <a:t>(Jn. 3:16-21; 1 Thess. 5:1-5)</a:t>
            </a:r>
          </a:p>
          <a:p>
            <a:pPr lvl="1"/>
            <a:r>
              <a:rPr lang="en-US" sz="2600" dirty="0"/>
              <a:t>Saints Are Lights Pointing Men to the True Light</a:t>
            </a:r>
          </a:p>
          <a:p>
            <a:pPr lvl="2"/>
            <a:r>
              <a:rPr lang="en-US" sz="2400" dirty="0"/>
              <a:t>Our Light Must Shine Crystal Clear (</a:t>
            </a:r>
            <a:r>
              <a:rPr lang="en-US" sz="2200" dirty="0"/>
              <a:t>Matt. 5:14-16; Phil. 2:14-16)</a:t>
            </a:r>
          </a:p>
          <a:p>
            <a:pPr lvl="1"/>
            <a:r>
              <a:rPr lang="en-US" sz="2600" dirty="0"/>
              <a:t>The Light of Christ Shines Forever in Heaven</a:t>
            </a:r>
          </a:p>
          <a:p>
            <a:pPr lvl="2"/>
            <a:r>
              <a:rPr lang="en-US" sz="2400" dirty="0"/>
              <a:t>Faithful Saints Enter the Glories of Heaven (</a:t>
            </a:r>
            <a:r>
              <a:rPr lang="en-US" sz="2200" dirty="0"/>
              <a:t>Rev. 21:23-26)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972F1-304F-42BD-9199-68AB88FD97A0}"/>
              </a:ext>
            </a:extLst>
          </p:cNvPr>
          <p:cNvSpPr txBox="1"/>
          <p:nvPr/>
        </p:nvSpPr>
        <p:spPr>
          <a:xfrm>
            <a:off x="0" y="111213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Shine As Shore Lights</a:t>
            </a:r>
          </a:p>
        </p:txBody>
      </p:sp>
    </p:spTree>
    <p:extLst>
      <p:ext uri="{BB962C8B-B14F-4D97-AF65-F5344CB8AC3E}">
        <p14:creationId xmlns:p14="http://schemas.microsoft.com/office/powerpoint/2010/main" val="277208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059D455-A68F-43FD-9676-0BFF7FB51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1734" y="-591734"/>
            <a:ext cx="3998133" cy="518160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D0E427-CA96-4F98-963F-9E206D8F9D7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392" y="3154314"/>
            <a:ext cx="4629608" cy="37036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E046633-1F8F-4738-B9FA-2BA4475A49F9}"/>
              </a:ext>
            </a:extLst>
          </p:cNvPr>
          <p:cNvSpPr txBox="1"/>
          <p:nvPr/>
        </p:nvSpPr>
        <p:spPr>
          <a:xfrm>
            <a:off x="5227983" y="834887"/>
            <a:ext cx="38762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Chinese New Year</a:t>
            </a:r>
          </a:p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January 25, 2020</a:t>
            </a:r>
          </a:p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The Year of the Rat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75AC7F-40AC-42B3-937C-D1B696DB42DF}"/>
              </a:ext>
            </a:extLst>
          </p:cNvPr>
          <p:cNvSpPr txBox="1"/>
          <p:nvPr/>
        </p:nvSpPr>
        <p:spPr>
          <a:xfrm>
            <a:off x="0" y="4008787"/>
            <a:ext cx="451439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Most Hotels, Malls &amp; Stores in Metro Areas</a:t>
            </a:r>
            <a:b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cater to China, Korea, Japan &amp;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Australia for rich vacationers 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(make you feel safe &amp; secure…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sometimes almost </a:t>
            </a:r>
            <a:r>
              <a:rPr lang="en-US" sz="2000" i="1" dirty="0">
                <a:latin typeface="Cambria" panose="02040503050406030204" pitchFamily="18" charset="0"/>
                <a:ea typeface="Cambria" panose="02040503050406030204" pitchFamily="18" charset="0"/>
              </a:rPr>
              <a:t>scary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secure)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4684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ign on the side of a road&#10;&#10;Description automatically generated">
            <a:extLst>
              <a:ext uri="{FF2B5EF4-FFF2-40B4-BE49-F238E27FC236}">
                <a16:creationId xmlns:a16="http://schemas.microsoft.com/office/drawing/2014/main" id="{CE5E15AD-D199-4E21-B28C-21F24AB919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3300" y="-1498600"/>
            <a:ext cx="9144000" cy="6858000"/>
          </a:xfrm>
          <a:prstGeom prst="rect">
            <a:avLst/>
          </a:prstGeom>
        </p:spPr>
      </p:pic>
      <p:pic>
        <p:nvPicPr>
          <p:cNvPr id="3" name="Picture 2" descr="A picture containing building, outdoor, road, car&#10;&#10;Description automatically generated">
            <a:extLst>
              <a:ext uri="{FF2B5EF4-FFF2-40B4-BE49-F238E27FC236}">
                <a16:creationId xmlns:a16="http://schemas.microsoft.com/office/drawing/2014/main" id="{28E82AFF-CDA0-4F6E-A5FB-F78D453AA3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A picture containing large, computer, table, room&#10;&#10;Description automatically generated">
            <a:extLst>
              <a:ext uri="{FF2B5EF4-FFF2-40B4-BE49-F238E27FC236}">
                <a16:creationId xmlns:a16="http://schemas.microsoft.com/office/drawing/2014/main" id="{30B241EE-545E-4A80-A276-AB5651A9DD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3500" y="3550920"/>
            <a:ext cx="4409440" cy="33070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8290F1-1CA8-4D22-9BE4-F729642038C1}"/>
              </a:ext>
            </a:extLst>
          </p:cNvPr>
          <p:cNvSpPr txBox="1"/>
          <p:nvPr/>
        </p:nvSpPr>
        <p:spPr>
          <a:xfrm>
            <a:off x="2075688" y="4142232"/>
            <a:ext cx="2825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5m x 3m apartments</a:t>
            </a:r>
          </a:p>
        </p:txBody>
      </p:sp>
    </p:spTree>
    <p:extLst>
      <p:ext uri="{BB962C8B-B14F-4D97-AF65-F5344CB8AC3E}">
        <p14:creationId xmlns:p14="http://schemas.microsoft.com/office/powerpoint/2010/main" val="2024197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bus driving down a street in front of a building&#10;&#10;Description automatically generated">
            <a:extLst>
              <a:ext uri="{FF2B5EF4-FFF2-40B4-BE49-F238E27FC236}">
                <a16:creationId xmlns:a16="http://schemas.microsoft.com/office/drawing/2014/main" id="{4D4A59C0-47E1-4CF8-8083-8FC6502F0D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1586" y="2743200"/>
            <a:ext cx="5658696" cy="4244023"/>
          </a:xfrm>
          <a:prstGeom prst="rect">
            <a:avLst/>
          </a:prstGeom>
        </p:spPr>
      </p:pic>
      <p:pic>
        <p:nvPicPr>
          <p:cNvPr id="3" name="Picture 2" descr="A group of people riding on the back of a car&#10;&#10;Description automatically generated">
            <a:extLst>
              <a:ext uri="{FF2B5EF4-FFF2-40B4-BE49-F238E27FC236}">
                <a16:creationId xmlns:a16="http://schemas.microsoft.com/office/drawing/2014/main" id="{88081F8F-F3A8-4A2C-872A-39A62A8DBF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02325" y="0"/>
            <a:ext cx="3428317" cy="3783951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5" name="Picture 4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0A03853B-B67D-482F-B42D-248384F80AC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9342" y="3758159"/>
            <a:ext cx="4285520" cy="321414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7" name="Picture 6" descr="A person riding a motorcycle down a street&#10;&#10;Description automatically generated">
            <a:extLst>
              <a:ext uri="{FF2B5EF4-FFF2-40B4-BE49-F238E27FC236}">
                <a16:creationId xmlns:a16="http://schemas.microsoft.com/office/drawing/2014/main" id="{858FD2E2-85C9-44E0-8D83-81FBAA1DBA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9360" y="-31165"/>
            <a:ext cx="3224525" cy="297180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13" name="Picture 12" descr="A group of people riding on the back of a motorcycle&#10;&#10;Description automatically generated">
            <a:extLst>
              <a:ext uri="{FF2B5EF4-FFF2-40B4-BE49-F238E27FC236}">
                <a16:creationId xmlns:a16="http://schemas.microsoft.com/office/drawing/2014/main" id="{B4406556-DD4D-41D6-9ED6-F083BA73603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1600" y="-31165"/>
            <a:ext cx="5315434" cy="2774365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pic>
        <p:nvPicPr>
          <p:cNvPr id="4" name="Picture 3" descr="A bus that is parked on the side of a road&#10;&#10;Description automatically generated">
            <a:extLst>
              <a:ext uri="{FF2B5EF4-FFF2-40B4-BE49-F238E27FC236}">
                <a16:creationId xmlns:a16="http://schemas.microsoft.com/office/drawing/2014/main" id="{AD7E995A-794B-4A91-A72A-FB150C221A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8840" y="5039811"/>
            <a:ext cx="3712657" cy="3102910"/>
          </a:xfrm>
          <a:prstGeom prst="rect">
            <a:avLst/>
          </a:prstGeom>
          <a:ln w="25400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62994E-54C9-42D8-BDE2-34B1D191AD19}"/>
              </a:ext>
            </a:extLst>
          </p:cNvPr>
          <p:cNvSpPr txBox="1"/>
          <p:nvPr/>
        </p:nvSpPr>
        <p:spPr>
          <a:xfrm>
            <a:off x="2042556" y="2545127"/>
            <a:ext cx="4376041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Travel in the Philippines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Taxi </a:t>
            </a:r>
            <a:r>
              <a:rPr lang="en-US" sz="1200" i="1" dirty="0">
                <a:latin typeface="Cambria" panose="02040503050406030204" pitchFamily="18" charset="0"/>
                <a:ea typeface="Cambria" panose="02040503050406030204" pitchFamily="18" charset="0"/>
              </a:rPr>
              <a:t>(arr. by price)</a:t>
            </a:r>
            <a:r>
              <a:rPr lang="en-US" sz="1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– Bike (Manual, Motorized), 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Trike (M/M), Jeepney, Bus </a:t>
            </a:r>
            <a:b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(too dark to get a picture: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Pinoy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Ingenuity)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C3941A-3DDE-4F28-840D-A0893D89A040}"/>
              </a:ext>
            </a:extLst>
          </p:cNvPr>
          <p:cNvSpPr txBox="1"/>
          <p:nvPr/>
        </p:nvSpPr>
        <p:spPr>
          <a:xfrm>
            <a:off x="0" y="6418613"/>
            <a:ext cx="2392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 Zone</a:t>
            </a:r>
          </a:p>
        </p:txBody>
      </p:sp>
    </p:spTree>
    <p:extLst>
      <p:ext uri="{BB962C8B-B14F-4D97-AF65-F5344CB8AC3E}">
        <p14:creationId xmlns:p14="http://schemas.microsoft.com/office/powerpoint/2010/main" val="2771955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sign above a store&#10;&#10;Description automatically generated">
            <a:extLst>
              <a:ext uri="{FF2B5EF4-FFF2-40B4-BE49-F238E27FC236}">
                <a16:creationId xmlns:a16="http://schemas.microsoft.com/office/drawing/2014/main" id="{9B41650C-6356-44CF-A1AB-F215E2988EE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9892" y="3749216"/>
            <a:ext cx="5083829" cy="381287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 descr="A picture containing indoor, sitting, table, filled&#10;&#10;Description automatically generated">
            <a:extLst>
              <a:ext uri="{FF2B5EF4-FFF2-40B4-BE49-F238E27FC236}">
                <a16:creationId xmlns:a16="http://schemas.microsoft.com/office/drawing/2014/main" id="{1B130467-965E-4B0C-A005-5A5BA8B479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822517" y="3967860"/>
            <a:ext cx="3329709" cy="249728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7" name="Picture 16" descr="A picture containing person, indoor, food, man&#10;&#10;Description automatically generated">
            <a:extLst>
              <a:ext uri="{FF2B5EF4-FFF2-40B4-BE49-F238E27FC236}">
                <a16:creationId xmlns:a16="http://schemas.microsoft.com/office/drawing/2014/main" id="{E2E82B23-8D61-411A-8EDF-78AFA8BCB9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7535" y="874056"/>
            <a:ext cx="6857999" cy="5152383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9" name="Picture 18" descr="A person sitting at a table with a plate of food&#10;&#10;Description automatically generated">
            <a:extLst>
              <a:ext uri="{FF2B5EF4-FFF2-40B4-BE49-F238E27FC236}">
                <a16:creationId xmlns:a16="http://schemas.microsoft.com/office/drawing/2014/main" id="{635076B7-4209-43D9-BDEA-4C10FC25E1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8329" y="5100960"/>
            <a:ext cx="2706255" cy="202969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3" name="Picture 2" descr="A picture containing person, man, holding, cutting&#10;&#10;Description automatically generated">
            <a:extLst>
              <a:ext uri="{FF2B5EF4-FFF2-40B4-BE49-F238E27FC236}">
                <a16:creationId xmlns:a16="http://schemas.microsoft.com/office/drawing/2014/main" id="{00A7069B-39CD-4579-88C6-C8D247C515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158536" y="-26603"/>
            <a:ext cx="3583299" cy="268747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60A3C2C7-61D6-4D32-A159-FB541EC49BC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88168" y="465023"/>
            <a:ext cx="3720180" cy="27901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3" name="Picture 22" descr="A plate of food on a table&#10;&#10;Description automatically generated">
            <a:extLst>
              <a:ext uri="{FF2B5EF4-FFF2-40B4-BE49-F238E27FC236}">
                <a16:creationId xmlns:a16="http://schemas.microsoft.com/office/drawing/2014/main" id="{BEC78C2C-4DD9-4170-8A9B-10833BCB8A8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5200" y="3126083"/>
            <a:ext cx="3508800" cy="197487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3" name="Picture 12" descr="A group of people preparing food on a table&#10;&#10;Description automatically generated">
            <a:extLst>
              <a:ext uri="{FF2B5EF4-FFF2-40B4-BE49-F238E27FC236}">
                <a16:creationId xmlns:a16="http://schemas.microsoft.com/office/drawing/2014/main" id="{D9FB6396-83EC-4E95-907D-28CF5F24A50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525754" y="-1385659"/>
            <a:ext cx="5274092" cy="396240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4BF6EF5D-4F64-457D-A6FC-BE75B410F943}"/>
              </a:ext>
            </a:extLst>
          </p:cNvPr>
          <p:cNvSpPr txBox="1"/>
          <p:nvPr/>
        </p:nvSpPr>
        <p:spPr>
          <a:xfrm>
            <a:off x="2698433" y="2727498"/>
            <a:ext cx="244964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For all you foodies…</a:t>
            </a:r>
          </a:p>
        </p:txBody>
      </p:sp>
    </p:spTree>
    <p:extLst>
      <p:ext uri="{BB962C8B-B14F-4D97-AF65-F5344CB8AC3E}">
        <p14:creationId xmlns:p14="http://schemas.microsoft.com/office/powerpoint/2010/main" val="785458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6B05-0F60-46E1-886A-84E3AD844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i="0" dirty="0"/>
              <a:t>Feb 6 (</a:t>
            </a:r>
            <a:r>
              <a:rPr lang="en-US" sz="2400" b="1" i="0" dirty="0" err="1"/>
              <a:t>Thur</a:t>
            </a:r>
            <a:r>
              <a:rPr lang="en-US" sz="2400" b="1" i="0" dirty="0"/>
              <a:t>)</a:t>
            </a:r>
            <a:br>
              <a:rPr lang="en-US" sz="2400" b="1" i="0" dirty="0"/>
            </a:br>
            <a:r>
              <a:rPr lang="en-US" sz="2400" i="0" dirty="0"/>
              <a:t>Repack boxes for shipping with help of Elias Cruz, </a:t>
            </a:r>
            <a:br>
              <a:rPr lang="en-US" sz="2400" i="0" dirty="0"/>
            </a:br>
            <a:r>
              <a:rPr lang="en-US" sz="2400" i="0" dirty="0"/>
              <a:t>James </a:t>
            </a:r>
            <a:r>
              <a:rPr lang="en-US" sz="2400" i="0" dirty="0" err="1"/>
              <a:t>Paet</a:t>
            </a:r>
            <a:r>
              <a:rPr lang="en-US" sz="2400" i="0" dirty="0"/>
              <a:t>, &amp; </a:t>
            </a:r>
            <a:br>
              <a:rPr lang="en-US" sz="2400" i="0" dirty="0"/>
            </a:br>
            <a:r>
              <a:rPr lang="en-US" sz="2400" i="0" dirty="0"/>
              <a:t>other brethren</a:t>
            </a:r>
            <a:endParaRPr lang="en-US" sz="24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540DAA-8251-48BF-8FAD-495A110AD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2122" y="568325"/>
            <a:ext cx="3214456" cy="5656263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2670EC34-161C-4B4E-A07B-0F02CD7CC8A8}"/>
              </a:ext>
            </a:extLst>
          </p:cNvPr>
          <p:cNvSpPr/>
          <p:nvPr/>
        </p:nvSpPr>
        <p:spPr>
          <a:xfrm>
            <a:off x="5240158" y="2252217"/>
            <a:ext cx="241738" cy="2417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85894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Christina's Colors">
      <a:dk1>
        <a:sysClr val="windowText" lastClr="000000"/>
      </a:dk1>
      <a:lt1>
        <a:sysClr val="window" lastClr="FFFFFF"/>
      </a:lt1>
      <a:dk2>
        <a:srgbClr val="373545"/>
      </a:dk2>
      <a:lt2>
        <a:srgbClr val="EEE6F3"/>
      </a:lt2>
      <a:accent1>
        <a:srgbClr val="FFC000"/>
      </a:accent1>
      <a:accent2>
        <a:srgbClr val="FB1974"/>
      </a:accent2>
      <a:accent3>
        <a:srgbClr val="19CFF3"/>
      </a:accent3>
      <a:accent4>
        <a:srgbClr val="A8DF5F"/>
      </a:accent4>
      <a:accent5>
        <a:srgbClr val="FFFFFF"/>
      </a:accent5>
      <a:accent6>
        <a:srgbClr val="864EA9"/>
      </a:accent6>
      <a:hlink>
        <a:srgbClr val="C0007B"/>
      </a:hlink>
      <a:folHlink>
        <a:srgbClr val="8C8C8C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algn="ctr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Headlines</Template>
  <TotalTime>3473</TotalTime>
  <Words>1351</Words>
  <Application>Microsoft Office PowerPoint</Application>
  <PresentationFormat>On-screen Show (4:3)</PresentationFormat>
  <Paragraphs>159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Calibri</vt:lpstr>
      <vt:lpstr>Corbel</vt:lpstr>
      <vt:lpstr>Arial</vt:lpstr>
      <vt:lpstr>Cambria</vt:lpstr>
      <vt:lpstr>Headlines</vt:lpstr>
      <vt:lpstr>Kevin’s Philippine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Feb 6 (Thur) Repack boxes for shipping with help of Elias Cruz,  James Paet, &amp;  other brethren</vt:lpstr>
      <vt:lpstr>PowerPoint Presentation</vt:lpstr>
      <vt:lpstr>Feb 7 (Fri) Fly from Manila to Bacolod City,  Negros Occidental Meet Jack Jaco &amp; Jonathan Cariño</vt:lpstr>
      <vt:lpstr>PowerPoint Presentation</vt:lpstr>
      <vt:lpstr>PowerPoint Presentation</vt:lpstr>
      <vt:lpstr>Feb 8 (Sat) Ron &amp; Kevin Stilts  preach at  Escalante  church of Christ,  Negros Occidental  with James Berden</vt:lpstr>
      <vt:lpstr>PowerPoint Presentation</vt:lpstr>
      <vt:lpstr>PowerPoint Presentation</vt:lpstr>
      <vt:lpstr>Hardships in Philippines (met with 5 Visayan preachers while Jonathan extended invitation at Escalante)</vt:lpstr>
      <vt:lpstr>Feb 9 (Sun) Kevin preach AM  at Victorias City  with Jack Jaco &amp;  PM at Cawayan  church of Christ,  Taluc, Bago City  with Shem Tagapan</vt:lpstr>
      <vt:lpstr>PowerPoint Presentation</vt:lpstr>
      <vt:lpstr>PowerPoint Presentation</vt:lpstr>
      <vt:lpstr>Feb 10-11 (Mon-Tues) Kevin, Ron, Jack Jaco, &amp; Jonathan Cariño teach  ‘How to Study the Bible’ (Lewis Willis) at Victorias City</vt:lpstr>
      <vt:lpstr>PowerPoint Presentation</vt:lpstr>
      <vt:lpstr>PowerPoint Presentation</vt:lpstr>
      <vt:lpstr>How do  they sing?</vt:lpstr>
      <vt:lpstr>Feb 11 PM (Tues) Fastboat Ferry from Bacolod City to Iloilo </vt:lpstr>
      <vt:lpstr>PowerPoint Presentation</vt:lpstr>
      <vt:lpstr>Feb 12-14 (Wed-Fri) Kevin, Ron, Jack Jaco, &amp; Jonathan Cariño teach  ‘How to Study the Bible’ &amp; The Authority of Christ at Iloilo City</vt:lpstr>
      <vt:lpstr>PowerPoint Presentation</vt:lpstr>
      <vt:lpstr>Feb 15 (Sat) Kevin &amp; Ron travel from Iloilo City to Manila</vt:lpstr>
      <vt:lpstr>PowerPoint Presentation</vt:lpstr>
      <vt:lpstr>Feb 16 (Sun) Kevin preach at  Edsa-Pasay with  Jhun Gumpad in AM Kevin &amp; Ron preach at Paranaque City with Jimmy Battung in PM</vt:lpstr>
      <vt:lpstr>PowerPoint Presentation</vt:lpstr>
      <vt:lpstr>PowerPoint Presentation</vt:lpstr>
      <vt:lpstr>PowerPoint Presentation</vt:lpstr>
      <vt:lpstr>PowerPoint Presentation</vt:lpstr>
      <vt:lpstr>Feb 17 (Mon) Kevin prepares  for trip home  Sight-seeing with Ron, James Paet &amp;  Jhun Gumpad  Supper with  Jerry &amp; Teresa Toreja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Keep our Filipino brethren in your prayers!   Door may be closing soon... (Spratly Islands dispute, Visiting Forces Agreement)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Kevin’s Philippine Report</dc:title>
  <dc:creator>Kevin Stilts</dc:creator>
  <cp:lastModifiedBy>Kevin Stilts</cp:lastModifiedBy>
  <cp:revision>103</cp:revision>
  <dcterms:created xsi:type="dcterms:W3CDTF">2020-02-04T13:21:44Z</dcterms:created>
  <dcterms:modified xsi:type="dcterms:W3CDTF">2020-02-24T04:35:53Z</dcterms:modified>
</cp:coreProperties>
</file>