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506-37C1-46A3-8813-68AD45C3D6EC}" type="datetimeFigureOut">
              <a:rPr lang="en-US" smtClean="0"/>
              <a:t>12/7/2019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3C2A-9FCF-4C1F-920E-CC0F757147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245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506-37C1-46A3-8813-68AD45C3D6EC}" type="datetimeFigureOut">
              <a:rPr lang="en-US" smtClean="0"/>
              <a:t>12/7/2019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3C2A-9FCF-4C1F-920E-CC0F757147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53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506-37C1-46A3-8813-68AD45C3D6EC}" type="datetimeFigureOut">
              <a:rPr lang="en-US" smtClean="0"/>
              <a:t>12/7/2019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3C2A-9FCF-4C1F-920E-CC0F757147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352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506-37C1-46A3-8813-68AD45C3D6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3C2A-9FCF-4C1F-920E-CC0F7571478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6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506-37C1-46A3-8813-68AD45C3D6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3C2A-9FCF-4C1F-920E-CC0F7571478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59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506-37C1-46A3-8813-68AD45C3D6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3C2A-9FCF-4C1F-920E-CC0F7571478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58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506-37C1-46A3-8813-68AD45C3D6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3C2A-9FCF-4C1F-920E-CC0F7571478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646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506-37C1-46A3-8813-68AD45C3D6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3C2A-9FCF-4C1F-920E-CC0F7571478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50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506-37C1-46A3-8813-68AD45C3D6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3C2A-9FCF-4C1F-920E-CC0F7571478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95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506-37C1-46A3-8813-68AD45C3D6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3C2A-9FCF-4C1F-920E-CC0F7571478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903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506-37C1-46A3-8813-68AD45C3D6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3C2A-9FCF-4C1F-920E-CC0F7571478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60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506-37C1-46A3-8813-68AD45C3D6EC}" type="datetimeFigureOut">
              <a:rPr lang="en-US" smtClean="0"/>
              <a:t>12/7/2019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3C2A-9FCF-4C1F-920E-CC0F757147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79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506-37C1-46A3-8813-68AD45C3D6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3C2A-9FCF-4C1F-920E-CC0F7571478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763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506-37C1-46A3-8813-68AD45C3D6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3C2A-9FCF-4C1F-920E-CC0F7571478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862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506-37C1-46A3-8813-68AD45C3D6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3C2A-9FCF-4C1F-920E-CC0F7571478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6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506-37C1-46A3-8813-68AD45C3D6EC}" type="datetimeFigureOut">
              <a:rPr lang="en-US" smtClean="0"/>
              <a:t>12/7/2019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3C2A-9FCF-4C1F-920E-CC0F757147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20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506-37C1-46A3-8813-68AD45C3D6EC}" type="datetimeFigureOut">
              <a:rPr lang="en-US" smtClean="0"/>
              <a:t>12/7/2019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3C2A-9FCF-4C1F-920E-CC0F757147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230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506-37C1-46A3-8813-68AD45C3D6EC}" type="datetimeFigureOut">
              <a:rPr lang="en-US" smtClean="0"/>
              <a:t>12/7/2019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3C2A-9FCF-4C1F-920E-CC0F757147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947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506-37C1-46A3-8813-68AD45C3D6EC}" type="datetimeFigureOut">
              <a:rPr lang="en-US" smtClean="0"/>
              <a:t>12/7/2019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3C2A-9FCF-4C1F-920E-CC0F757147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68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506-37C1-46A3-8813-68AD45C3D6EC}" type="datetimeFigureOut">
              <a:rPr lang="en-US" smtClean="0"/>
              <a:t>12/7/2019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3C2A-9FCF-4C1F-920E-CC0F757147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57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506-37C1-46A3-8813-68AD45C3D6EC}" type="datetimeFigureOut">
              <a:rPr lang="en-US" smtClean="0"/>
              <a:t>12/7/2019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3C2A-9FCF-4C1F-920E-CC0F757147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7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2506-37C1-46A3-8813-68AD45C3D6EC}" type="datetimeFigureOut">
              <a:rPr lang="en-US" smtClean="0"/>
              <a:t>12/7/2019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3C2A-9FCF-4C1F-920E-CC0F757147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23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02506-37C1-46A3-8813-68AD45C3D6EC}" type="datetimeFigureOut">
              <a:rPr lang="en-US" smtClean="0"/>
              <a:t>12/7/2019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C3C2A-9FCF-4C1F-920E-CC0F757147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0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02506-37C1-46A3-8813-68AD45C3D6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C3C2A-9FCF-4C1F-920E-CC0F7571478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1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62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6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82249" y="1600200"/>
            <a:ext cx="5061751" cy="22860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UZZIAH:</a:t>
            </a:r>
            <a:r>
              <a:rPr lang="en-US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from a King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82249" y="4114800"/>
            <a:ext cx="5061751" cy="1524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Chronicles 26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49" y="1081086"/>
            <a:ext cx="3810000" cy="470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31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310414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28600"/>
            <a:ext cx="6400800" cy="6400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Two names: Azariah – “He whose help is Yahweh” and Uzziah – “He whose strength is Yahweh” (James Smith, </a:t>
            </a:r>
            <a:r>
              <a:rPr lang="en-US" sz="2800" b="1" i="1" dirty="0" smtClean="0"/>
              <a:t>The Books of History</a:t>
            </a:r>
            <a:r>
              <a:rPr lang="en-US" sz="2800" b="1" dirty="0" smtClean="0"/>
              <a:t>, p. 601)</a:t>
            </a:r>
          </a:p>
          <a:p>
            <a:r>
              <a:rPr lang="en-US" sz="2800" b="1" dirty="0" smtClean="0"/>
              <a:t>Became Judah’s king at 16 and reigned 52 years</a:t>
            </a:r>
          </a:p>
          <a:p>
            <a:r>
              <a:rPr lang="en-US" sz="2800" b="1" dirty="0" smtClean="0"/>
              <a:t>Under his rule, Judah prospered economically and militarily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10414" cy="285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429000"/>
            <a:ext cx="23104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UZZIAH</a:t>
            </a:r>
          </a:p>
          <a:p>
            <a:pPr algn="ctr"/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Info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3020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310414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28600"/>
            <a:ext cx="6400800" cy="6400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Amaziah’s son</a:t>
            </a:r>
          </a:p>
          <a:p>
            <a:r>
              <a:rPr lang="en-US" sz="2800" b="1" dirty="0" smtClean="0"/>
              <a:t>Amaziah “did right in the sight of the Lord, yet not like David his father” (</a:t>
            </a:r>
            <a:r>
              <a:rPr lang="en-US" sz="2800" b="1" dirty="0" smtClean="0">
                <a:solidFill>
                  <a:srgbClr val="C00000"/>
                </a:solidFill>
              </a:rPr>
              <a:t>2 Kings 14:3</a:t>
            </a:r>
            <a:r>
              <a:rPr lang="en-US" sz="2800" b="1" dirty="0" smtClean="0"/>
              <a:t>); he didn’t serve the Lord “with a whole heart” (</a:t>
            </a:r>
            <a:r>
              <a:rPr lang="en-US" sz="2800" b="1" dirty="0" smtClean="0">
                <a:solidFill>
                  <a:srgbClr val="C00000"/>
                </a:solidFill>
              </a:rPr>
              <a:t>2 Chron. 25:2</a:t>
            </a:r>
            <a:r>
              <a:rPr lang="en-US" sz="2800" b="1" dirty="0" smtClean="0"/>
              <a:t>), nor did he remove the “high places” from the land (</a:t>
            </a:r>
            <a:r>
              <a:rPr lang="en-US" sz="2800" b="1" dirty="0" smtClean="0">
                <a:solidFill>
                  <a:srgbClr val="C00000"/>
                </a:solidFill>
              </a:rPr>
              <a:t>2 Kings 14:4</a:t>
            </a:r>
            <a:r>
              <a:rPr lang="en-US" sz="2800" b="1" dirty="0" smtClean="0"/>
              <a:t>)</a:t>
            </a:r>
          </a:p>
          <a:p>
            <a:r>
              <a:rPr lang="en-US" sz="2800" b="1" dirty="0" smtClean="0"/>
              <a:t>Uzziah “did right in the sight of the Lord according to all that his father Amaziah had done” (</a:t>
            </a:r>
            <a:r>
              <a:rPr lang="en-US" sz="2800" b="1" dirty="0" smtClean="0">
                <a:solidFill>
                  <a:srgbClr val="C00000"/>
                </a:solidFill>
              </a:rPr>
              <a:t>2 Chron. 26:4</a:t>
            </a:r>
            <a:r>
              <a:rPr lang="en-US" sz="2800" b="1" dirty="0" smtClean="0"/>
              <a:t>)</a:t>
            </a:r>
          </a:p>
          <a:p>
            <a:r>
              <a:rPr lang="en-US" sz="2800" b="1" dirty="0" smtClean="0"/>
              <a:t>However, he too left the “high places” as his father had (</a:t>
            </a:r>
            <a:r>
              <a:rPr lang="en-US" sz="2800" b="1" dirty="0" smtClean="0">
                <a:solidFill>
                  <a:srgbClr val="C00000"/>
                </a:solidFill>
              </a:rPr>
              <a:t>2 Kings 15:4</a:t>
            </a:r>
            <a:r>
              <a:rPr lang="en-US" sz="2800" b="1" dirty="0" smtClean="0"/>
              <a:t>), and later in his reign, became “unfaithful to the Lord his God” (</a:t>
            </a:r>
            <a:r>
              <a:rPr lang="en-US" sz="2800" b="1" dirty="0" smtClean="0">
                <a:solidFill>
                  <a:srgbClr val="C00000"/>
                </a:solidFill>
              </a:rPr>
              <a:t>2 Chron. 26:16</a:t>
            </a:r>
            <a:r>
              <a:rPr lang="en-US" sz="2800" b="1" dirty="0" smtClean="0"/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10414" cy="285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429000"/>
            <a:ext cx="23104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UZZIAH</a:t>
            </a:r>
          </a:p>
          <a:p>
            <a:pPr algn="ctr"/>
            <a:endParaRPr lang="en-US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Info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378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310414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6400800" cy="1600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Uzziah’s Character</a:t>
            </a:r>
            <a:b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vv. 1-5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828800"/>
            <a:ext cx="6400800" cy="42973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Generally, he did right in God’s sight (</a:t>
            </a:r>
            <a:r>
              <a:rPr lang="en-US" sz="2800" b="1" dirty="0" smtClean="0">
                <a:solidFill>
                  <a:srgbClr val="C00000"/>
                </a:solidFill>
              </a:rPr>
              <a:t>v. 4</a:t>
            </a:r>
            <a:r>
              <a:rPr lang="en-US" sz="2800" b="1" dirty="0" smtClean="0"/>
              <a:t>), although again, he left the high places for the people to worship idols (</a:t>
            </a:r>
            <a:r>
              <a:rPr lang="en-US" sz="2800" b="1" dirty="0" smtClean="0">
                <a:solidFill>
                  <a:srgbClr val="C00000"/>
                </a:solidFill>
              </a:rPr>
              <a:t>2 Kings 15:4</a:t>
            </a:r>
            <a:r>
              <a:rPr lang="en-US" sz="2800" b="1" dirty="0" smtClean="0"/>
              <a:t>)</a:t>
            </a:r>
          </a:p>
          <a:p>
            <a:r>
              <a:rPr lang="en-US" sz="2800" b="1" dirty="0" smtClean="0"/>
              <a:t>“As long as he sought the Lord, God prospered him” (</a:t>
            </a:r>
            <a:r>
              <a:rPr lang="en-US" sz="2800" b="1" dirty="0" smtClean="0">
                <a:solidFill>
                  <a:srgbClr val="C00000"/>
                </a:solidFill>
              </a:rPr>
              <a:t>v. 5</a:t>
            </a:r>
            <a:r>
              <a:rPr lang="en-US" sz="2800" b="1" dirty="0" smtClean="0"/>
              <a:t>)</a:t>
            </a:r>
          </a:p>
          <a:p>
            <a:r>
              <a:rPr lang="en-US" sz="2800" b="1" dirty="0" smtClean="0"/>
              <a:t>Early on, Uzziah was a good man who earnestly sought God and His will!</a:t>
            </a:r>
            <a:endParaRPr lang="en-U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10414" cy="285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429000"/>
            <a:ext cx="2310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UZZIAH</a:t>
            </a:r>
          </a:p>
          <a:p>
            <a:pPr algn="ctr"/>
            <a:endParaRPr lang="en-US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Text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4210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310414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6400800" cy="1600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Uzziah’s Success</a:t>
            </a:r>
            <a:b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vv. 6-15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828800"/>
            <a:ext cx="6400800" cy="4724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Rebuilt Eloth and restored it to Judah (</a:t>
            </a:r>
            <a:r>
              <a:rPr lang="en-US" sz="2800" b="1" dirty="0" smtClean="0">
                <a:solidFill>
                  <a:srgbClr val="C00000"/>
                </a:solidFill>
              </a:rPr>
              <a:t>v. 2</a:t>
            </a:r>
            <a:r>
              <a:rPr lang="en-US" sz="2800" b="1" dirty="0" smtClean="0"/>
              <a:t>)</a:t>
            </a:r>
          </a:p>
          <a:p>
            <a:r>
              <a:rPr lang="en-US" sz="2800" b="1" dirty="0" smtClean="0"/>
              <a:t>Defeated the Philistines, dismantled their fortified cities and built his own cities there (</a:t>
            </a:r>
            <a:r>
              <a:rPr lang="en-US" sz="2800" b="1" dirty="0" smtClean="0">
                <a:solidFill>
                  <a:srgbClr val="C00000"/>
                </a:solidFill>
              </a:rPr>
              <a:t>v. 6</a:t>
            </a:r>
            <a:r>
              <a:rPr lang="en-US" sz="2800" b="1" dirty="0" smtClean="0"/>
              <a:t>)</a:t>
            </a:r>
          </a:p>
          <a:p>
            <a:r>
              <a:rPr lang="en-US" sz="2800" b="1" dirty="0" smtClean="0"/>
              <a:t>Defeated the Arabians and Meunites (</a:t>
            </a:r>
            <a:r>
              <a:rPr lang="en-US" sz="2800" b="1" dirty="0" smtClean="0">
                <a:solidFill>
                  <a:srgbClr val="C00000"/>
                </a:solidFill>
              </a:rPr>
              <a:t>v. 7</a:t>
            </a:r>
            <a:r>
              <a:rPr lang="en-US" sz="2800" b="1" dirty="0" smtClean="0"/>
              <a:t>)</a:t>
            </a:r>
          </a:p>
          <a:p>
            <a:r>
              <a:rPr lang="en-US" sz="2800" b="1" dirty="0" smtClean="0"/>
              <a:t>Ammonites paid him tribute (</a:t>
            </a:r>
            <a:r>
              <a:rPr lang="en-US" sz="2800" b="1" dirty="0" smtClean="0">
                <a:solidFill>
                  <a:srgbClr val="C00000"/>
                </a:solidFill>
              </a:rPr>
              <a:t>v. 8</a:t>
            </a:r>
            <a:r>
              <a:rPr lang="en-US" sz="2800" b="1" dirty="0" smtClean="0"/>
              <a:t>)</a:t>
            </a:r>
          </a:p>
          <a:p>
            <a:r>
              <a:rPr lang="en-US" sz="2800" b="1" dirty="0" smtClean="0"/>
              <a:t>Became famous for his military might (</a:t>
            </a:r>
            <a:r>
              <a:rPr lang="en-US" sz="2800" b="1" dirty="0" smtClean="0">
                <a:solidFill>
                  <a:srgbClr val="C00000"/>
                </a:solidFill>
              </a:rPr>
              <a:t>vv. 8, 15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10414" cy="285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429000"/>
            <a:ext cx="2310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UZZIAH</a:t>
            </a:r>
          </a:p>
          <a:p>
            <a:pPr algn="ctr"/>
            <a:endParaRPr lang="en-US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Text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533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310414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6400800" cy="1600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Uzziah’s Success</a:t>
            </a:r>
            <a:b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vv. 6-15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828800"/>
            <a:ext cx="6400800" cy="4724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Fortified Jerusalem’s walls; built watchtowers; installed cisterns; had many servants, crops and livestock (</a:t>
            </a:r>
            <a:r>
              <a:rPr lang="en-US" sz="2800" b="1" dirty="0" smtClean="0">
                <a:solidFill>
                  <a:srgbClr val="C00000"/>
                </a:solidFill>
              </a:rPr>
              <a:t>vv. 9-10</a:t>
            </a:r>
            <a:r>
              <a:rPr lang="en-US" sz="2800" b="1" dirty="0" smtClean="0"/>
              <a:t>)</a:t>
            </a:r>
          </a:p>
          <a:p>
            <a:r>
              <a:rPr lang="en-US" sz="2800" b="1" dirty="0" smtClean="0"/>
              <a:t>Amassed a massive, well-trained, well-equipped army with advanced weapons (</a:t>
            </a:r>
            <a:r>
              <a:rPr lang="en-US" sz="2800" b="1" dirty="0" smtClean="0">
                <a:solidFill>
                  <a:srgbClr val="C00000"/>
                </a:solidFill>
              </a:rPr>
              <a:t>vv. 11-15</a:t>
            </a:r>
            <a:r>
              <a:rPr lang="en-US" sz="2800" b="1" dirty="0" smtClean="0"/>
              <a:t>)</a:t>
            </a:r>
          </a:p>
          <a:p>
            <a:r>
              <a:rPr lang="en-US" sz="2800" b="1" dirty="0" smtClean="0"/>
              <a:t>What a successful king! </a:t>
            </a:r>
            <a:r>
              <a:rPr lang="en-US" sz="2800" b="1" dirty="0" smtClean="0"/>
              <a:t>Because he sought God, God prospered him!</a:t>
            </a:r>
            <a:endParaRPr lang="en-U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10414" cy="285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429000"/>
            <a:ext cx="2310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UZZIAH</a:t>
            </a:r>
          </a:p>
          <a:p>
            <a:pPr algn="ctr"/>
            <a:endParaRPr lang="en-US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Text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30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310414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6400800" cy="1600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Uzziah’s Failure</a:t>
            </a:r>
            <a:b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vv. 16-23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828800"/>
            <a:ext cx="6400800" cy="42973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Pride got the best of him (</a:t>
            </a:r>
            <a:r>
              <a:rPr lang="en-US" sz="2800" b="1" dirty="0" smtClean="0">
                <a:solidFill>
                  <a:srgbClr val="C00000"/>
                </a:solidFill>
              </a:rPr>
              <a:t>v. 16</a:t>
            </a:r>
            <a:r>
              <a:rPr lang="en-US" sz="2800" b="1" dirty="0" smtClean="0"/>
              <a:t>)</a:t>
            </a:r>
          </a:p>
          <a:p>
            <a:r>
              <a:rPr lang="en-US" sz="2800" b="1" dirty="0" smtClean="0"/>
              <a:t>He disregarded God’s laws concerning priestly duties (</a:t>
            </a:r>
            <a:r>
              <a:rPr lang="en-US" sz="2800" b="1" dirty="0" smtClean="0">
                <a:solidFill>
                  <a:srgbClr val="C00000"/>
                </a:solidFill>
              </a:rPr>
              <a:t>v. 16</a:t>
            </a:r>
            <a:r>
              <a:rPr lang="en-US" sz="2800" b="1" dirty="0" smtClean="0"/>
              <a:t>)</a:t>
            </a:r>
          </a:p>
          <a:p>
            <a:r>
              <a:rPr lang="en-US" sz="2800" b="1" dirty="0" smtClean="0"/>
              <a:t>He became angry and took a censer in his hand, perhaps intending to do the priests harm, but at the very least intending to show he was king (</a:t>
            </a:r>
            <a:r>
              <a:rPr lang="en-US" sz="2800" b="1" dirty="0" smtClean="0">
                <a:solidFill>
                  <a:srgbClr val="C00000"/>
                </a:solidFill>
              </a:rPr>
              <a:t>vv. 18-19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10414" cy="285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429000"/>
            <a:ext cx="2310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UZZIAH</a:t>
            </a:r>
          </a:p>
          <a:p>
            <a:pPr algn="ctr"/>
            <a:endParaRPr lang="en-US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Text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192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310414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6400800" cy="1600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Uzziah’s Failure</a:t>
            </a:r>
            <a:b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vv. 16-23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828800"/>
            <a:ext cx="6400800" cy="4724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God struck him with leprosy (</a:t>
            </a:r>
            <a:r>
              <a:rPr lang="en-US" sz="2800" b="1" dirty="0" smtClean="0">
                <a:solidFill>
                  <a:srgbClr val="C00000"/>
                </a:solidFill>
              </a:rPr>
              <a:t>vv. 19-20</a:t>
            </a:r>
            <a:r>
              <a:rPr lang="en-US" sz="2800" b="1" dirty="0" smtClean="0"/>
              <a:t>)</a:t>
            </a:r>
          </a:p>
          <a:p>
            <a:r>
              <a:rPr lang="en-US" sz="2800" b="1" dirty="0" smtClean="0"/>
              <a:t>He was removed from the temple, his house, and as king, living as a leper the rest of his life (</a:t>
            </a:r>
            <a:r>
              <a:rPr lang="en-US" sz="2800" b="1" dirty="0" smtClean="0">
                <a:solidFill>
                  <a:srgbClr val="C00000"/>
                </a:solidFill>
              </a:rPr>
              <a:t>v. 21</a:t>
            </a:r>
            <a:r>
              <a:rPr lang="en-US" sz="2800" b="1" dirty="0" smtClean="0"/>
              <a:t>)</a:t>
            </a:r>
          </a:p>
          <a:p>
            <a:r>
              <a:rPr lang="en-US" sz="2800" b="1" dirty="0" smtClean="0"/>
              <a:t>He was buried with his fathers, near the kings, but not with them, because he was a leper (</a:t>
            </a:r>
            <a:r>
              <a:rPr lang="en-US" sz="2800" b="1" dirty="0" smtClean="0">
                <a:solidFill>
                  <a:srgbClr val="C00000"/>
                </a:solidFill>
              </a:rPr>
              <a:t>v. 23</a:t>
            </a:r>
            <a:r>
              <a:rPr lang="en-US" sz="2800" b="1" dirty="0" smtClean="0"/>
              <a:t>)</a:t>
            </a:r>
          </a:p>
          <a:p>
            <a:r>
              <a:rPr lang="en-US" sz="2800" b="1" dirty="0" smtClean="0"/>
              <a:t>What started out so promising ended in disaster, all because he stopped seeking God and sinned!</a:t>
            </a:r>
            <a:endParaRPr lang="en-U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10414" cy="285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429000"/>
            <a:ext cx="2310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UZZIAH</a:t>
            </a:r>
          </a:p>
          <a:p>
            <a:pPr algn="ctr"/>
            <a:endParaRPr lang="en-US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Text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846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535</Words>
  <Application>Microsoft Office PowerPoint</Application>
  <PresentationFormat>On-screen Show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PowerPoint Presentation</vt:lpstr>
      <vt:lpstr>UZZIAH:  Lessons from a King</vt:lpstr>
      <vt:lpstr>PowerPoint Presentation</vt:lpstr>
      <vt:lpstr>PowerPoint Presentation</vt:lpstr>
      <vt:lpstr>Uzziah’s Character vv. 1-5 </vt:lpstr>
      <vt:lpstr>Uzziah’s Success vv. 6-15 </vt:lpstr>
      <vt:lpstr>Uzziah’s Success vv. 6-15 </vt:lpstr>
      <vt:lpstr>Uzziah’s Failure vv. 16-23 </vt:lpstr>
      <vt:lpstr>Uzziah’s Failure vv. 16-23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Holman</dc:creator>
  <cp:lastModifiedBy>Jacob Holman</cp:lastModifiedBy>
  <cp:revision>12</cp:revision>
  <dcterms:created xsi:type="dcterms:W3CDTF">2019-12-05T16:02:20Z</dcterms:created>
  <dcterms:modified xsi:type="dcterms:W3CDTF">2019-12-07T15:02:39Z</dcterms:modified>
</cp:coreProperties>
</file>