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49" r:id="rId2"/>
    <p:sldId id="337" r:id="rId3"/>
    <p:sldId id="345" r:id="rId4"/>
    <p:sldId id="346" r:id="rId5"/>
    <p:sldId id="356" r:id="rId6"/>
    <p:sldId id="357" r:id="rId7"/>
    <p:sldId id="347" r:id="rId8"/>
    <p:sldId id="353" r:id="rId9"/>
    <p:sldId id="359" r:id="rId10"/>
    <p:sldId id="360" r:id="rId11"/>
    <p:sldId id="348" r:id="rId12"/>
    <p:sldId id="354" r:id="rId13"/>
    <p:sldId id="355" r:id="rId14"/>
    <p:sldId id="352" r:id="rId15"/>
    <p:sldId id="351" r:id="rId16"/>
    <p:sldId id="350" r:id="rId17"/>
    <p:sldId id="358"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den, Eddie - LCMS Lang. Arts" initials="PE-LLA" lastIdx="1" clrIdx="0">
    <p:extLst>
      <p:ext uri="{19B8F6BF-5375-455C-9EA6-DF929625EA0E}">
        <p15:presenceInfo xmlns:p15="http://schemas.microsoft.com/office/powerpoint/2012/main" userId="S-1-5-21-1840715374-1625779029-1446904402-174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48"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12/15/2019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12/15/2019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12/15/2019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45638-047E-4203-A500-A275A13FDD17}"/>
              </a:ext>
            </a:extLst>
          </p:cNvPr>
          <p:cNvSpPr>
            <a:spLocks noGrp="1"/>
          </p:cNvSpPr>
          <p:nvPr>
            <p:ph type="ctrTitle"/>
          </p:nvPr>
        </p:nvSpPr>
        <p:spPr>
          <a:xfrm>
            <a:off x="1055803" y="2379887"/>
            <a:ext cx="9766168" cy="2098226"/>
          </a:xfrm>
        </p:spPr>
        <p:txBody>
          <a:bodyPr/>
          <a:lstStyle/>
          <a:p>
            <a:r>
              <a:rPr lang="en-US" dirty="0"/>
              <a:t>Opinions/Scriptural Conclusions and Doctrine</a:t>
            </a:r>
          </a:p>
        </p:txBody>
      </p:sp>
      <p:sp>
        <p:nvSpPr>
          <p:cNvPr id="3" name="Subtitle 2">
            <a:extLst>
              <a:ext uri="{FF2B5EF4-FFF2-40B4-BE49-F238E27FC236}">
                <a16:creationId xmlns:a16="http://schemas.microsoft.com/office/drawing/2014/main" id="{F06F7163-8F3E-4719-A564-65B1029FAD24}"/>
              </a:ext>
            </a:extLst>
          </p:cNvPr>
          <p:cNvSpPr>
            <a:spLocks noGrp="1"/>
          </p:cNvSpPr>
          <p:nvPr>
            <p:ph type="subTitle" idx="1"/>
          </p:nvPr>
        </p:nvSpPr>
        <p:spPr>
          <a:xfrm>
            <a:off x="2680163" y="4478113"/>
            <a:ext cx="6831673" cy="1086237"/>
          </a:xfrm>
        </p:spPr>
        <p:txBody>
          <a:bodyPr/>
          <a:lstStyle/>
          <a:p>
            <a:r>
              <a:rPr lang="en-US" dirty="0"/>
              <a:t>How to tell them apart?</a:t>
            </a:r>
          </a:p>
        </p:txBody>
      </p:sp>
    </p:spTree>
    <p:extLst>
      <p:ext uri="{BB962C8B-B14F-4D97-AF65-F5344CB8AC3E}">
        <p14:creationId xmlns:p14="http://schemas.microsoft.com/office/powerpoint/2010/main" val="1875203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EAE74-A3BD-4BE4-8DBD-7E5B51732674}"/>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24FC3840-66D3-4F21-9D5B-0B6E232EFF85}"/>
              </a:ext>
            </a:extLst>
          </p:cNvPr>
          <p:cNvPicPr>
            <a:picLocks noGrp="1" noChangeAspect="1"/>
          </p:cNvPicPr>
          <p:nvPr>
            <p:ph idx="1"/>
          </p:nvPr>
        </p:nvPicPr>
        <p:blipFill>
          <a:blip r:embed="rId2"/>
          <a:stretch>
            <a:fillRect/>
          </a:stretch>
        </p:blipFill>
        <p:spPr>
          <a:xfrm>
            <a:off x="0" y="0"/>
            <a:ext cx="12192000" cy="6858000"/>
          </a:xfrm>
        </p:spPr>
      </p:pic>
      <p:sp>
        <p:nvSpPr>
          <p:cNvPr id="6" name="TextBox 5">
            <a:extLst>
              <a:ext uri="{FF2B5EF4-FFF2-40B4-BE49-F238E27FC236}">
                <a16:creationId xmlns:a16="http://schemas.microsoft.com/office/drawing/2014/main" id="{12E7244E-78C8-4908-AD30-C898C6594CE4}"/>
              </a:ext>
            </a:extLst>
          </p:cNvPr>
          <p:cNvSpPr txBox="1"/>
          <p:nvPr/>
        </p:nvSpPr>
        <p:spPr>
          <a:xfrm>
            <a:off x="377072" y="282307"/>
            <a:ext cx="8653807" cy="6001643"/>
          </a:xfrm>
          <a:prstGeom prst="rect">
            <a:avLst/>
          </a:prstGeom>
          <a:solidFill>
            <a:srgbClr val="CC0000"/>
          </a:solidFill>
        </p:spPr>
        <p:txBody>
          <a:bodyPr wrap="square" rtlCol="0">
            <a:spAutoFit/>
          </a:bodyPr>
          <a:lstStyle/>
          <a:p>
            <a:pPr algn="ctr"/>
            <a:endParaRPr lang="en-US" sz="4000" b="1" dirty="0">
              <a:solidFill>
                <a:schemeClr val="bg1"/>
              </a:solidFill>
              <a:latin typeface="Bahnschrift Light SemiCondensed" panose="020B0502040204020203" pitchFamily="34" charset="0"/>
            </a:endParaRPr>
          </a:p>
          <a:p>
            <a:pPr algn="ctr"/>
            <a:r>
              <a:rPr lang="en-US" sz="4000" b="1" dirty="0">
                <a:solidFill>
                  <a:schemeClr val="bg1"/>
                </a:solidFill>
                <a:latin typeface="Bahnschrift Light SemiCondensed" panose="020B0502040204020203" pitchFamily="34" charset="0"/>
              </a:rPr>
              <a:t>Romans 15:7</a:t>
            </a:r>
          </a:p>
          <a:p>
            <a:pPr algn="ctr"/>
            <a:endParaRPr lang="en-US" sz="4000" b="1" dirty="0">
              <a:solidFill>
                <a:schemeClr val="bg1"/>
              </a:solidFill>
              <a:latin typeface="Bahnschrift Light SemiCondensed" panose="020B0502040204020203" pitchFamily="34" charset="0"/>
            </a:endParaRPr>
          </a:p>
          <a:p>
            <a:pPr algn="ctr"/>
            <a:r>
              <a:rPr lang="en-US" sz="6600" i="1" dirty="0">
                <a:solidFill>
                  <a:schemeClr val="bg1"/>
                </a:solidFill>
                <a:latin typeface="Bernard MT Condensed" panose="02050806060905020404" pitchFamily="18" charset="0"/>
              </a:rPr>
              <a:t>“Therefore receive one another, just as Christ also received us, to the glory of God.”</a:t>
            </a:r>
          </a:p>
        </p:txBody>
      </p:sp>
      <p:sp>
        <p:nvSpPr>
          <p:cNvPr id="7" name="TextBox 6">
            <a:extLst>
              <a:ext uri="{FF2B5EF4-FFF2-40B4-BE49-F238E27FC236}">
                <a16:creationId xmlns:a16="http://schemas.microsoft.com/office/drawing/2014/main" id="{54378A5E-139E-4705-9C68-7F3A2AF25B14}"/>
              </a:ext>
            </a:extLst>
          </p:cNvPr>
          <p:cNvSpPr txBox="1"/>
          <p:nvPr/>
        </p:nvSpPr>
        <p:spPr>
          <a:xfrm>
            <a:off x="226243" y="366623"/>
            <a:ext cx="8955464" cy="6124754"/>
          </a:xfrm>
          <a:prstGeom prst="rect">
            <a:avLst/>
          </a:prstGeom>
          <a:solidFill>
            <a:srgbClr val="CC0000"/>
          </a:solidFill>
        </p:spPr>
        <p:txBody>
          <a:bodyPr wrap="square" rtlCol="0">
            <a:spAutoFit/>
          </a:bodyPr>
          <a:lstStyle/>
          <a:p>
            <a:pPr algn="ctr"/>
            <a:r>
              <a:rPr lang="en-US" sz="3600" b="1" i="1" u="sng" dirty="0">
                <a:solidFill>
                  <a:schemeClr val="bg1"/>
                </a:solidFill>
              </a:rPr>
              <a:t>Ephesians 4:1-3</a:t>
            </a:r>
          </a:p>
          <a:p>
            <a:pPr algn="ctr"/>
            <a:r>
              <a:rPr lang="en-US" sz="4400" dirty="0">
                <a:solidFill>
                  <a:schemeClr val="bg1"/>
                </a:solidFill>
              </a:rPr>
              <a:t>I, therefore, the prisoner of the Lord, beseech you to walk worthy of the calling with which you were called, with all lowliness and gentleness, with longsuffering, bearing with one another in love, endeavoring to keep the unity of the Spirit in the bond of peace.</a:t>
            </a:r>
          </a:p>
        </p:txBody>
      </p:sp>
    </p:spTree>
    <p:extLst>
      <p:ext uri="{BB962C8B-B14F-4D97-AF65-F5344CB8AC3E}">
        <p14:creationId xmlns:p14="http://schemas.microsoft.com/office/powerpoint/2010/main" val="142567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637A-9F7F-4A30-A52F-B025A9B53826}"/>
              </a:ext>
            </a:extLst>
          </p:cNvPr>
          <p:cNvSpPr>
            <a:spLocks noGrp="1"/>
          </p:cNvSpPr>
          <p:nvPr>
            <p:ph type="title"/>
          </p:nvPr>
        </p:nvSpPr>
        <p:spPr>
          <a:xfrm>
            <a:off x="711724" y="0"/>
            <a:ext cx="9601200" cy="1422400"/>
          </a:xfrm>
        </p:spPr>
        <p:txBody>
          <a:bodyPr/>
          <a:lstStyle/>
          <a:p>
            <a:r>
              <a:rPr lang="en-US" b="1" i="1" u="sng" dirty="0"/>
              <a:t>Questions Attempted to be Answered</a:t>
            </a:r>
            <a:br>
              <a:rPr lang="en-US" b="1" i="1" u="sng" dirty="0"/>
            </a:br>
            <a:r>
              <a:rPr lang="en-US" b="1" i="1" dirty="0"/>
              <a:t>	</a:t>
            </a:r>
            <a:endParaRPr lang="en-US" b="1" i="1" u="sng" dirty="0"/>
          </a:p>
        </p:txBody>
      </p:sp>
      <p:sp>
        <p:nvSpPr>
          <p:cNvPr id="3" name="Content Placeholder 2">
            <a:extLst>
              <a:ext uri="{FF2B5EF4-FFF2-40B4-BE49-F238E27FC236}">
                <a16:creationId xmlns:a16="http://schemas.microsoft.com/office/drawing/2014/main" id="{35A6D263-2DDA-4330-90B3-BF4F1DD24D62}"/>
              </a:ext>
            </a:extLst>
          </p:cNvPr>
          <p:cNvSpPr>
            <a:spLocks noGrp="1"/>
          </p:cNvSpPr>
          <p:nvPr>
            <p:ph idx="1"/>
          </p:nvPr>
        </p:nvSpPr>
        <p:spPr>
          <a:xfrm>
            <a:off x="895546" y="933254"/>
            <a:ext cx="10963374" cy="5571240"/>
          </a:xfrm>
        </p:spPr>
        <p:txBody>
          <a:bodyPr>
            <a:normAutofit/>
          </a:bodyPr>
          <a:lstStyle/>
          <a:p>
            <a:r>
              <a:rPr lang="en-US" sz="2800" dirty="0"/>
              <a:t>What does “judging” and “despising” look like in 2019 (Rom 14:3)?</a:t>
            </a:r>
          </a:p>
          <a:p>
            <a:pPr marL="0" indent="0">
              <a:buNone/>
            </a:pPr>
            <a:endParaRPr lang="en-US" sz="2800" dirty="0"/>
          </a:p>
          <a:p>
            <a:pPr marL="0" indent="0">
              <a:buNone/>
            </a:pPr>
            <a:endParaRPr lang="en-US" sz="2800" dirty="0"/>
          </a:p>
          <a:p>
            <a:r>
              <a:rPr lang="en-US" sz="2800" dirty="0"/>
              <a:t>The stronger is not to </a:t>
            </a:r>
            <a:r>
              <a:rPr lang="en-US" sz="2800" b="1" i="1" dirty="0">
                <a:solidFill>
                  <a:srgbClr val="FF0000"/>
                </a:solidFill>
              </a:rPr>
              <a:t>despise</a:t>
            </a:r>
            <a:r>
              <a:rPr lang="en-US" sz="2800" dirty="0"/>
              <a:t> the weaker</a:t>
            </a:r>
          </a:p>
          <a:p>
            <a:r>
              <a:rPr lang="en-US" sz="2800" dirty="0"/>
              <a:t>The weaker is not to </a:t>
            </a:r>
            <a:r>
              <a:rPr lang="en-US" sz="2800" b="1" i="1" dirty="0">
                <a:solidFill>
                  <a:srgbClr val="FF0000"/>
                </a:solidFill>
              </a:rPr>
              <a:t>judge</a:t>
            </a:r>
            <a:r>
              <a:rPr lang="en-US" sz="2800" dirty="0"/>
              <a:t> the stronger</a:t>
            </a:r>
          </a:p>
          <a:p>
            <a:r>
              <a:rPr lang="en-US" sz="2800" dirty="0"/>
              <a:t>Judge him - To "judge" here has the force of "condemn.“</a:t>
            </a:r>
          </a:p>
          <a:p>
            <a:r>
              <a:rPr lang="el-GR" sz="2800" dirty="0"/>
              <a:t>Κ</a:t>
            </a:r>
            <a:r>
              <a:rPr lang="en-US" sz="2800" dirty="0" err="1"/>
              <a:t>ρινέτω</a:t>
            </a:r>
            <a:r>
              <a:rPr lang="en-US" sz="2800" dirty="0"/>
              <a:t> - defined by the connection as a </a:t>
            </a:r>
            <a:r>
              <a:rPr lang="en-US" sz="2800" b="1" i="1" u="sng" dirty="0">
                <a:solidFill>
                  <a:srgbClr val="FF0000"/>
                </a:solidFill>
              </a:rPr>
              <a:t>condemning judgment</a:t>
            </a:r>
            <a:r>
              <a:rPr lang="en-US" sz="2800" dirty="0"/>
              <a:t>, pronouncing against the true Christian character, as in Romans 2:1 and frequently.</a:t>
            </a:r>
          </a:p>
        </p:txBody>
      </p:sp>
      <p:sp>
        <p:nvSpPr>
          <p:cNvPr id="4" name="TextBox 3">
            <a:extLst>
              <a:ext uri="{FF2B5EF4-FFF2-40B4-BE49-F238E27FC236}">
                <a16:creationId xmlns:a16="http://schemas.microsoft.com/office/drawing/2014/main" id="{E451CA52-131F-48A9-845B-8485DAC072C2}"/>
              </a:ext>
            </a:extLst>
          </p:cNvPr>
          <p:cNvSpPr txBox="1"/>
          <p:nvPr/>
        </p:nvSpPr>
        <p:spPr>
          <a:xfrm>
            <a:off x="1024197" y="1503680"/>
            <a:ext cx="10706072" cy="954107"/>
          </a:xfrm>
          <a:prstGeom prst="rect">
            <a:avLst/>
          </a:prstGeom>
          <a:solidFill>
            <a:schemeClr val="bg1">
              <a:lumMod val="85000"/>
            </a:schemeClr>
          </a:solidFill>
        </p:spPr>
        <p:txBody>
          <a:bodyPr wrap="none" rtlCol="0">
            <a:spAutoFit/>
          </a:bodyPr>
          <a:lstStyle/>
          <a:p>
            <a:pPr algn="ctr"/>
            <a:r>
              <a:rPr lang="en-US" sz="2800" b="1" baseline="30000" dirty="0"/>
              <a:t>3 </a:t>
            </a:r>
            <a:r>
              <a:rPr lang="en-US" sz="2800" dirty="0"/>
              <a:t>Let not him who eats despise him who does not eat, and let not him </a:t>
            </a:r>
          </a:p>
          <a:p>
            <a:pPr algn="ctr"/>
            <a:r>
              <a:rPr lang="en-US" sz="2800" dirty="0"/>
              <a:t>who does not eat judge him who eats; for God has received him</a:t>
            </a:r>
            <a:r>
              <a:rPr lang="en-US" dirty="0"/>
              <a:t>.</a:t>
            </a:r>
          </a:p>
        </p:txBody>
      </p:sp>
    </p:spTree>
    <p:extLst>
      <p:ext uri="{BB962C8B-B14F-4D97-AF65-F5344CB8AC3E}">
        <p14:creationId xmlns:p14="http://schemas.microsoft.com/office/powerpoint/2010/main" val="364604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637A-9F7F-4A30-A52F-B025A9B53826}"/>
              </a:ext>
            </a:extLst>
          </p:cNvPr>
          <p:cNvSpPr>
            <a:spLocks noGrp="1"/>
          </p:cNvSpPr>
          <p:nvPr>
            <p:ph type="title"/>
          </p:nvPr>
        </p:nvSpPr>
        <p:spPr>
          <a:xfrm>
            <a:off x="711724" y="0"/>
            <a:ext cx="9601200" cy="1422400"/>
          </a:xfrm>
        </p:spPr>
        <p:txBody>
          <a:bodyPr/>
          <a:lstStyle/>
          <a:p>
            <a:r>
              <a:rPr lang="en-US" b="1" i="1" u="sng" dirty="0"/>
              <a:t>Questions Attempted to be Answered</a:t>
            </a:r>
            <a:br>
              <a:rPr lang="en-US" b="1" i="1" u="sng" dirty="0"/>
            </a:br>
            <a:r>
              <a:rPr lang="en-US" b="1" i="1" dirty="0"/>
              <a:t>	</a:t>
            </a:r>
            <a:endParaRPr lang="en-US" b="1" i="1" u="sng" dirty="0"/>
          </a:p>
        </p:txBody>
      </p:sp>
      <p:sp>
        <p:nvSpPr>
          <p:cNvPr id="3" name="Content Placeholder 2">
            <a:extLst>
              <a:ext uri="{FF2B5EF4-FFF2-40B4-BE49-F238E27FC236}">
                <a16:creationId xmlns:a16="http://schemas.microsoft.com/office/drawing/2014/main" id="{35A6D263-2DDA-4330-90B3-BF4F1DD24D62}"/>
              </a:ext>
            </a:extLst>
          </p:cNvPr>
          <p:cNvSpPr>
            <a:spLocks noGrp="1"/>
          </p:cNvSpPr>
          <p:nvPr>
            <p:ph idx="1"/>
          </p:nvPr>
        </p:nvSpPr>
        <p:spPr>
          <a:xfrm>
            <a:off x="895546" y="933254"/>
            <a:ext cx="10963374" cy="5571240"/>
          </a:xfrm>
        </p:spPr>
        <p:txBody>
          <a:bodyPr>
            <a:normAutofit/>
          </a:bodyPr>
          <a:lstStyle/>
          <a:p>
            <a:r>
              <a:rPr lang="en-US" sz="2800" dirty="0"/>
              <a:t>The word judge comes from the Greek word </a:t>
            </a:r>
            <a:r>
              <a:rPr lang="en-US" sz="2800" dirty="0" err="1"/>
              <a:t>krino</a:t>
            </a:r>
            <a:r>
              <a:rPr lang="en-US" sz="2800" dirty="0"/>
              <a:t> which means:</a:t>
            </a:r>
          </a:p>
        </p:txBody>
      </p:sp>
      <p:graphicFrame>
        <p:nvGraphicFramePr>
          <p:cNvPr id="5" name="Table 4">
            <a:extLst>
              <a:ext uri="{FF2B5EF4-FFF2-40B4-BE49-F238E27FC236}">
                <a16:creationId xmlns:a16="http://schemas.microsoft.com/office/drawing/2014/main" id="{79A67DFC-FE84-4C9A-B965-9F7CAA8A4E86}"/>
              </a:ext>
            </a:extLst>
          </p:cNvPr>
          <p:cNvGraphicFramePr>
            <a:graphicFrameLocks noGrp="1"/>
          </p:cNvGraphicFramePr>
          <p:nvPr>
            <p:extLst>
              <p:ext uri="{D42A27DB-BD31-4B8C-83A1-F6EECF244321}">
                <p14:modId xmlns:p14="http://schemas.microsoft.com/office/powerpoint/2010/main" val="2052142069"/>
              </p:ext>
            </p:extLst>
          </p:nvPr>
        </p:nvGraphicFramePr>
        <p:xfrm>
          <a:off x="1016000" y="1422401"/>
          <a:ext cx="10739120" cy="4693920"/>
        </p:xfrm>
        <a:graphic>
          <a:graphicData uri="http://schemas.openxmlformats.org/drawingml/2006/table">
            <a:tbl>
              <a:tblPr/>
              <a:tblGrid>
                <a:gridCol w="10739120">
                  <a:extLst>
                    <a:ext uri="{9D8B030D-6E8A-4147-A177-3AD203B41FA5}">
                      <a16:colId xmlns:a16="http://schemas.microsoft.com/office/drawing/2014/main" val="3800193226"/>
                    </a:ext>
                  </a:extLst>
                </a:gridCol>
              </a:tblGrid>
              <a:tr h="541282">
                <a:tc>
                  <a:txBody>
                    <a:bodyPr/>
                    <a:lstStyle/>
                    <a:p>
                      <a:r>
                        <a:rPr lang="en-US" sz="3200" b="1" dirty="0">
                          <a:effectLst/>
                          <a:latin typeface="Arial, Helvetica"/>
                        </a:rPr>
                        <a:t>Definition</a:t>
                      </a:r>
                      <a:endParaRPr lang="en-US" sz="3200" dirty="0">
                        <a:effectLst/>
                        <a:latin typeface="Roboto"/>
                      </a:endParaRPr>
                    </a:p>
                  </a:txBody>
                  <a:tcPr anchor="ctr">
                    <a:lnL>
                      <a:noFill/>
                    </a:lnL>
                    <a:lnR>
                      <a:noFill/>
                    </a:lnR>
                    <a:lnT>
                      <a:noFill/>
                    </a:lnT>
                    <a:lnB>
                      <a:noFill/>
                    </a:lnB>
                    <a:solidFill>
                      <a:srgbClr val="FFFFFF"/>
                    </a:solidFill>
                  </a:tcPr>
                </a:tc>
                <a:extLst>
                  <a:ext uri="{0D108BD9-81ED-4DB2-BD59-A6C34878D82A}">
                    <a16:rowId xmlns:a16="http://schemas.microsoft.com/office/drawing/2014/main" val="4254875647"/>
                  </a:ext>
                </a:extLst>
              </a:tr>
              <a:tr h="4111998">
                <a:tc>
                  <a:txBody>
                    <a:bodyPr/>
                    <a:lstStyle/>
                    <a:p>
                      <a:pPr>
                        <a:buFont typeface="+mj-lt"/>
                        <a:buAutoNum type="arabicPeriod"/>
                      </a:pPr>
                      <a:r>
                        <a:rPr lang="en-US" sz="2400" dirty="0">
                          <a:effectLst/>
                          <a:latin typeface="Arial, Helvetica"/>
                        </a:rPr>
                        <a:t>to separate, put asunder, to pick out, select, choose</a:t>
                      </a:r>
                    </a:p>
                    <a:p>
                      <a:pPr>
                        <a:buFont typeface="+mj-lt"/>
                        <a:buAutoNum type="arabicPeriod"/>
                      </a:pPr>
                      <a:r>
                        <a:rPr lang="en-US" sz="2400" dirty="0">
                          <a:effectLst/>
                          <a:latin typeface="Arial, Helvetica"/>
                        </a:rPr>
                        <a:t>to approve, esteem, to prefer</a:t>
                      </a:r>
                    </a:p>
                    <a:p>
                      <a:pPr>
                        <a:buFont typeface="+mj-lt"/>
                        <a:buAutoNum type="arabicPeriod"/>
                      </a:pPr>
                      <a:r>
                        <a:rPr lang="en-US" sz="2400" dirty="0">
                          <a:effectLst/>
                          <a:latin typeface="Arial, Helvetica"/>
                        </a:rPr>
                        <a:t>to be of opinion, deem, think, to be of opinion</a:t>
                      </a:r>
                    </a:p>
                    <a:p>
                      <a:pPr>
                        <a:buFont typeface="+mj-lt"/>
                        <a:buAutoNum type="arabicPeriod"/>
                      </a:pPr>
                      <a:r>
                        <a:rPr lang="en-US" sz="2400" dirty="0">
                          <a:effectLst/>
                          <a:latin typeface="Arial, Helvetica"/>
                        </a:rPr>
                        <a:t>to determine, resolve, decree</a:t>
                      </a:r>
                    </a:p>
                    <a:p>
                      <a:pPr>
                        <a:buFont typeface="+mj-lt"/>
                        <a:buAutoNum type="arabicPeriod"/>
                      </a:pPr>
                      <a:r>
                        <a:rPr lang="en-US" sz="2400" dirty="0">
                          <a:effectLst/>
                          <a:latin typeface="Arial, Helvetica"/>
                        </a:rPr>
                        <a:t>to judge</a:t>
                      </a:r>
                    </a:p>
                    <a:p>
                      <a:pPr marL="742950" lvl="1" indent="-285750">
                        <a:buFont typeface="+mj-lt"/>
                        <a:buAutoNum type="arabicPeriod"/>
                      </a:pPr>
                      <a:r>
                        <a:rPr lang="en-US" sz="2400" dirty="0">
                          <a:effectLst/>
                          <a:latin typeface="Arial, Helvetica"/>
                        </a:rPr>
                        <a:t>to pronounce an opinion concerning right and wrong</a:t>
                      </a:r>
                    </a:p>
                    <a:p>
                      <a:pPr marL="1143000" lvl="2" indent="-228600">
                        <a:buFont typeface="+mj-lt"/>
                        <a:buAutoNum type="arabicPeriod"/>
                      </a:pPr>
                      <a:r>
                        <a:rPr lang="en-US" sz="2400" dirty="0">
                          <a:effectLst/>
                          <a:latin typeface="Arial, Helvetica"/>
                        </a:rPr>
                        <a:t>to be judged, i.e. summoned to trial that one's case may be examined and judgment passed upon it</a:t>
                      </a:r>
                    </a:p>
                    <a:p>
                      <a:pPr marL="742950" lvl="1" indent="-285750">
                        <a:buFont typeface="+mj-lt"/>
                        <a:buAutoNum type="arabicPeriod"/>
                      </a:pPr>
                      <a:r>
                        <a:rPr lang="en-US" sz="2400" dirty="0">
                          <a:effectLst/>
                          <a:latin typeface="Arial, Helvetica"/>
                        </a:rPr>
                        <a:t>to pronounce judgment, to subject to censure</a:t>
                      </a:r>
                    </a:p>
                    <a:p>
                      <a:pPr marL="1143000" lvl="2" indent="-228600">
                        <a:buFont typeface="+mj-lt"/>
                        <a:buAutoNum type="arabicPeriod"/>
                      </a:pPr>
                      <a:r>
                        <a:rPr lang="en-US" sz="2400" dirty="0">
                          <a:effectLst/>
                          <a:latin typeface="Arial, Helvetica"/>
                        </a:rPr>
                        <a:t>of those who act the part of judges or arbiters in matters of common life, or pass judgment on the deeds and words of others</a:t>
                      </a:r>
                    </a:p>
                  </a:txBody>
                  <a:tcPr anchor="ctr">
                    <a:lnL>
                      <a:noFill/>
                    </a:lnL>
                    <a:lnR>
                      <a:noFill/>
                    </a:lnR>
                    <a:lnT>
                      <a:noFill/>
                    </a:lnT>
                    <a:lnB>
                      <a:noFill/>
                    </a:lnB>
                    <a:solidFill>
                      <a:srgbClr val="FFFFFF"/>
                    </a:solidFill>
                  </a:tcPr>
                </a:tc>
                <a:extLst>
                  <a:ext uri="{0D108BD9-81ED-4DB2-BD59-A6C34878D82A}">
                    <a16:rowId xmlns:a16="http://schemas.microsoft.com/office/drawing/2014/main" val="1548835240"/>
                  </a:ext>
                </a:extLst>
              </a:tr>
            </a:tbl>
          </a:graphicData>
        </a:graphic>
      </p:graphicFrame>
    </p:spTree>
    <p:extLst>
      <p:ext uri="{BB962C8B-B14F-4D97-AF65-F5344CB8AC3E}">
        <p14:creationId xmlns:p14="http://schemas.microsoft.com/office/powerpoint/2010/main" val="1001040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637A-9F7F-4A30-A52F-B025A9B53826}"/>
              </a:ext>
            </a:extLst>
          </p:cNvPr>
          <p:cNvSpPr>
            <a:spLocks noGrp="1"/>
          </p:cNvSpPr>
          <p:nvPr>
            <p:ph type="title"/>
          </p:nvPr>
        </p:nvSpPr>
        <p:spPr>
          <a:xfrm>
            <a:off x="711724" y="0"/>
            <a:ext cx="9601200" cy="1422400"/>
          </a:xfrm>
        </p:spPr>
        <p:txBody>
          <a:bodyPr/>
          <a:lstStyle/>
          <a:p>
            <a:r>
              <a:rPr lang="en-US" b="1" i="1" u="sng" dirty="0"/>
              <a:t>Questions Attempted to be Answered</a:t>
            </a:r>
            <a:br>
              <a:rPr lang="en-US" b="1" i="1" u="sng" dirty="0"/>
            </a:br>
            <a:r>
              <a:rPr lang="en-US" b="1" i="1" dirty="0"/>
              <a:t>	</a:t>
            </a:r>
            <a:endParaRPr lang="en-US" b="1" i="1" u="sng" dirty="0"/>
          </a:p>
        </p:txBody>
      </p:sp>
      <p:sp>
        <p:nvSpPr>
          <p:cNvPr id="3" name="Content Placeholder 2">
            <a:extLst>
              <a:ext uri="{FF2B5EF4-FFF2-40B4-BE49-F238E27FC236}">
                <a16:creationId xmlns:a16="http://schemas.microsoft.com/office/drawing/2014/main" id="{35A6D263-2DDA-4330-90B3-BF4F1DD24D62}"/>
              </a:ext>
            </a:extLst>
          </p:cNvPr>
          <p:cNvSpPr>
            <a:spLocks noGrp="1"/>
          </p:cNvSpPr>
          <p:nvPr>
            <p:ph idx="1"/>
          </p:nvPr>
        </p:nvSpPr>
        <p:spPr>
          <a:xfrm>
            <a:off x="895546" y="933254"/>
            <a:ext cx="10963374" cy="5571240"/>
          </a:xfrm>
        </p:spPr>
        <p:txBody>
          <a:bodyPr>
            <a:normAutofit/>
          </a:bodyPr>
          <a:lstStyle/>
          <a:p>
            <a:r>
              <a:rPr lang="en-US" sz="2800" dirty="0"/>
              <a:t>So, it is obvious from John 7:24 we can make judgments (or how could a congregation discipline erring members?).</a:t>
            </a:r>
          </a:p>
          <a:p>
            <a:endParaRPr lang="en-US" sz="2800" dirty="0"/>
          </a:p>
          <a:p>
            <a:endParaRPr lang="en-US" sz="2800" dirty="0"/>
          </a:p>
          <a:p>
            <a:r>
              <a:rPr lang="en-US" sz="2800" dirty="0"/>
              <a:t>So, what is being condemned by Paul in Romans 14:3?</a:t>
            </a:r>
          </a:p>
          <a:p>
            <a:pPr marL="0" indent="0">
              <a:buNone/>
            </a:pPr>
            <a:endParaRPr lang="en-US" sz="2800" dirty="0"/>
          </a:p>
          <a:p>
            <a:pPr marL="0" indent="0">
              <a:buNone/>
            </a:pPr>
            <a:endParaRPr lang="en-US" sz="2800" dirty="0"/>
          </a:p>
          <a:p>
            <a:r>
              <a:rPr lang="en-US" sz="2800" dirty="0"/>
              <a:t>What does this type of </a:t>
            </a:r>
            <a:r>
              <a:rPr lang="en-US" sz="2800" b="1" i="1" dirty="0">
                <a:solidFill>
                  <a:srgbClr val="FF0000"/>
                </a:solidFill>
              </a:rPr>
              <a:t>judging</a:t>
            </a:r>
            <a:r>
              <a:rPr lang="en-US" sz="2800" dirty="0"/>
              <a:t> look like in 2019?</a:t>
            </a:r>
          </a:p>
        </p:txBody>
      </p:sp>
      <p:sp>
        <p:nvSpPr>
          <p:cNvPr id="5" name="TextBox 4">
            <a:extLst>
              <a:ext uri="{FF2B5EF4-FFF2-40B4-BE49-F238E27FC236}">
                <a16:creationId xmlns:a16="http://schemas.microsoft.com/office/drawing/2014/main" id="{D8D66B6E-B7A3-43BD-BB80-376265FE4B87}"/>
              </a:ext>
            </a:extLst>
          </p:cNvPr>
          <p:cNvSpPr txBox="1"/>
          <p:nvPr/>
        </p:nvSpPr>
        <p:spPr>
          <a:xfrm>
            <a:off x="2168119" y="1878600"/>
            <a:ext cx="8418227" cy="954107"/>
          </a:xfrm>
          <a:prstGeom prst="rect">
            <a:avLst/>
          </a:prstGeom>
          <a:solidFill>
            <a:schemeClr val="bg1">
              <a:lumMod val="85000"/>
            </a:schemeClr>
          </a:solidFill>
        </p:spPr>
        <p:txBody>
          <a:bodyPr wrap="square" rtlCol="0">
            <a:spAutoFit/>
          </a:bodyPr>
          <a:lstStyle/>
          <a:p>
            <a:pPr algn="ctr"/>
            <a:r>
              <a:rPr lang="en-US" sz="2800" dirty="0"/>
              <a:t>“Do not judge according to appearance, but judge with </a:t>
            </a:r>
          </a:p>
          <a:p>
            <a:pPr algn="ctr"/>
            <a:r>
              <a:rPr lang="en-US" sz="2800" dirty="0"/>
              <a:t>righteous judgment</a:t>
            </a:r>
            <a:r>
              <a:rPr lang="en-US" dirty="0"/>
              <a:t>.”</a:t>
            </a:r>
          </a:p>
        </p:txBody>
      </p:sp>
      <p:sp>
        <p:nvSpPr>
          <p:cNvPr id="6" name="TextBox 5">
            <a:extLst>
              <a:ext uri="{FF2B5EF4-FFF2-40B4-BE49-F238E27FC236}">
                <a16:creationId xmlns:a16="http://schemas.microsoft.com/office/drawing/2014/main" id="{74FE9C6D-5586-4060-8C79-9C6C3BB4DB60}"/>
              </a:ext>
            </a:extLst>
          </p:cNvPr>
          <p:cNvSpPr txBox="1"/>
          <p:nvPr/>
        </p:nvSpPr>
        <p:spPr>
          <a:xfrm>
            <a:off x="1024196" y="3486393"/>
            <a:ext cx="10706072" cy="954107"/>
          </a:xfrm>
          <a:prstGeom prst="rect">
            <a:avLst/>
          </a:prstGeom>
          <a:solidFill>
            <a:schemeClr val="bg1">
              <a:lumMod val="85000"/>
            </a:schemeClr>
          </a:solidFill>
        </p:spPr>
        <p:txBody>
          <a:bodyPr wrap="none" rtlCol="0">
            <a:spAutoFit/>
          </a:bodyPr>
          <a:lstStyle/>
          <a:p>
            <a:pPr algn="ctr"/>
            <a:r>
              <a:rPr lang="en-US" sz="2800" b="1" baseline="30000" dirty="0"/>
              <a:t>3 </a:t>
            </a:r>
            <a:r>
              <a:rPr lang="en-US" sz="2800" dirty="0"/>
              <a:t>Let not him who eats despise him who does not eat, and let not him </a:t>
            </a:r>
          </a:p>
          <a:p>
            <a:pPr algn="ctr"/>
            <a:r>
              <a:rPr lang="en-US" sz="2800" dirty="0"/>
              <a:t>who does not eat judge him who eats; for God has received him</a:t>
            </a:r>
            <a:r>
              <a:rPr lang="en-US" dirty="0"/>
              <a:t>.</a:t>
            </a:r>
          </a:p>
        </p:txBody>
      </p:sp>
    </p:spTree>
    <p:extLst>
      <p:ext uri="{BB962C8B-B14F-4D97-AF65-F5344CB8AC3E}">
        <p14:creationId xmlns:p14="http://schemas.microsoft.com/office/powerpoint/2010/main" val="271540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637A-9F7F-4A30-A52F-B025A9B53826}"/>
              </a:ext>
            </a:extLst>
          </p:cNvPr>
          <p:cNvSpPr>
            <a:spLocks noGrp="1"/>
          </p:cNvSpPr>
          <p:nvPr>
            <p:ph type="title"/>
          </p:nvPr>
        </p:nvSpPr>
        <p:spPr>
          <a:xfrm>
            <a:off x="711724" y="0"/>
            <a:ext cx="9601200" cy="1422400"/>
          </a:xfrm>
        </p:spPr>
        <p:txBody>
          <a:bodyPr/>
          <a:lstStyle/>
          <a:p>
            <a:r>
              <a:rPr lang="en-US" b="1" i="1" u="sng" dirty="0"/>
              <a:t>Questions Attempted to be Answered</a:t>
            </a:r>
            <a:br>
              <a:rPr lang="en-US" b="1" i="1" u="sng" dirty="0"/>
            </a:br>
            <a:r>
              <a:rPr lang="en-US" b="1" i="1" dirty="0"/>
              <a:t>	</a:t>
            </a:r>
            <a:endParaRPr lang="en-US" b="1" i="1" u="sng" dirty="0"/>
          </a:p>
        </p:txBody>
      </p:sp>
      <p:sp>
        <p:nvSpPr>
          <p:cNvPr id="3" name="Content Placeholder 2">
            <a:extLst>
              <a:ext uri="{FF2B5EF4-FFF2-40B4-BE49-F238E27FC236}">
                <a16:creationId xmlns:a16="http://schemas.microsoft.com/office/drawing/2014/main" id="{35A6D263-2DDA-4330-90B3-BF4F1DD24D62}"/>
              </a:ext>
            </a:extLst>
          </p:cNvPr>
          <p:cNvSpPr>
            <a:spLocks noGrp="1"/>
          </p:cNvSpPr>
          <p:nvPr>
            <p:ph idx="1"/>
          </p:nvPr>
        </p:nvSpPr>
        <p:spPr>
          <a:xfrm>
            <a:off x="895546" y="802640"/>
            <a:ext cx="10963374" cy="6055360"/>
          </a:xfrm>
        </p:spPr>
        <p:txBody>
          <a:bodyPr>
            <a:normAutofit/>
          </a:bodyPr>
          <a:lstStyle/>
          <a:p>
            <a:r>
              <a:rPr lang="en-US" sz="2800" dirty="0"/>
              <a:t>What does “judging” and “despising” look like in 2019?</a:t>
            </a:r>
          </a:p>
          <a:p>
            <a:pPr marL="0" indent="0">
              <a:buNone/>
            </a:pPr>
            <a:endParaRPr lang="en-US" sz="2800" dirty="0"/>
          </a:p>
          <a:p>
            <a:pPr marL="0" indent="0">
              <a:buNone/>
            </a:pPr>
            <a:endParaRPr lang="en-US" sz="2800" dirty="0"/>
          </a:p>
          <a:p>
            <a:r>
              <a:rPr lang="en-US" sz="2800" dirty="0"/>
              <a:t>The stronger is not to </a:t>
            </a:r>
            <a:r>
              <a:rPr lang="en-US" sz="2800" b="1" i="1" dirty="0">
                <a:solidFill>
                  <a:srgbClr val="FF0000"/>
                </a:solidFill>
              </a:rPr>
              <a:t>despise</a:t>
            </a:r>
            <a:r>
              <a:rPr lang="en-US" sz="2800" dirty="0"/>
              <a:t> the weaker</a:t>
            </a:r>
          </a:p>
          <a:p>
            <a:r>
              <a:rPr lang="en-US" sz="2800" dirty="0"/>
              <a:t>The weaker is not to </a:t>
            </a:r>
            <a:r>
              <a:rPr lang="en-US" sz="2800" b="1" i="1" dirty="0">
                <a:solidFill>
                  <a:srgbClr val="FF0000"/>
                </a:solidFill>
              </a:rPr>
              <a:t>judge</a:t>
            </a:r>
            <a:r>
              <a:rPr lang="en-US" sz="2800" dirty="0"/>
              <a:t> the stronger</a:t>
            </a:r>
          </a:p>
          <a:p>
            <a:r>
              <a:rPr lang="en-US" sz="2800" dirty="0"/>
              <a:t>Let not him that </a:t>
            </a:r>
            <a:r>
              <a:rPr lang="en-US" sz="2800" dirty="0" err="1"/>
              <a:t>eateth</a:t>
            </a:r>
            <a:r>
              <a:rPr lang="en-US" sz="2800" dirty="0"/>
              <a:t> </a:t>
            </a:r>
            <a:r>
              <a:rPr lang="en-US" sz="2800" b="1" i="1" dirty="0">
                <a:solidFill>
                  <a:srgbClr val="FF0000"/>
                </a:solidFill>
              </a:rPr>
              <a:t>despise</a:t>
            </a:r>
            <a:r>
              <a:rPr lang="en-US" sz="2800" dirty="0"/>
              <a:t>—look down </a:t>
            </a:r>
            <a:r>
              <a:rPr lang="en-US" sz="2800" b="1" i="1" dirty="0">
                <a:solidFill>
                  <a:srgbClr val="FF0000"/>
                </a:solidFill>
              </a:rPr>
              <a:t>superciliously</a:t>
            </a:r>
            <a:r>
              <a:rPr lang="en-US" sz="2800" dirty="0"/>
              <a:t> upon "him that </a:t>
            </a:r>
            <a:r>
              <a:rPr lang="en-US" sz="2800" dirty="0" err="1"/>
              <a:t>eateth</a:t>
            </a:r>
            <a:r>
              <a:rPr lang="en-US" sz="2800" dirty="0"/>
              <a:t> not.“</a:t>
            </a:r>
          </a:p>
          <a:p>
            <a:r>
              <a:rPr lang="en-US" sz="2800" dirty="0"/>
              <a:t>adj having or showing arrogant superiority to and disdain of those one views as unworthy. “his mother eyed my clothes with a supercilious air” </a:t>
            </a:r>
          </a:p>
          <a:p>
            <a:r>
              <a:rPr lang="en-US" sz="2800" b="1" i="1" u="sng" dirty="0"/>
              <a:t>Synonyms</a:t>
            </a:r>
            <a:r>
              <a:rPr lang="en-US" sz="2800" dirty="0"/>
              <a:t>: disdainful, haughty, imperious, lordly, overbearing, prideful, sniffy, swaggering proud</a:t>
            </a:r>
          </a:p>
        </p:txBody>
      </p:sp>
      <p:sp>
        <p:nvSpPr>
          <p:cNvPr id="4" name="TextBox 3">
            <a:extLst>
              <a:ext uri="{FF2B5EF4-FFF2-40B4-BE49-F238E27FC236}">
                <a16:creationId xmlns:a16="http://schemas.microsoft.com/office/drawing/2014/main" id="{E451CA52-131F-48A9-845B-8485DAC072C2}"/>
              </a:ext>
            </a:extLst>
          </p:cNvPr>
          <p:cNvSpPr txBox="1"/>
          <p:nvPr/>
        </p:nvSpPr>
        <p:spPr>
          <a:xfrm>
            <a:off x="1024197" y="1422400"/>
            <a:ext cx="10706072" cy="954107"/>
          </a:xfrm>
          <a:prstGeom prst="rect">
            <a:avLst/>
          </a:prstGeom>
          <a:solidFill>
            <a:schemeClr val="bg1">
              <a:lumMod val="85000"/>
            </a:schemeClr>
          </a:solidFill>
        </p:spPr>
        <p:txBody>
          <a:bodyPr wrap="none" rtlCol="0">
            <a:spAutoFit/>
          </a:bodyPr>
          <a:lstStyle/>
          <a:p>
            <a:pPr algn="ctr"/>
            <a:r>
              <a:rPr lang="en-US" sz="2800" b="1" baseline="30000" dirty="0"/>
              <a:t>3 </a:t>
            </a:r>
            <a:r>
              <a:rPr lang="en-US" sz="2800" dirty="0"/>
              <a:t>Let not him who eats despise him who does not eat, and let not him </a:t>
            </a:r>
          </a:p>
          <a:p>
            <a:pPr algn="ctr"/>
            <a:r>
              <a:rPr lang="en-US" sz="2800" dirty="0"/>
              <a:t>who does not eat judge him who eats; for God has received him</a:t>
            </a:r>
            <a:r>
              <a:rPr lang="en-US" dirty="0"/>
              <a:t>.</a:t>
            </a:r>
          </a:p>
        </p:txBody>
      </p:sp>
    </p:spTree>
    <p:extLst>
      <p:ext uri="{BB962C8B-B14F-4D97-AF65-F5344CB8AC3E}">
        <p14:creationId xmlns:p14="http://schemas.microsoft.com/office/powerpoint/2010/main" val="342415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arn(inVertic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arn(inVertical)">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637A-9F7F-4A30-A52F-B025A9B53826}"/>
              </a:ext>
            </a:extLst>
          </p:cNvPr>
          <p:cNvSpPr>
            <a:spLocks noGrp="1"/>
          </p:cNvSpPr>
          <p:nvPr>
            <p:ph type="title"/>
          </p:nvPr>
        </p:nvSpPr>
        <p:spPr>
          <a:xfrm>
            <a:off x="711724" y="0"/>
            <a:ext cx="9601200" cy="1422400"/>
          </a:xfrm>
        </p:spPr>
        <p:txBody>
          <a:bodyPr/>
          <a:lstStyle/>
          <a:p>
            <a:r>
              <a:rPr lang="en-US" b="1" i="1" u="sng" dirty="0"/>
              <a:t>Questions Attempted to be Answered</a:t>
            </a:r>
            <a:br>
              <a:rPr lang="en-US" b="1" i="1" u="sng" dirty="0"/>
            </a:br>
            <a:r>
              <a:rPr lang="en-US" b="1" i="1" dirty="0"/>
              <a:t>	</a:t>
            </a:r>
            <a:endParaRPr lang="en-US" b="1" i="1" u="sng" dirty="0"/>
          </a:p>
        </p:txBody>
      </p:sp>
      <p:sp>
        <p:nvSpPr>
          <p:cNvPr id="3" name="Content Placeholder 2">
            <a:extLst>
              <a:ext uri="{FF2B5EF4-FFF2-40B4-BE49-F238E27FC236}">
                <a16:creationId xmlns:a16="http://schemas.microsoft.com/office/drawing/2014/main" id="{35A6D263-2DDA-4330-90B3-BF4F1DD24D62}"/>
              </a:ext>
            </a:extLst>
          </p:cNvPr>
          <p:cNvSpPr>
            <a:spLocks noGrp="1"/>
          </p:cNvSpPr>
          <p:nvPr>
            <p:ph idx="1"/>
          </p:nvPr>
        </p:nvSpPr>
        <p:spPr>
          <a:xfrm>
            <a:off x="895546" y="933254"/>
            <a:ext cx="10963374" cy="5571240"/>
          </a:xfrm>
        </p:spPr>
        <p:txBody>
          <a:bodyPr>
            <a:normAutofit/>
          </a:bodyPr>
          <a:lstStyle/>
          <a:p>
            <a:r>
              <a:rPr lang="en-US" sz="2800" dirty="0"/>
              <a:t>What does “judging” and “despising” look like in 2019 (Rom 14:3)?</a:t>
            </a:r>
          </a:p>
          <a:p>
            <a:endParaRPr lang="en-US" sz="2800" dirty="0"/>
          </a:p>
          <a:p>
            <a:pPr marL="0" indent="0">
              <a:buNone/>
            </a:pPr>
            <a:endParaRPr lang="en-US" sz="2800" dirty="0"/>
          </a:p>
          <a:p>
            <a:r>
              <a:rPr lang="en-US" sz="2800" dirty="0"/>
              <a:t>So what does “</a:t>
            </a:r>
            <a:r>
              <a:rPr lang="en-US" sz="2800" b="1" i="1" dirty="0">
                <a:solidFill>
                  <a:srgbClr val="FF0000"/>
                </a:solidFill>
              </a:rPr>
              <a:t>despising</a:t>
            </a:r>
            <a:r>
              <a:rPr lang="en-US" sz="2800" dirty="0"/>
              <a:t>” look like in 2019?</a:t>
            </a:r>
          </a:p>
        </p:txBody>
      </p:sp>
      <p:sp>
        <p:nvSpPr>
          <p:cNvPr id="4" name="TextBox 3">
            <a:extLst>
              <a:ext uri="{FF2B5EF4-FFF2-40B4-BE49-F238E27FC236}">
                <a16:creationId xmlns:a16="http://schemas.microsoft.com/office/drawing/2014/main" id="{E451CA52-131F-48A9-845B-8485DAC072C2}"/>
              </a:ext>
            </a:extLst>
          </p:cNvPr>
          <p:cNvSpPr txBox="1"/>
          <p:nvPr/>
        </p:nvSpPr>
        <p:spPr>
          <a:xfrm>
            <a:off x="1024197" y="1503680"/>
            <a:ext cx="10706072" cy="954107"/>
          </a:xfrm>
          <a:prstGeom prst="rect">
            <a:avLst/>
          </a:prstGeom>
          <a:solidFill>
            <a:schemeClr val="bg1">
              <a:lumMod val="85000"/>
            </a:schemeClr>
          </a:solidFill>
        </p:spPr>
        <p:txBody>
          <a:bodyPr wrap="none" rtlCol="0">
            <a:spAutoFit/>
          </a:bodyPr>
          <a:lstStyle/>
          <a:p>
            <a:pPr algn="ctr"/>
            <a:r>
              <a:rPr lang="en-US" sz="2800" b="1" baseline="30000" dirty="0"/>
              <a:t>3 </a:t>
            </a:r>
            <a:r>
              <a:rPr lang="en-US" sz="2800" dirty="0"/>
              <a:t>Let not him who eats despise him who does not eat, and let not him </a:t>
            </a:r>
          </a:p>
          <a:p>
            <a:pPr algn="ctr"/>
            <a:r>
              <a:rPr lang="en-US" sz="2800" dirty="0"/>
              <a:t>who does not eat judge him who eats; for God has received him</a:t>
            </a:r>
            <a:r>
              <a:rPr lang="en-US" dirty="0"/>
              <a:t>.</a:t>
            </a:r>
          </a:p>
        </p:txBody>
      </p:sp>
    </p:spTree>
    <p:extLst>
      <p:ext uri="{BB962C8B-B14F-4D97-AF65-F5344CB8AC3E}">
        <p14:creationId xmlns:p14="http://schemas.microsoft.com/office/powerpoint/2010/main" val="256698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637A-9F7F-4A30-A52F-B025A9B53826}"/>
              </a:ext>
            </a:extLst>
          </p:cNvPr>
          <p:cNvSpPr>
            <a:spLocks noGrp="1"/>
          </p:cNvSpPr>
          <p:nvPr>
            <p:ph type="title"/>
          </p:nvPr>
        </p:nvSpPr>
        <p:spPr>
          <a:xfrm>
            <a:off x="711724" y="0"/>
            <a:ext cx="9601200" cy="1422400"/>
          </a:xfrm>
        </p:spPr>
        <p:txBody>
          <a:bodyPr/>
          <a:lstStyle/>
          <a:p>
            <a:r>
              <a:rPr lang="en-US" b="1" i="1" u="sng" dirty="0"/>
              <a:t>Final Thoughts and Comments:</a:t>
            </a:r>
            <a:br>
              <a:rPr lang="en-US" b="1" i="1" u="sng" dirty="0"/>
            </a:br>
            <a:r>
              <a:rPr lang="en-US" b="1" i="1" dirty="0"/>
              <a:t>	</a:t>
            </a:r>
            <a:endParaRPr lang="en-US" b="1" i="1" u="sng" dirty="0"/>
          </a:p>
        </p:txBody>
      </p:sp>
      <p:sp>
        <p:nvSpPr>
          <p:cNvPr id="3" name="Content Placeholder 2">
            <a:extLst>
              <a:ext uri="{FF2B5EF4-FFF2-40B4-BE49-F238E27FC236}">
                <a16:creationId xmlns:a16="http://schemas.microsoft.com/office/drawing/2014/main" id="{35A6D263-2DDA-4330-90B3-BF4F1DD24D62}"/>
              </a:ext>
            </a:extLst>
          </p:cNvPr>
          <p:cNvSpPr>
            <a:spLocks noGrp="1"/>
          </p:cNvSpPr>
          <p:nvPr>
            <p:ph idx="1"/>
          </p:nvPr>
        </p:nvSpPr>
        <p:spPr>
          <a:xfrm>
            <a:off x="895546" y="933254"/>
            <a:ext cx="10963374" cy="5571240"/>
          </a:xfrm>
        </p:spPr>
        <p:txBody>
          <a:bodyPr>
            <a:normAutofit/>
          </a:bodyPr>
          <a:lstStyle/>
          <a:p>
            <a:r>
              <a:rPr lang="en-US" sz="2800" dirty="0"/>
              <a:t>Pretty obvious by the looks of many of you as we have gone through this study, I have challenged some of your thinking!</a:t>
            </a:r>
          </a:p>
          <a:p>
            <a:r>
              <a:rPr lang="en-US" sz="2800" dirty="0"/>
              <a:t>What I intended to do.</a:t>
            </a:r>
          </a:p>
          <a:p>
            <a:r>
              <a:rPr lang="en-US" sz="2800" dirty="0"/>
              <a:t>We will all stand before our God and give an account over our lives and we will </a:t>
            </a:r>
            <a:r>
              <a:rPr lang="en-US" sz="2800" b="1" i="1" u="sng" dirty="0">
                <a:solidFill>
                  <a:srgbClr val="FF0000"/>
                </a:solidFill>
              </a:rPr>
              <a:t>NOT</a:t>
            </a:r>
            <a:r>
              <a:rPr lang="en-US" sz="2800" dirty="0"/>
              <a:t> be able to blame anyone else for our shortcomings.</a:t>
            </a:r>
          </a:p>
          <a:p>
            <a:r>
              <a:rPr lang="en-US" sz="2800" dirty="0"/>
              <a:t>This is </a:t>
            </a:r>
            <a:r>
              <a:rPr lang="en-US" sz="2800" b="1" i="1" u="sng" dirty="0">
                <a:solidFill>
                  <a:srgbClr val="FF0000"/>
                </a:solidFill>
              </a:rPr>
              <a:t>NOT</a:t>
            </a:r>
            <a:r>
              <a:rPr lang="en-US" sz="2800" dirty="0"/>
              <a:t> an easy topic nor are there any easy ways to make decisions about these things.</a:t>
            </a:r>
          </a:p>
          <a:p>
            <a:r>
              <a:rPr lang="en-US" sz="2800" b="1" i="1" u="sng" dirty="0"/>
              <a:t>Point</a:t>
            </a:r>
            <a:r>
              <a:rPr lang="en-US" sz="2800" dirty="0"/>
              <a:t> – There are </a:t>
            </a:r>
            <a:r>
              <a:rPr lang="en-US" sz="2800" b="1" dirty="0">
                <a:solidFill>
                  <a:srgbClr val="FF0000"/>
                </a:solidFill>
              </a:rPr>
              <a:t>red lines/doctrine </a:t>
            </a:r>
            <a:r>
              <a:rPr lang="en-US" sz="2800" dirty="0"/>
              <a:t>we cannot cross</a:t>
            </a:r>
          </a:p>
          <a:p>
            <a:r>
              <a:rPr lang="en-US" sz="2800" b="1" i="1" u="sng" dirty="0"/>
              <a:t>Point</a:t>
            </a:r>
            <a:r>
              <a:rPr lang="en-US" sz="2800" dirty="0"/>
              <a:t> – There are issues that are </a:t>
            </a:r>
            <a:r>
              <a:rPr lang="en-US" sz="2800" b="1" i="1" u="sng" dirty="0"/>
              <a:t>NOT</a:t>
            </a:r>
            <a:r>
              <a:rPr lang="en-US" sz="2800" dirty="0"/>
              <a:t> </a:t>
            </a:r>
            <a:r>
              <a:rPr lang="en-US" sz="2800" b="1" dirty="0">
                <a:solidFill>
                  <a:srgbClr val="FF0000"/>
                </a:solidFill>
              </a:rPr>
              <a:t>doctrine/red lines </a:t>
            </a:r>
            <a:r>
              <a:rPr lang="en-US" sz="2800" dirty="0"/>
              <a:t>and we cannot bind those on others (Romans 14/1 Corinthians 8)</a:t>
            </a:r>
          </a:p>
        </p:txBody>
      </p:sp>
    </p:spTree>
    <p:extLst>
      <p:ext uri="{BB962C8B-B14F-4D97-AF65-F5344CB8AC3E}">
        <p14:creationId xmlns:p14="http://schemas.microsoft.com/office/powerpoint/2010/main" val="49545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637A-9F7F-4A30-A52F-B025A9B53826}"/>
              </a:ext>
            </a:extLst>
          </p:cNvPr>
          <p:cNvSpPr>
            <a:spLocks noGrp="1"/>
          </p:cNvSpPr>
          <p:nvPr>
            <p:ph type="title"/>
          </p:nvPr>
        </p:nvSpPr>
        <p:spPr>
          <a:xfrm>
            <a:off x="711724" y="0"/>
            <a:ext cx="9601200" cy="1422400"/>
          </a:xfrm>
        </p:spPr>
        <p:txBody>
          <a:bodyPr/>
          <a:lstStyle/>
          <a:p>
            <a:r>
              <a:rPr lang="en-US" b="1" i="1" u="sng" dirty="0"/>
              <a:t>Final Thoughts and Comments:</a:t>
            </a:r>
            <a:br>
              <a:rPr lang="en-US" b="1" i="1" u="sng" dirty="0"/>
            </a:br>
            <a:r>
              <a:rPr lang="en-US" b="1" i="1" dirty="0"/>
              <a:t>	</a:t>
            </a:r>
            <a:endParaRPr lang="en-US" b="1" i="1" u="sng" dirty="0"/>
          </a:p>
        </p:txBody>
      </p:sp>
      <p:sp>
        <p:nvSpPr>
          <p:cNvPr id="3" name="Content Placeholder 2">
            <a:extLst>
              <a:ext uri="{FF2B5EF4-FFF2-40B4-BE49-F238E27FC236}">
                <a16:creationId xmlns:a16="http://schemas.microsoft.com/office/drawing/2014/main" id="{35A6D263-2DDA-4330-90B3-BF4F1DD24D62}"/>
              </a:ext>
            </a:extLst>
          </p:cNvPr>
          <p:cNvSpPr>
            <a:spLocks noGrp="1"/>
          </p:cNvSpPr>
          <p:nvPr>
            <p:ph idx="1"/>
          </p:nvPr>
        </p:nvSpPr>
        <p:spPr>
          <a:xfrm>
            <a:off x="895546" y="933254"/>
            <a:ext cx="10963374" cy="5571240"/>
          </a:xfrm>
        </p:spPr>
        <p:txBody>
          <a:bodyPr>
            <a:normAutofit/>
          </a:bodyPr>
          <a:lstStyle/>
          <a:p>
            <a:r>
              <a:rPr lang="en-US" sz="2800" dirty="0"/>
              <a:t>Conclusions we reach on many topics, issues, and teachings will change over the years for each of us as we grow in the knowledge and grace of our Lord.</a:t>
            </a:r>
          </a:p>
          <a:p>
            <a:r>
              <a:rPr lang="en-US" sz="2800" dirty="0"/>
              <a:t>We will all struggle over this particular issue as well.</a:t>
            </a:r>
          </a:p>
          <a:p>
            <a:r>
              <a:rPr lang="en-US" sz="2800" dirty="0"/>
              <a:t>Too many times, this topic is not preached nor taught on and it is important so we do not become like the Pharisees in Mark 7:7.</a:t>
            </a:r>
          </a:p>
          <a:p>
            <a:r>
              <a:rPr lang="en-US" sz="2800" dirty="0"/>
              <a:t>And because of this lack of teaching and preaching</a:t>
            </a:r>
          </a:p>
          <a:p>
            <a:r>
              <a:rPr lang="en-US" sz="2800" b="1" dirty="0"/>
              <a:t>How many congregations have been split over this?</a:t>
            </a:r>
          </a:p>
          <a:p>
            <a:r>
              <a:rPr lang="en-US" sz="2800" b="1" dirty="0"/>
              <a:t>How many relationships have ended over this?</a:t>
            </a:r>
          </a:p>
          <a:p>
            <a:r>
              <a:rPr lang="en-US" sz="2800" b="1" dirty="0"/>
              <a:t>How many families have been torn apart by this?</a:t>
            </a:r>
          </a:p>
        </p:txBody>
      </p:sp>
    </p:spTree>
    <p:extLst>
      <p:ext uri="{BB962C8B-B14F-4D97-AF65-F5344CB8AC3E}">
        <p14:creationId xmlns:p14="http://schemas.microsoft.com/office/powerpoint/2010/main" val="201830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637A-9F7F-4A30-A52F-B025A9B53826}"/>
              </a:ext>
            </a:extLst>
          </p:cNvPr>
          <p:cNvSpPr>
            <a:spLocks noGrp="1"/>
          </p:cNvSpPr>
          <p:nvPr>
            <p:ph type="title"/>
          </p:nvPr>
        </p:nvSpPr>
        <p:spPr>
          <a:xfrm>
            <a:off x="711724" y="0"/>
            <a:ext cx="9601200" cy="1422400"/>
          </a:xfrm>
        </p:spPr>
        <p:txBody>
          <a:bodyPr/>
          <a:lstStyle/>
          <a:p>
            <a:r>
              <a:rPr lang="en-US" b="1" i="1" u="sng" dirty="0"/>
              <a:t>Elders and Men’s Meetings</a:t>
            </a:r>
            <a:br>
              <a:rPr lang="en-US" b="1" i="1" u="sng" dirty="0"/>
            </a:br>
            <a:r>
              <a:rPr lang="en-US" b="1" i="1" dirty="0"/>
              <a:t>	Elders in the Church</a:t>
            </a:r>
            <a:endParaRPr lang="en-US" b="1" i="1" u="sng" dirty="0"/>
          </a:p>
        </p:txBody>
      </p:sp>
      <p:sp>
        <p:nvSpPr>
          <p:cNvPr id="3" name="Content Placeholder 2">
            <a:extLst>
              <a:ext uri="{FF2B5EF4-FFF2-40B4-BE49-F238E27FC236}">
                <a16:creationId xmlns:a16="http://schemas.microsoft.com/office/drawing/2014/main" id="{35A6D263-2DDA-4330-90B3-BF4F1DD24D62}"/>
              </a:ext>
            </a:extLst>
          </p:cNvPr>
          <p:cNvSpPr>
            <a:spLocks noGrp="1"/>
          </p:cNvSpPr>
          <p:nvPr>
            <p:ph idx="1"/>
          </p:nvPr>
        </p:nvSpPr>
        <p:spPr>
          <a:xfrm>
            <a:off x="895546" y="1422400"/>
            <a:ext cx="10963374" cy="5082094"/>
          </a:xfrm>
        </p:spPr>
        <p:txBody>
          <a:bodyPr>
            <a:normAutofit/>
          </a:bodyPr>
          <a:lstStyle/>
          <a:p>
            <a:r>
              <a:rPr lang="en-US" sz="2800" dirty="0"/>
              <a:t>God’s design for His church is to have qualified elders in every congregation – Acts 14:23; Titus 1:5</a:t>
            </a:r>
          </a:p>
          <a:p>
            <a:r>
              <a:rPr lang="en-US" sz="2800" b="1" i="1" dirty="0">
                <a:solidFill>
                  <a:srgbClr val="FF0000"/>
                </a:solidFill>
              </a:rPr>
              <a:t>The qualifications would point to men who are:  mature in the faith, able to teach and reason through the Scriptures, wise, have experience in leading, and respectable within and without of the church.</a:t>
            </a:r>
          </a:p>
          <a:p>
            <a:r>
              <a:rPr lang="en-US" sz="2800" dirty="0"/>
              <a:t>There is not much in the New Testament as to the HOW an eldership functions, but there is MUCH about the ROLES/RESPONSIBILITIES of the elders in a congregation.</a:t>
            </a:r>
          </a:p>
        </p:txBody>
      </p:sp>
    </p:spTree>
    <p:extLst>
      <p:ext uri="{BB962C8B-B14F-4D97-AF65-F5344CB8AC3E}">
        <p14:creationId xmlns:p14="http://schemas.microsoft.com/office/powerpoint/2010/main" val="6401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637A-9F7F-4A30-A52F-B025A9B53826}"/>
              </a:ext>
            </a:extLst>
          </p:cNvPr>
          <p:cNvSpPr>
            <a:spLocks noGrp="1"/>
          </p:cNvSpPr>
          <p:nvPr>
            <p:ph type="title"/>
          </p:nvPr>
        </p:nvSpPr>
        <p:spPr>
          <a:xfrm>
            <a:off x="711724" y="0"/>
            <a:ext cx="9601200" cy="1422400"/>
          </a:xfrm>
        </p:spPr>
        <p:txBody>
          <a:bodyPr/>
          <a:lstStyle/>
          <a:p>
            <a:r>
              <a:rPr lang="en-US" b="1" i="1" u="sng" dirty="0"/>
              <a:t>Elders and Men’s Meetings</a:t>
            </a:r>
            <a:br>
              <a:rPr lang="en-US" b="1" i="1" u="sng" dirty="0"/>
            </a:br>
            <a:r>
              <a:rPr lang="en-US" b="1" i="1" dirty="0"/>
              <a:t>	Elders in the Church</a:t>
            </a:r>
            <a:endParaRPr lang="en-US" b="1" i="1" u="sng" dirty="0"/>
          </a:p>
        </p:txBody>
      </p:sp>
      <p:sp>
        <p:nvSpPr>
          <p:cNvPr id="3" name="Content Placeholder 2">
            <a:extLst>
              <a:ext uri="{FF2B5EF4-FFF2-40B4-BE49-F238E27FC236}">
                <a16:creationId xmlns:a16="http://schemas.microsoft.com/office/drawing/2014/main" id="{35A6D263-2DDA-4330-90B3-BF4F1DD24D62}"/>
              </a:ext>
            </a:extLst>
          </p:cNvPr>
          <p:cNvSpPr>
            <a:spLocks noGrp="1"/>
          </p:cNvSpPr>
          <p:nvPr>
            <p:ph idx="1"/>
          </p:nvPr>
        </p:nvSpPr>
        <p:spPr>
          <a:xfrm>
            <a:off x="895546" y="1270000"/>
            <a:ext cx="10963374" cy="5313680"/>
          </a:xfrm>
        </p:spPr>
        <p:txBody>
          <a:bodyPr>
            <a:normAutofit lnSpcReduction="10000"/>
          </a:bodyPr>
          <a:lstStyle/>
          <a:p>
            <a:r>
              <a:rPr lang="en-US" sz="2800" dirty="0"/>
              <a:t>Guards the church (doctrinally and spiritually) – Acts 20:28-31</a:t>
            </a:r>
          </a:p>
          <a:p>
            <a:r>
              <a:rPr lang="en-US" sz="2800" dirty="0"/>
              <a:t>Feeds the church (teaching and preaching) – Acts 20:28; et al other Scriptures</a:t>
            </a:r>
          </a:p>
          <a:p>
            <a:r>
              <a:rPr lang="en-US" sz="2800" dirty="0"/>
              <a:t>Sees to physical needs of the church/membership – Acts 11:30; 20:35</a:t>
            </a:r>
          </a:p>
          <a:p>
            <a:r>
              <a:rPr lang="en-US" sz="2800" dirty="0"/>
              <a:t>Rules the church – Heb 13:17; 1 Tim 5:17; 1 </a:t>
            </a:r>
            <a:r>
              <a:rPr lang="en-US" sz="2800" dirty="0" err="1"/>
              <a:t>Thess</a:t>
            </a:r>
            <a:r>
              <a:rPr lang="en-US" sz="2800" dirty="0"/>
              <a:t> 5:12,13</a:t>
            </a:r>
          </a:p>
          <a:p>
            <a:r>
              <a:rPr lang="en-US" sz="2800" dirty="0"/>
              <a:t>Applies Scriptures to situations in the church when problems arise and questions are asked – Acts 15:2, 4, 6, 22, 23</a:t>
            </a:r>
          </a:p>
          <a:p>
            <a:r>
              <a:rPr lang="en-US" sz="2800" dirty="0"/>
              <a:t>Watch who enters in to the church – Acts 20:28-31</a:t>
            </a:r>
          </a:p>
          <a:p>
            <a:r>
              <a:rPr lang="en-US" sz="2800" dirty="0"/>
              <a:t>Visits and prays for the sick – James 5:14</a:t>
            </a:r>
          </a:p>
          <a:p>
            <a:r>
              <a:rPr lang="en-US" sz="2800" dirty="0"/>
              <a:t>Watch over the flock in general – Acts 20:17</a:t>
            </a:r>
          </a:p>
        </p:txBody>
      </p:sp>
    </p:spTree>
    <p:extLst>
      <p:ext uri="{BB962C8B-B14F-4D97-AF65-F5344CB8AC3E}">
        <p14:creationId xmlns:p14="http://schemas.microsoft.com/office/powerpoint/2010/main" val="48423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637A-9F7F-4A30-A52F-B025A9B53826}"/>
              </a:ext>
            </a:extLst>
          </p:cNvPr>
          <p:cNvSpPr>
            <a:spLocks noGrp="1"/>
          </p:cNvSpPr>
          <p:nvPr>
            <p:ph type="title"/>
          </p:nvPr>
        </p:nvSpPr>
        <p:spPr>
          <a:xfrm>
            <a:off x="711724" y="0"/>
            <a:ext cx="9601200" cy="1422400"/>
          </a:xfrm>
        </p:spPr>
        <p:txBody>
          <a:bodyPr/>
          <a:lstStyle/>
          <a:p>
            <a:r>
              <a:rPr lang="en-US" b="1" i="1" u="sng" dirty="0"/>
              <a:t>Elders and Men’s Meetings</a:t>
            </a:r>
            <a:br>
              <a:rPr lang="en-US" b="1" i="1" u="sng" dirty="0"/>
            </a:br>
            <a:r>
              <a:rPr lang="en-US" b="1" i="1" dirty="0"/>
              <a:t>	Elders in the Church</a:t>
            </a:r>
            <a:endParaRPr lang="en-US" b="1" i="1" u="sng" dirty="0"/>
          </a:p>
        </p:txBody>
      </p:sp>
      <p:sp>
        <p:nvSpPr>
          <p:cNvPr id="3" name="Content Placeholder 2">
            <a:extLst>
              <a:ext uri="{FF2B5EF4-FFF2-40B4-BE49-F238E27FC236}">
                <a16:creationId xmlns:a16="http://schemas.microsoft.com/office/drawing/2014/main" id="{35A6D263-2DDA-4330-90B3-BF4F1DD24D62}"/>
              </a:ext>
            </a:extLst>
          </p:cNvPr>
          <p:cNvSpPr>
            <a:spLocks noGrp="1"/>
          </p:cNvSpPr>
          <p:nvPr>
            <p:ph idx="1"/>
          </p:nvPr>
        </p:nvSpPr>
        <p:spPr>
          <a:xfrm>
            <a:off x="895546" y="1422400"/>
            <a:ext cx="10963374" cy="5082094"/>
          </a:xfrm>
        </p:spPr>
        <p:txBody>
          <a:bodyPr>
            <a:normAutofit/>
          </a:bodyPr>
          <a:lstStyle/>
          <a:p>
            <a:r>
              <a:rPr lang="en-US" sz="2800" dirty="0"/>
              <a:t>Plurality of elders – Phil 1:1</a:t>
            </a:r>
          </a:p>
          <a:p>
            <a:r>
              <a:rPr lang="en-US" sz="2800" dirty="0"/>
              <a:t>They make decisions for the congregation – idea of leadership even in matters of personal preference</a:t>
            </a:r>
          </a:p>
          <a:p>
            <a:r>
              <a:rPr lang="en-US" sz="2800" dirty="0"/>
              <a:t>They will not always agree</a:t>
            </a:r>
          </a:p>
          <a:p>
            <a:r>
              <a:rPr lang="en-US" sz="2800" dirty="0"/>
              <a:t>Differences may be strong – Acts 15:39</a:t>
            </a:r>
          </a:p>
          <a:p>
            <a:r>
              <a:rPr lang="en-US" sz="2800" b="1" i="1" u="sng" dirty="0"/>
              <a:t>Rule with Collegiality </a:t>
            </a:r>
            <a:r>
              <a:rPr lang="en-US" sz="2800" dirty="0"/>
              <a:t>– implies harmony, cooperation, mutual submission.  Elders work together (Acts 15:1-41), there will be differences (Acts 15:36ff) but they will work through them and reach agreed upon decisions (Acts 15:22-29, 39-41).</a:t>
            </a:r>
          </a:p>
        </p:txBody>
      </p:sp>
    </p:spTree>
    <p:extLst>
      <p:ext uri="{BB962C8B-B14F-4D97-AF65-F5344CB8AC3E}">
        <p14:creationId xmlns:p14="http://schemas.microsoft.com/office/powerpoint/2010/main" val="262609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637A-9F7F-4A30-A52F-B025A9B53826}"/>
              </a:ext>
            </a:extLst>
          </p:cNvPr>
          <p:cNvSpPr>
            <a:spLocks noGrp="1"/>
          </p:cNvSpPr>
          <p:nvPr>
            <p:ph type="title"/>
          </p:nvPr>
        </p:nvSpPr>
        <p:spPr>
          <a:xfrm>
            <a:off x="711724" y="0"/>
            <a:ext cx="9601200" cy="1422400"/>
          </a:xfrm>
        </p:spPr>
        <p:txBody>
          <a:bodyPr/>
          <a:lstStyle/>
          <a:p>
            <a:r>
              <a:rPr lang="en-US" b="1" i="1" u="sng" dirty="0"/>
              <a:t>Elders and Men’s Meetings</a:t>
            </a:r>
            <a:br>
              <a:rPr lang="en-US" b="1" i="1" u="sng" dirty="0"/>
            </a:br>
            <a:r>
              <a:rPr lang="en-US" b="1" i="1" dirty="0"/>
              <a:t>	Elders in the Church</a:t>
            </a:r>
            <a:endParaRPr lang="en-US" b="1" i="1" u="sng" dirty="0"/>
          </a:p>
        </p:txBody>
      </p:sp>
      <p:sp>
        <p:nvSpPr>
          <p:cNvPr id="3" name="Content Placeholder 2">
            <a:extLst>
              <a:ext uri="{FF2B5EF4-FFF2-40B4-BE49-F238E27FC236}">
                <a16:creationId xmlns:a16="http://schemas.microsoft.com/office/drawing/2014/main" id="{35A6D263-2DDA-4330-90B3-BF4F1DD24D62}"/>
              </a:ext>
            </a:extLst>
          </p:cNvPr>
          <p:cNvSpPr>
            <a:spLocks noGrp="1"/>
          </p:cNvSpPr>
          <p:nvPr>
            <p:ph idx="1"/>
          </p:nvPr>
        </p:nvSpPr>
        <p:spPr>
          <a:xfrm>
            <a:off x="895546" y="1422400"/>
            <a:ext cx="10963374" cy="5082094"/>
          </a:xfrm>
        </p:spPr>
        <p:txBody>
          <a:bodyPr>
            <a:normAutofit lnSpcReduction="10000"/>
          </a:bodyPr>
          <a:lstStyle/>
          <a:p>
            <a:r>
              <a:rPr lang="en-US" sz="2800" dirty="0"/>
              <a:t>Congregation submits to the rule of the elders – Hebrews 13:17</a:t>
            </a:r>
          </a:p>
          <a:p>
            <a:endParaRPr lang="en-US" sz="2800" dirty="0"/>
          </a:p>
          <a:p>
            <a:endParaRPr lang="en-US" sz="2800" dirty="0"/>
          </a:p>
          <a:p>
            <a:endParaRPr lang="en-US" sz="2800" dirty="0"/>
          </a:p>
          <a:p>
            <a:r>
              <a:rPr lang="en-US" sz="2800" dirty="0"/>
              <a:t>Two things are commanded here – obedience AND submission</a:t>
            </a:r>
          </a:p>
          <a:p>
            <a:r>
              <a:rPr lang="en-US" sz="2800" dirty="0"/>
              <a:t>Obviously, we are not talking about sin/false doctrine.  So then what?</a:t>
            </a:r>
          </a:p>
          <a:p>
            <a:r>
              <a:rPr lang="en-US" sz="2800" dirty="0"/>
              <a:t>“Give up to them, not your conscience or judgment, but your own will, </a:t>
            </a:r>
            <a:r>
              <a:rPr lang="en-US" sz="2800" b="1" i="1" dirty="0">
                <a:solidFill>
                  <a:srgbClr val="FF0000"/>
                </a:solidFill>
              </a:rPr>
              <a:t>in all things purely indifferent</a:t>
            </a:r>
            <a:r>
              <a:rPr lang="en-US" sz="2800" dirty="0"/>
              <a:t>; . . . “ (Benson Commentary)</a:t>
            </a:r>
          </a:p>
          <a:p>
            <a:r>
              <a:rPr lang="en-US" sz="2800" b="1" i="1" u="sng" dirty="0"/>
              <a:t>“Submit yourselves</a:t>
            </a:r>
            <a:r>
              <a:rPr lang="en-US" sz="2800" dirty="0"/>
              <a:t>” — “Better, yield (to them). Besides fulfilling their injunctions, </a:t>
            </a:r>
            <a:r>
              <a:rPr lang="en-US" sz="2800" b="1" i="1" dirty="0">
                <a:solidFill>
                  <a:srgbClr val="FF0000"/>
                </a:solidFill>
              </a:rPr>
              <a:t>be ready to comply with their wishes and requests</a:t>
            </a:r>
            <a:r>
              <a:rPr lang="en-US" sz="2800" dirty="0"/>
              <a:t>.”</a:t>
            </a:r>
          </a:p>
          <a:p>
            <a:endParaRPr lang="en-US" sz="2800" dirty="0"/>
          </a:p>
        </p:txBody>
      </p:sp>
      <p:sp>
        <p:nvSpPr>
          <p:cNvPr id="4" name="TextBox 3">
            <a:extLst>
              <a:ext uri="{FF2B5EF4-FFF2-40B4-BE49-F238E27FC236}">
                <a16:creationId xmlns:a16="http://schemas.microsoft.com/office/drawing/2014/main" id="{23A58006-8B97-4828-8425-E809A2EC0870}"/>
              </a:ext>
            </a:extLst>
          </p:cNvPr>
          <p:cNvSpPr txBox="1"/>
          <p:nvPr/>
        </p:nvSpPr>
        <p:spPr>
          <a:xfrm>
            <a:off x="1068266" y="1921514"/>
            <a:ext cx="10414839" cy="1384995"/>
          </a:xfrm>
          <a:prstGeom prst="rect">
            <a:avLst/>
          </a:prstGeom>
          <a:solidFill>
            <a:schemeClr val="bg1">
              <a:lumMod val="85000"/>
            </a:schemeClr>
          </a:solidFill>
        </p:spPr>
        <p:txBody>
          <a:bodyPr wrap="none" rtlCol="0">
            <a:spAutoFit/>
          </a:bodyPr>
          <a:lstStyle/>
          <a:p>
            <a:r>
              <a:rPr lang="en-US" sz="2800" dirty="0"/>
              <a:t>"Obey them that have the rule over you, and submit yourselves: for </a:t>
            </a:r>
          </a:p>
          <a:p>
            <a:r>
              <a:rPr lang="en-US" sz="2800" dirty="0"/>
              <a:t>they watch for your souls, as they that must give account, that they </a:t>
            </a:r>
          </a:p>
          <a:p>
            <a:r>
              <a:rPr lang="en-US" sz="2800" dirty="0"/>
              <a:t>may do it with joy, and not with grief: for that is unprofitable for you."</a:t>
            </a:r>
          </a:p>
        </p:txBody>
      </p:sp>
    </p:spTree>
    <p:extLst>
      <p:ext uri="{BB962C8B-B14F-4D97-AF65-F5344CB8AC3E}">
        <p14:creationId xmlns:p14="http://schemas.microsoft.com/office/powerpoint/2010/main" val="233110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637A-9F7F-4A30-A52F-B025A9B53826}"/>
              </a:ext>
            </a:extLst>
          </p:cNvPr>
          <p:cNvSpPr>
            <a:spLocks noGrp="1"/>
          </p:cNvSpPr>
          <p:nvPr>
            <p:ph type="title"/>
          </p:nvPr>
        </p:nvSpPr>
        <p:spPr>
          <a:xfrm>
            <a:off x="711724" y="0"/>
            <a:ext cx="9601200" cy="1422400"/>
          </a:xfrm>
        </p:spPr>
        <p:txBody>
          <a:bodyPr/>
          <a:lstStyle/>
          <a:p>
            <a:r>
              <a:rPr lang="en-US" b="1" i="1" u="sng" dirty="0"/>
              <a:t>Elders and Men’s Meetings</a:t>
            </a:r>
            <a:br>
              <a:rPr lang="en-US" b="1" i="1" u="sng" dirty="0"/>
            </a:br>
            <a:r>
              <a:rPr lang="en-US" b="1" i="1" dirty="0"/>
              <a:t>	Elders in the Church</a:t>
            </a:r>
            <a:endParaRPr lang="en-US" b="1" i="1" u="sng" dirty="0"/>
          </a:p>
        </p:txBody>
      </p:sp>
      <p:sp>
        <p:nvSpPr>
          <p:cNvPr id="3" name="Content Placeholder 2">
            <a:extLst>
              <a:ext uri="{FF2B5EF4-FFF2-40B4-BE49-F238E27FC236}">
                <a16:creationId xmlns:a16="http://schemas.microsoft.com/office/drawing/2014/main" id="{35A6D263-2DDA-4330-90B3-BF4F1DD24D62}"/>
              </a:ext>
            </a:extLst>
          </p:cNvPr>
          <p:cNvSpPr>
            <a:spLocks noGrp="1"/>
          </p:cNvSpPr>
          <p:nvPr>
            <p:ph idx="1"/>
          </p:nvPr>
        </p:nvSpPr>
        <p:spPr>
          <a:xfrm>
            <a:off x="895546" y="1422400"/>
            <a:ext cx="10963374" cy="5082094"/>
          </a:xfrm>
        </p:spPr>
        <p:txBody>
          <a:bodyPr>
            <a:normAutofit/>
          </a:bodyPr>
          <a:lstStyle/>
          <a:p>
            <a:r>
              <a:rPr lang="en-US" sz="2800" dirty="0"/>
              <a:t>Congregation submits to the rule of the elders – Hebrews 13:17</a:t>
            </a:r>
          </a:p>
          <a:p>
            <a:endParaRPr lang="en-US" sz="2800" dirty="0"/>
          </a:p>
          <a:p>
            <a:endParaRPr lang="en-US" sz="2800" dirty="0"/>
          </a:p>
          <a:p>
            <a:endParaRPr lang="en-US" sz="2800" dirty="0"/>
          </a:p>
          <a:p>
            <a:r>
              <a:rPr lang="en-US" sz="2800" dirty="0"/>
              <a:t>So, what then are we commanded to follow with the elders?</a:t>
            </a:r>
          </a:p>
          <a:p>
            <a:r>
              <a:rPr lang="en-US" sz="2800" dirty="0"/>
              <a:t>Now, how to make these decisions (personal convictions and getting things not doctrinally taught in the NT) is not dictated anywhere in the NT.</a:t>
            </a:r>
          </a:p>
          <a:p>
            <a:r>
              <a:rPr lang="en-US" sz="2800" dirty="0"/>
              <a:t>Elderships decide how to come to conclusions over matters of indifference, personal convictions.</a:t>
            </a:r>
          </a:p>
          <a:p>
            <a:endParaRPr lang="en-US" sz="2800" dirty="0"/>
          </a:p>
        </p:txBody>
      </p:sp>
      <p:sp>
        <p:nvSpPr>
          <p:cNvPr id="4" name="TextBox 3">
            <a:extLst>
              <a:ext uri="{FF2B5EF4-FFF2-40B4-BE49-F238E27FC236}">
                <a16:creationId xmlns:a16="http://schemas.microsoft.com/office/drawing/2014/main" id="{23A58006-8B97-4828-8425-E809A2EC0870}"/>
              </a:ext>
            </a:extLst>
          </p:cNvPr>
          <p:cNvSpPr txBox="1"/>
          <p:nvPr/>
        </p:nvSpPr>
        <p:spPr>
          <a:xfrm>
            <a:off x="1088586" y="2044005"/>
            <a:ext cx="10414839" cy="1384995"/>
          </a:xfrm>
          <a:prstGeom prst="rect">
            <a:avLst/>
          </a:prstGeom>
          <a:solidFill>
            <a:schemeClr val="bg1">
              <a:lumMod val="85000"/>
            </a:schemeClr>
          </a:solidFill>
        </p:spPr>
        <p:txBody>
          <a:bodyPr wrap="none" rtlCol="0">
            <a:spAutoFit/>
          </a:bodyPr>
          <a:lstStyle/>
          <a:p>
            <a:r>
              <a:rPr lang="en-US" sz="2800" dirty="0"/>
              <a:t>"Obey them that have the rule over you, and submit yourselves: for </a:t>
            </a:r>
          </a:p>
          <a:p>
            <a:r>
              <a:rPr lang="en-US" sz="2800" dirty="0"/>
              <a:t>they watch for your souls, as they that must give account, that they </a:t>
            </a:r>
          </a:p>
          <a:p>
            <a:r>
              <a:rPr lang="en-US" sz="2800" dirty="0"/>
              <a:t>may do it with joy, and not with grief: for that is unprofitable for you."</a:t>
            </a:r>
          </a:p>
        </p:txBody>
      </p:sp>
    </p:spTree>
    <p:extLst>
      <p:ext uri="{BB962C8B-B14F-4D97-AF65-F5344CB8AC3E}">
        <p14:creationId xmlns:p14="http://schemas.microsoft.com/office/powerpoint/2010/main" val="309318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inVertic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637A-9F7F-4A30-A52F-B025A9B53826}"/>
              </a:ext>
            </a:extLst>
          </p:cNvPr>
          <p:cNvSpPr>
            <a:spLocks noGrp="1"/>
          </p:cNvSpPr>
          <p:nvPr>
            <p:ph type="title"/>
          </p:nvPr>
        </p:nvSpPr>
        <p:spPr>
          <a:xfrm>
            <a:off x="711724" y="0"/>
            <a:ext cx="9601200" cy="1422400"/>
          </a:xfrm>
        </p:spPr>
        <p:txBody>
          <a:bodyPr/>
          <a:lstStyle/>
          <a:p>
            <a:r>
              <a:rPr lang="en-US" b="1" i="1" u="sng" dirty="0"/>
              <a:t>Elders and Men’s Meetings</a:t>
            </a:r>
            <a:br>
              <a:rPr lang="en-US" b="1" i="1" u="sng" dirty="0"/>
            </a:br>
            <a:r>
              <a:rPr lang="en-US" b="1" i="1" dirty="0"/>
              <a:t>	Men’s Meetings</a:t>
            </a:r>
            <a:endParaRPr lang="en-US" b="1" i="1" u="sng" dirty="0"/>
          </a:p>
        </p:txBody>
      </p:sp>
      <p:sp>
        <p:nvSpPr>
          <p:cNvPr id="3" name="Content Placeholder 2">
            <a:extLst>
              <a:ext uri="{FF2B5EF4-FFF2-40B4-BE49-F238E27FC236}">
                <a16:creationId xmlns:a16="http://schemas.microsoft.com/office/drawing/2014/main" id="{35A6D263-2DDA-4330-90B3-BF4F1DD24D62}"/>
              </a:ext>
            </a:extLst>
          </p:cNvPr>
          <p:cNvSpPr>
            <a:spLocks noGrp="1"/>
          </p:cNvSpPr>
          <p:nvPr>
            <p:ph idx="1"/>
          </p:nvPr>
        </p:nvSpPr>
        <p:spPr>
          <a:xfrm>
            <a:off x="895546" y="1341120"/>
            <a:ext cx="10963374" cy="5516880"/>
          </a:xfrm>
        </p:spPr>
        <p:txBody>
          <a:bodyPr>
            <a:normAutofit fontScale="92500" lnSpcReduction="20000"/>
          </a:bodyPr>
          <a:lstStyle/>
          <a:p>
            <a:r>
              <a:rPr lang="en-US" sz="2800" dirty="0"/>
              <a:t>This is </a:t>
            </a:r>
            <a:r>
              <a:rPr lang="en-US" sz="2800" b="1" i="1" dirty="0"/>
              <a:t>NOT </a:t>
            </a:r>
            <a:r>
              <a:rPr lang="en-US" sz="2800" dirty="0"/>
              <a:t>the design of God for His church</a:t>
            </a:r>
          </a:p>
          <a:p>
            <a:r>
              <a:rPr lang="en-US" sz="2800" dirty="0"/>
              <a:t>But when you don’t have qualified men to be elders, this is how it has been decided upon in our country for a church to function.</a:t>
            </a:r>
          </a:p>
          <a:p>
            <a:r>
              <a:rPr lang="en-US" sz="2800" dirty="0"/>
              <a:t>And when you have this taking place in a congregation, points to be remembered and considered:</a:t>
            </a:r>
          </a:p>
          <a:p>
            <a:pPr lvl="1"/>
            <a:r>
              <a:rPr lang="en-US" sz="2800" dirty="0"/>
              <a:t>You have mature brethren in the meetings</a:t>
            </a:r>
          </a:p>
          <a:p>
            <a:pPr lvl="1"/>
            <a:r>
              <a:rPr lang="en-US" sz="2800" dirty="0"/>
              <a:t>You have immature brethren in the meetings</a:t>
            </a:r>
          </a:p>
          <a:p>
            <a:r>
              <a:rPr lang="en-US" sz="2800" dirty="0"/>
              <a:t>Decisions for the good of the local body of God are being decided by mature and immature Christians.</a:t>
            </a:r>
          </a:p>
          <a:p>
            <a:r>
              <a:rPr lang="en-US" sz="2800" b="1" i="1" u="sng" dirty="0">
                <a:solidFill>
                  <a:srgbClr val="FF0000"/>
                </a:solidFill>
              </a:rPr>
              <a:t>The Question</a:t>
            </a:r>
            <a:r>
              <a:rPr lang="en-US" sz="2800" dirty="0"/>
              <a:t>:  Should a mature Christian in this case relent to the immature (as Rom 14 and 1 Cor 8 states) in this situation?  This is the tough question to answer!</a:t>
            </a:r>
          </a:p>
          <a:p>
            <a:r>
              <a:rPr lang="en-US" sz="2800" dirty="0"/>
              <a:t>Romans 14 and 1 Corinthians 8 are obviously, individual to individual, does this apply to congregational decisions like in a men’s meeting?</a:t>
            </a:r>
          </a:p>
          <a:p>
            <a:endParaRPr lang="en-US" sz="2800" dirty="0"/>
          </a:p>
        </p:txBody>
      </p:sp>
    </p:spTree>
    <p:extLst>
      <p:ext uri="{BB962C8B-B14F-4D97-AF65-F5344CB8AC3E}">
        <p14:creationId xmlns:p14="http://schemas.microsoft.com/office/powerpoint/2010/main" val="350466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637A-9F7F-4A30-A52F-B025A9B53826}"/>
              </a:ext>
            </a:extLst>
          </p:cNvPr>
          <p:cNvSpPr>
            <a:spLocks noGrp="1"/>
          </p:cNvSpPr>
          <p:nvPr>
            <p:ph type="title"/>
          </p:nvPr>
        </p:nvSpPr>
        <p:spPr>
          <a:xfrm>
            <a:off x="711724" y="0"/>
            <a:ext cx="9601200" cy="1422400"/>
          </a:xfrm>
        </p:spPr>
        <p:txBody>
          <a:bodyPr/>
          <a:lstStyle/>
          <a:p>
            <a:r>
              <a:rPr lang="en-US" b="1" i="1" u="sng" dirty="0"/>
              <a:t>Elders and Men’s Meetings</a:t>
            </a:r>
            <a:br>
              <a:rPr lang="en-US" b="1" i="1" u="sng" dirty="0"/>
            </a:br>
            <a:r>
              <a:rPr lang="en-US" b="1" i="1" dirty="0"/>
              <a:t>	Men’s Meetings</a:t>
            </a:r>
            <a:endParaRPr lang="en-US" b="1" i="1" u="sng" dirty="0"/>
          </a:p>
        </p:txBody>
      </p:sp>
      <p:sp>
        <p:nvSpPr>
          <p:cNvPr id="3" name="Content Placeholder 2">
            <a:extLst>
              <a:ext uri="{FF2B5EF4-FFF2-40B4-BE49-F238E27FC236}">
                <a16:creationId xmlns:a16="http://schemas.microsoft.com/office/drawing/2014/main" id="{35A6D263-2DDA-4330-90B3-BF4F1DD24D62}"/>
              </a:ext>
            </a:extLst>
          </p:cNvPr>
          <p:cNvSpPr>
            <a:spLocks noGrp="1"/>
          </p:cNvSpPr>
          <p:nvPr>
            <p:ph idx="1"/>
          </p:nvPr>
        </p:nvSpPr>
        <p:spPr>
          <a:xfrm>
            <a:off x="895546" y="1209040"/>
            <a:ext cx="10963374" cy="5295454"/>
          </a:xfrm>
        </p:spPr>
        <p:txBody>
          <a:bodyPr>
            <a:normAutofit/>
          </a:bodyPr>
          <a:lstStyle/>
          <a:p>
            <a:r>
              <a:rPr lang="en-US" sz="2800" dirty="0"/>
              <a:t>And if this principle is </a:t>
            </a:r>
            <a:r>
              <a:rPr lang="en-US" sz="2800" b="1" i="1" dirty="0"/>
              <a:t>NOT</a:t>
            </a:r>
            <a:r>
              <a:rPr lang="en-US" sz="2800" dirty="0"/>
              <a:t> to be applied in a congregational decision-making setting, then how does a congregation make decisions or come to conclusions to matters?</a:t>
            </a:r>
          </a:p>
          <a:p>
            <a:r>
              <a:rPr lang="en-US" sz="2800" dirty="0"/>
              <a:t>I have no answers only thoughts here on this topic/matter.  </a:t>
            </a:r>
            <a:r>
              <a:rPr lang="en-US" sz="2800" dirty="0">
                <a:sym typeface="Wingdings" panose="05000000000000000000" pitchFamily="2" charset="2"/>
              </a:rPr>
              <a:t></a:t>
            </a:r>
            <a:endParaRPr lang="en-US" sz="2800" dirty="0"/>
          </a:p>
          <a:p>
            <a:r>
              <a:rPr lang="en-US" sz="2800" dirty="0"/>
              <a:t>Yea, these questions and issues don’t get easier.  </a:t>
            </a:r>
            <a:r>
              <a:rPr lang="en-US" sz="2800" dirty="0">
                <a:sym typeface="Wingdings" panose="05000000000000000000" pitchFamily="2" charset="2"/>
              </a:rPr>
              <a:t></a:t>
            </a:r>
          </a:p>
          <a:p>
            <a:endParaRPr lang="en-US" sz="2800" dirty="0">
              <a:sym typeface="Wingdings" panose="05000000000000000000" pitchFamily="2" charset="2"/>
            </a:endParaRPr>
          </a:p>
          <a:p>
            <a:r>
              <a:rPr lang="en-US" sz="2800" dirty="0">
                <a:sym typeface="Wingdings" panose="05000000000000000000" pitchFamily="2" charset="2"/>
              </a:rPr>
              <a:t>MY THOUGHTS:</a:t>
            </a:r>
            <a:endParaRPr lang="en-US" sz="2800" dirty="0"/>
          </a:p>
          <a:p>
            <a:endParaRPr lang="en-US" sz="2800" dirty="0"/>
          </a:p>
        </p:txBody>
      </p:sp>
    </p:spTree>
    <p:extLst>
      <p:ext uri="{BB962C8B-B14F-4D97-AF65-F5344CB8AC3E}">
        <p14:creationId xmlns:p14="http://schemas.microsoft.com/office/powerpoint/2010/main" val="428478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2927-A41B-4104-B0B5-67409B433994}"/>
              </a:ext>
            </a:extLst>
          </p:cNvPr>
          <p:cNvSpPr>
            <a:spLocks noGrp="1"/>
          </p:cNvSpPr>
          <p:nvPr>
            <p:ph type="title"/>
          </p:nvPr>
        </p:nvSpPr>
        <p:spPr>
          <a:xfrm>
            <a:off x="683443" y="0"/>
            <a:ext cx="6028441" cy="888476"/>
          </a:xfrm>
        </p:spPr>
        <p:txBody>
          <a:bodyPr>
            <a:normAutofit/>
          </a:bodyPr>
          <a:lstStyle/>
          <a:p>
            <a:r>
              <a:rPr lang="en-US" sz="5400" dirty="0"/>
              <a:t>Romans 14:1-15:7</a:t>
            </a:r>
          </a:p>
        </p:txBody>
      </p:sp>
      <p:sp>
        <p:nvSpPr>
          <p:cNvPr id="3" name="Content Placeholder 2">
            <a:extLst>
              <a:ext uri="{FF2B5EF4-FFF2-40B4-BE49-F238E27FC236}">
                <a16:creationId xmlns:a16="http://schemas.microsoft.com/office/drawing/2014/main" id="{73112E97-13CB-496C-BAF0-3002C06741AB}"/>
              </a:ext>
            </a:extLst>
          </p:cNvPr>
          <p:cNvSpPr>
            <a:spLocks noGrp="1"/>
          </p:cNvSpPr>
          <p:nvPr>
            <p:ph idx="1"/>
          </p:nvPr>
        </p:nvSpPr>
        <p:spPr>
          <a:xfrm>
            <a:off x="810705" y="716437"/>
            <a:ext cx="11170763" cy="6141563"/>
          </a:xfrm>
        </p:spPr>
        <p:txBody>
          <a:bodyPr>
            <a:normAutofit/>
          </a:bodyPr>
          <a:lstStyle/>
          <a:p>
            <a:r>
              <a:rPr lang="en-US" sz="3200" dirty="0"/>
              <a:t>Point/Theme of </a:t>
            </a:r>
            <a:r>
              <a:rPr lang="en-US" sz="3200" b="1" i="1" u="sng" dirty="0"/>
              <a:t>Romans 14</a:t>
            </a:r>
            <a:r>
              <a:rPr lang="en-US" sz="3200" dirty="0"/>
              <a:t>?</a:t>
            </a:r>
          </a:p>
          <a:p>
            <a:pPr lvl="1"/>
            <a:r>
              <a:rPr lang="en-US" sz="3200" b="1" u="sng" dirty="0"/>
              <a:t>V. 19 </a:t>
            </a:r>
            <a:r>
              <a:rPr lang="en-US" sz="3200" dirty="0"/>
              <a:t>– Paul is giving a way for us to be able to get along with one another in terms of our differences.  (</a:t>
            </a:r>
            <a:r>
              <a:rPr lang="en-US" sz="3200" b="1" u="sng" dirty="0"/>
              <a:t>Romans 15:7; Ephesians 4:1-3</a:t>
            </a:r>
            <a:r>
              <a:rPr lang="en-US" sz="3200" dirty="0"/>
              <a:t>)</a:t>
            </a:r>
          </a:p>
          <a:p>
            <a:endParaRPr lang="en-US" sz="3200" dirty="0"/>
          </a:p>
        </p:txBody>
      </p:sp>
    </p:spTree>
    <p:extLst>
      <p:ext uri="{BB962C8B-B14F-4D97-AF65-F5344CB8AC3E}">
        <p14:creationId xmlns:p14="http://schemas.microsoft.com/office/powerpoint/2010/main" val="398997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2896</TotalTime>
  <Words>1707</Words>
  <Application>Microsoft Office PowerPoint</Application>
  <PresentationFormat>Widescreen</PresentationFormat>
  <Paragraphs>135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 Helvetica</vt:lpstr>
      <vt:lpstr>Bahnschrift Light SemiCondensed</vt:lpstr>
      <vt:lpstr>Bernard MT Condensed</vt:lpstr>
      <vt:lpstr>Franklin Gothic Book</vt:lpstr>
      <vt:lpstr>Roboto</vt:lpstr>
      <vt:lpstr>Crop</vt:lpstr>
      <vt:lpstr>Opinions/Scriptural Conclusions and Doctrine</vt:lpstr>
      <vt:lpstr>Elders and Men’s Meetings  Elders in the Church</vt:lpstr>
      <vt:lpstr>Elders and Men’s Meetings  Elders in the Church</vt:lpstr>
      <vt:lpstr>Elders and Men’s Meetings  Elders in the Church</vt:lpstr>
      <vt:lpstr>Elders and Men’s Meetings  Elders in the Church</vt:lpstr>
      <vt:lpstr>Elders and Men’s Meetings  Elders in the Church</vt:lpstr>
      <vt:lpstr>Elders and Men’s Meetings  Men’s Meetings</vt:lpstr>
      <vt:lpstr>Elders and Men’s Meetings  Men’s Meetings</vt:lpstr>
      <vt:lpstr>Romans 14:1-15:7</vt:lpstr>
      <vt:lpstr>PowerPoint Presentation</vt:lpstr>
      <vt:lpstr>Questions Attempted to be Answered  </vt:lpstr>
      <vt:lpstr>Questions Attempted to be Answered  </vt:lpstr>
      <vt:lpstr>Questions Attempted to be Answered  </vt:lpstr>
      <vt:lpstr>Questions Attempted to be Answered  </vt:lpstr>
      <vt:lpstr>Questions Attempted to be Answered  </vt:lpstr>
      <vt:lpstr>Final Thoughts and Comments:  </vt:lpstr>
      <vt:lpstr>Final Thoughts and Comments: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Opinions and Doctrine</dc:title>
  <dc:creator>Paden, Eddie - LCMS Lang. Arts</dc:creator>
  <cp:lastModifiedBy>Kevin Stilts</cp:lastModifiedBy>
  <cp:revision>213</cp:revision>
  <cp:lastPrinted>2019-12-13T16:01:45Z</cp:lastPrinted>
  <dcterms:created xsi:type="dcterms:W3CDTF">2019-09-19T14:40:19Z</dcterms:created>
  <dcterms:modified xsi:type="dcterms:W3CDTF">2019-12-15T20:13:52Z</dcterms:modified>
</cp:coreProperties>
</file>