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42" r:id="rId2"/>
    <p:sldId id="274" r:id="rId3"/>
    <p:sldId id="330" r:id="rId4"/>
    <p:sldId id="275" r:id="rId5"/>
    <p:sldId id="282" r:id="rId6"/>
    <p:sldId id="332" r:id="rId7"/>
    <p:sldId id="333" r:id="rId8"/>
    <p:sldId id="334" r:id="rId9"/>
    <p:sldId id="335" r:id="rId10"/>
    <p:sldId id="343" r:id="rId11"/>
    <p:sldId id="344" r:id="rId12"/>
    <p:sldId id="337" r:id="rId13"/>
    <p:sldId id="345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den, Eddie - LCMS Lang. Arts" initials="PE-LLA" lastIdx="1" clrIdx="0">
    <p:extLst>
      <p:ext uri="{19B8F6BF-5375-455C-9EA6-DF929625EA0E}">
        <p15:presenceInfo xmlns:p15="http://schemas.microsoft.com/office/powerpoint/2012/main" userId="S-1-5-21-1840715374-1625779029-1446904402-174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45638-047E-4203-A500-A275A13FD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5803" y="2379887"/>
            <a:ext cx="9766168" cy="2098226"/>
          </a:xfrm>
        </p:spPr>
        <p:txBody>
          <a:bodyPr/>
          <a:lstStyle/>
          <a:p>
            <a:r>
              <a:rPr lang="en-US" dirty="0"/>
              <a:t>Opinions/Scriptural Conclusions and Doctrine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F7163-8F3E-4719-A564-65B1029FAD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0163" y="4478113"/>
            <a:ext cx="6831673" cy="1086237"/>
          </a:xfrm>
        </p:spPr>
        <p:txBody>
          <a:bodyPr/>
          <a:lstStyle/>
          <a:p>
            <a:r>
              <a:rPr lang="en-US" dirty="0"/>
              <a:t>How to tell them apart?</a:t>
            </a:r>
          </a:p>
        </p:txBody>
      </p:sp>
    </p:spTree>
    <p:extLst>
      <p:ext uri="{BB962C8B-B14F-4D97-AF65-F5344CB8AC3E}">
        <p14:creationId xmlns:p14="http://schemas.microsoft.com/office/powerpoint/2010/main" val="532548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2462-CBB3-4B6C-859E-F96A887B2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1338606"/>
          </a:xfrm>
        </p:spPr>
        <p:txBody>
          <a:bodyPr/>
          <a:lstStyle/>
          <a:p>
            <a:pPr algn="ctr"/>
            <a:r>
              <a:rPr lang="en-US" b="1" i="1" u="sng" dirty="0"/>
              <a:t>When these problems arise, how do we handle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7FF89-5355-42BB-B3EB-4E3212E50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814" y="1197205"/>
            <a:ext cx="10755984" cy="5524106"/>
          </a:xfrm>
        </p:spPr>
        <p:txBody>
          <a:bodyPr>
            <a:normAutofit/>
          </a:bodyPr>
          <a:lstStyle/>
          <a:p>
            <a:r>
              <a:rPr lang="en-US" sz="2800" dirty="0"/>
              <a:t>Between IMMATURE brethren and IMMATURE brethren</a:t>
            </a:r>
          </a:p>
          <a:p>
            <a:r>
              <a:rPr lang="en-US" sz="2800" dirty="0"/>
              <a:t>1 Corinthians 6:1-8 (note verse 5)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866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2462-CBB3-4B6C-859E-F96A887B2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1338606"/>
          </a:xfrm>
        </p:spPr>
        <p:txBody>
          <a:bodyPr/>
          <a:lstStyle/>
          <a:p>
            <a:pPr algn="ctr"/>
            <a:r>
              <a:rPr lang="en-US" b="1" i="1" u="sng" dirty="0"/>
              <a:t>When these problems arise, how do we handle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7FF89-5355-42BB-B3EB-4E3212E50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814" y="1197205"/>
            <a:ext cx="10755984" cy="5524106"/>
          </a:xfrm>
        </p:spPr>
        <p:txBody>
          <a:bodyPr>
            <a:normAutofit/>
          </a:bodyPr>
          <a:lstStyle/>
          <a:p>
            <a:r>
              <a:rPr lang="en-US" sz="2800" dirty="0"/>
              <a:t>Between IMMATURE brethren and IMMATURE brethren</a:t>
            </a:r>
          </a:p>
          <a:p>
            <a:r>
              <a:rPr lang="en-US" sz="2800" dirty="0"/>
              <a:t>1 Corinthians 6:1-8 (note verse 5)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 now V 7 (sound like Romans 14 and 1 Corinthians 8?)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D4B6DC-B2B9-4E15-96B3-39D4847F7496}"/>
              </a:ext>
            </a:extLst>
          </p:cNvPr>
          <p:cNvSpPr txBox="1"/>
          <p:nvPr/>
        </p:nvSpPr>
        <p:spPr>
          <a:xfrm>
            <a:off x="1491006" y="2424051"/>
            <a:ext cx="9753600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5 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 say this to your shame. Is it so, that there is not a wise man among you, not even one, who will be able to judge between his brethren?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52EEB3-1245-438B-9672-6D3B19F62FAA}"/>
              </a:ext>
            </a:extLst>
          </p:cNvPr>
          <p:cNvSpPr txBox="1"/>
          <p:nvPr/>
        </p:nvSpPr>
        <p:spPr>
          <a:xfrm>
            <a:off x="1245306" y="4628561"/>
            <a:ext cx="9853787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2800" b="1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Now therefore, it is already an utter failure for you that you go to 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law against one another. Why do you not rather accept wrong? 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 do you not rather </a:t>
            </a:r>
            <a:r>
              <a:rPr lang="en-US" sz="28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 yourselves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be cheated?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E637A-9F7F-4A30-A52F-B025A9B53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724" y="0"/>
            <a:ext cx="9601200" cy="1422400"/>
          </a:xfrm>
        </p:spPr>
        <p:txBody>
          <a:bodyPr/>
          <a:lstStyle/>
          <a:p>
            <a:r>
              <a:rPr lang="en-US" b="1" i="1" u="sng" dirty="0"/>
              <a:t>Elders and Men’s Meetings</a:t>
            </a:r>
            <a:br>
              <a:rPr lang="en-US" b="1" i="1" u="sng" dirty="0"/>
            </a:br>
            <a:r>
              <a:rPr lang="en-US" b="1" i="1" dirty="0"/>
              <a:t>	Elders in the Church</a:t>
            </a:r>
            <a:endParaRPr lang="en-US" b="1" i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6D263-2DDA-4330-90B3-BF4F1DD24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546" y="1422400"/>
            <a:ext cx="10963374" cy="5082094"/>
          </a:xfrm>
        </p:spPr>
        <p:txBody>
          <a:bodyPr>
            <a:normAutofit/>
          </a:bodyPr>
          <a:lstStyle/>
          <a:p>
            <a:r>
              <a:rPr lang="en-US" sz="2800" dirty="0"/>
              <a:t>God’s design for His church is to have qualified elders in every congregation – Acts 14:23; Titus 1:5</a:t>
            </a:r>
          </a:p>
          <a:p>
            <a:r>
              <a:rPr lang="en-US" sz="2800" dirty="0"/>
              <a:t>The qualifications would point to men who are:  mature in the faith, able to teach and reason through the Scriptures, wise, have experience in leading, and respectable within and without of the church.</a:t>
            </a:r>
          </a:p>
          <a:p>
            <a:r>
              <a:rPr lang="en-US" sz="2800" dirty="0"/>
              <a:t>There is not much in the New Testament as to the HOW an eldership functions, but there is MUCH about the ROLES/RESPONSIBILITIES of the elders in a congregation.</a:t>
            </a:r>
          </a:p>
        </p:txBody>
      </p:sp>
    </p:spTree>
    <p:extLst>
      <p:ext uri="{BB962C8B-B14F-4D97-AF65-F5344CB8AC3E}">
        <p14:creationId xmlns:p14="http://schemas.microsoft.com/office/powerpoint/2010/main" val="6401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E637A-9F7F-4A30-A52F-B025A9B53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724" y="0"/>
            <a:ext cx="9601200" cy="1422400"/>
          </a:xfrm>
        </p:spPr>
        <p:txBody>
          <a:bodyPr/>
          <a:lstStyle/>
          <a:p>
            <a:r>
              <a:rPr lang="en-US" b="1" i="1" u="sng" dirty="0"/>
              <a:t>Elders and Men’s Meetings</a:t>
            </a:r>
            <a:br>
              <a:rPr lang="en-US" b="1" i="1" u="sng" dirty="0"/>
            </a:br>
            <a:r>
              <a:rPr lang="en-US" b="1" i="1" dirty="0"/>
              <a:t>	Elders in the Church</a:t>
            </a:r>
            <a:endParaRPr lang="en-US" b="1" i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6D263-2DDA-4330-90B3-BF4F1DD24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546" y="1270000"/>
            <a:ext cx="10963374" cy="531368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Guards the church (doctrinally and spiritually) – Acts 20:28-31</a:t>
            </a:r>
          </a:p>
          <a:p>
            <a:r>
              <a:rPr lang="en-US" sz="2800" dirty="0"/>
              <a:t>Feeds the church (teaching and preaching) – Acts 20:28; et al other Scriptures</a:t>
            </a:r>
          </a:p>
          <a:p>
            <a:r>
              <a:rPr lang="en-US" sz="2800" dirty="0"/>
              <a:t>Sees to physical needs of the church/membership – Acts 11:30; 20:35</a:t>
            </a:r>
          </a:p>
          <a:p>
            <a:r>
              <a:rPr lang="en-US" sz="2800" dirty="0"/>
              <a:t>Rules the church – Heb 13:17; 1 Tim 5:17; 1 </a:t>
            </a:r>
            <a:r>
              <a:rPr lang="en-US" sz="2800" dirty="0" err="1"/>
              <a:t>Thess</a:t>
            </a:r>
            <a:r>
              <a:rPr lang="en-US" sz="2800" dirty="0"/>
              <a:t> 5:12,13</a:t>
            </a:r>
          </a:p>
          <a:p>
            <a:r>
              <a:rPr lang="en-US" sz="2800" dirty="0"/>
              <a:t>Applies Scriptures to situations in the church when problems arise and questions are asked – Acts 15:2, 4, 6, 22, 23</a:t>
            </a:r>
          </a:p>
          <a:p>
            <a:r>
              <a:rPr lang="en-US" sz="2800" dirty="0"/>
              <a:t>Watch who enters in to the church – Acts 20:28-31</a:t>
            </a:r>
          </a:p>
          <a:p>
            <a:r>
              <a:rPr lang="en-US" sz="2800" dirty="0"/>
              <a:t>Visits and prays for the sick – James 5:14</a:t>
            </a:r>
          </a:p>
          <a:p>
            <a:r>
              <a:rPr lang="en-US" sz="2800" dirty="0"/>
              <a:t>Watch over the flock in general – Acts 20:17</a:t>
            </a:r>
          </a:p>
        </p:txBody>
      </p:sp>
    </p:spTree>
    <p:extLst>
      <p:ext uri="{BB962C8B-B14F-4D97-AF65-F5344CB8AC3E}">
        <p14:creationId xmlns:p14="http://schemas.microsoft.com/office/powerpoint/2010/main" val="48423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1D049-824B-4D5E-B021-A608C7753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151" y="0"/>
            <a:ext cx="9601200" cy="1152427"/>
          </a:xfrm>
        </p:spPr>
        <p:txBody>
          <a:bodyPr/>
          <a:lstStyle/>
          <a:p>
            <a:r>
              <a:rPr lang="en-US" i="1" u="sng" dirty="0"/>
              <a:t>Must be Applicable to the Whole World</a:t>
            </a:r>
            <a:br>
              <a:rPr lang="en-US" dirty="0"/>
            </a:br>
            <a:r>
              <a:rPr lang="en-US" sz="3200" b="1" i="1" u="sng" dirty="0"/>
              <a:t>Jude 3</a:t>
            </a:r>
            <a:endParaRPr lang="en-US" b="1" i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711ED-C3A7-44DE-812F-FBA0DDD6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973" y="1152427"/>
            <a:ext cx="10906813" cy="5380348"/>
          </a:xfrm>
        </p:spPr>
        <p:txBody>
          <a:bodyPr>
            <a:normAutofit/>
          </a:bodyPr>
          <a:lstStyle/>
          <a:p>
            <a:r>
              <a:rPr lang="en-US" sz="3200" dirty="0"/>
              <a:t>Is there a gospel for those living in Africa?</a:t>
            </a:r>
          </a:p>
          <a:p>
            <a:r>
              <a:rPr lang="en-US" sz="3200" dirty="0"/>
              <a:t>Is there a gospel for those living in America?</a:t>
            </a:r>
          </a:p>
          <a:p>
            <a:r>
              <a:rPr lang="en-US" sz="3200" dirty="0"/>
              <a:t>Is there a gospel for those living in Europe?</a:t>
            </a:r>
          </a:p>
          <a:p>
            <a:r>
              <a:rPr lang="en-US" sz="3200" dirty="0"/>
              <a:t>Is there a gospel for those living in Asia?</a:t>
            </a:r>
          </a:p>
          <a:p>
            <a:r>
              <a:rPr lang="en-US" sz="3200" dirty="0"/>
              <a:t>Are these gospels different or the same?</a:t>
            </a:r>
          </a:p>
          <a:p>
            <a:r>
              <a:rPr lang="en-US" sz="3200" dirty="0"/>
              <a:t>So then, what is sin for those in Africa, is sin for those in America, is sin for those in Europe, is sin for those in Asia.</a:t>
            </a:r>
          </a:p>
          <a:p>
            <a:r>
              <a:rPr lang="en-US" sz="3200" dirty="0"/>
              <a:t>BUT, put this together with what Paul says in </a:t>
            </a:r>
            <a:r>
              <a:rPr lang="en-US" sz="3200" b="1" i="1" u="sng" dirty="0"/>
              <a:t>1 Corinthians 9:20-22.</a:t>
            </a:r>
          </a:p>
        </p:txBody>
      </p:sp>
    </p:spTree>
    <p:extLst>
      <p:ext uri="{BB962C8B-B14F-4D97-AF65-F5344CB8AC3E}">
        <p14:creationId xmlns:p14="http://schemas.microsoft.com/office/powerpoint/2010/main" val="77661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1D049-824B-4D5E-B021-A608C7753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151" y="0"/>
            <a:ext cx="9601200" cy="1152427"/>
          </a:xfrm>
        </p:spPr>
        <p:txBody>
          <a:bodyPr/>
          <a:lstStyle/>
          <a:p>
            <a:r>
              <a:rPr lang="en-US" i="1" u="sng" dirty="0"/>
              <a:t>Must be Applicable to the Whole World</a:t>
            </a:r>
            <a:br>
              <a:rPr lang="en-US" dirty="0"/>
            </a:br>
            <a:r>
              <a:rPr lang="en-US" sz="3200" b="1" i="1" u="sng" dirty="0"/>
              <a:t>Jude 3</a:t>
            </a:r>
            <a:endParaRPr lang="en-US" b="1" i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711ED-C3A7-44DE-812F-FBA0DDD6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973" y="1152427"/>
            <a:ext cx="10906813" cy="5380348"/>
          </a:xfrm>
        </p:spPr>
        <p:txBody>
          <a:bodyPr>
            <a:normAutofit/>
          </a:bodyPr>
          <a:lstStyle/>
          <a:p>
            <a:r>
              <a:rPr lang="en-US" sz="3200" dirty="0"/>
              <a:t>There is room for different customs or traditions not only in the world but in the different parts of our own country.</a:t>
            </a:r>
          </a:p>
          <a:p>
            <a:r>
              <a:rPr lang="en-US" sz="3200" dirty="0"/>
              <a:t>Realize though, if the custom or tradition is sinful, we cannot practice it</a:t>
            </a:r>
          </a:p>
          <a:p>
            <a:pPr lvl="1"/>
            <a:r>
              <a:rPr lang="en-US" sz="3200" i="1" dirty="0"/>
              <a:t>Bob </a:t>
            </a:r>
            <a:r>
              <a:rPr lang="en-US" sz="3200" i="1" dirty="0" err="1"/>
              <a:t>Buchanon</a:t>
            </a:r>
            <a:r>
              <a:rPr lang="en-US" sz="3200" i="1" dirty="0"/>
              <a:t> and women in Africa and when they do and don’t wear shirts.</a:t>
            </a:r>
          </a:p>
          <a:p>
            <a:r>
              <a:rPr lang="en-US" sz="3200" dirty="0"/>
              <a:t>Other instances?</a:t>
            </a:r>
          </a:p>
          <a:p>
            <a:pPr lvl="1"/>
            <a:r>
              <a:rPr lang="en-US" sz="3200" dirty="0"/>
              <a:t>Coat and tie when preaching/teaching</a:t>
            </a:r>
          </a:p>
          <a:p>
            <a:pPr lvl="1"/>
            <a:r>
              <a:rPr lang="en-US" sz="3200" dirty="0"/>
              <a:t>How many times to worship on Sunday?</a:t>
            </a:r>
          </a:p>
          <a:p>
            <a:pPr lvl="1"/>
            <a:r>
              <a:rPr lang="en-US" sz="3200" dirty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245816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CF562-FA87-451D-A614-04610D99E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297" y="0"/>
            <a:ext cx="8620812" cy="1218414"/>
          </a:xfrm>
        </p:spPr>
        <p:txBody>
          <a:bodyPr/>
          <a:lstStyle/>
          <a:p>
            <a:r>
              <a:rPr lang="en-US" i="1" u="sng" dirty="0"/>
              <a:t>Keep All in Context/Harmonizing</a:t>
            </a:r>
            <a:br>
              <a:rPr lang="en-US" dirty="0"/>
            </a:br>
            <a:r>
              <a:rPr lang="en-US" sz="3200" b="1" i="1" u="sng" dirty="0"/>
              <a:t>1 Timothy 2:15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3E687-1481-4073-BE30-1EF033E1B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120" y="1218413"/>
            <a:ext cx="10925666" cy="5568886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Want to deal with the verse Nestor and I dealt with in </a:t>
            </a:r>
            <a:r>
              <a:rPr lang="en-US" sz="3200"/>
              <a:t>another country.</a:t>
            </a:r>
            <a:endParaRPr lang="en-US" sz="3200" dirty="0"/>
          </a:p>
          <a:p>
            <a:r>
              <a:rPr lang="en-US" sz="3200" dirty="0"/>
              <a:t>To use this verse and say that a woman cannot work outside of the home is taking it out of context.</a:t>
            </a:r>
          </a:p>
          <a:p>
            <a:r>
              <a:rPr lang="en-US" sz="3200" dirty="0"/>
              <a:t>This verse must be taken in the context of the verse immediately before it (</a:t>
            </a:r>
            <a:r>
              <a:rPr lang="en-US" sz="3200" b="1" i="1" u="sng" dirty="0"/>
              <a:t>back to V 11</a:t>
            </a:r>
            <a:r>
              <a:rPr lang="en-US" sz="3200" dirty="0"/>
              <a:t>).</a:t>
            </a:r>
          </a:p>
          <a:p>
            <a:r>
              <a:rPr lang="en-US" sz="3200" dirty="0"/>
              <a:t>Paul is instructing women here in this section to accept their role which is submission to the man.</a:t>
            </a:r>
          </a:p>
          <a:p>
            <a:r>
              <a:rPr lang="en-US" sz="3200" dirty="0"/>
              <a:t>A women does not usurp the role of the man, which is to lead.  She does not act like a man.  </a:t>
            </a:r>
          </a:p>
          <a:p>
            <a:r>
              <a:rPr lang="en-US" sz="3200" dirty="0"/>
              <a:t>Context of the verse.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992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CF562-FA87-451D-A614-04610D99E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297" y="0"/>
            <a:ext cx="8620812" cy="1218414"/>
          </a:xfrm>
        </p:spPr>
        <p:txBody>
          <a:bodyPr/>
          <a:lstStyle/>
          <a:p>
            <a:r>
              <a:rPr lang="en-US" i="1" u="sng" dirty="0"/>
              <a:t>Keep All in Context/Harmonizing</a:t>
            </a:r>
            <a:br>
              <a:rPr lang="en-US" dirty="0"/>
            </a:br>
            <a:r>
              <a:rPr lang="en-US" sz="3200" b="1" i="1" u="sng" dirty="0"/>
              <a:t>1 Timothy 2:15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3E687-1481-4073-BE30-1EF033E1B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120" y="1218413"/>
            <a:ext cx="10925666" cy="5568886"/>
          </a:xfrm>
        </p:spPr>
        <p:txBody>
          <a:bodyPr>
            <a:normAutofit/>
          </a:bodyPr>
          <a:lstStyle/>
          <a:p>
            <a:r>
              <a:rPr lang="en-US" sz="3200" dirty="0"/>
              <a:t>Context or Harmonizing with other Scriptures as well:</a:t>
            </a:r>
          </a:p>
          <a:p>
            <a:pPr lvl="1"/>
            <a:r>
              <a:rPr lang="en-US" sz="3200" b="1" u="sng" dirty="0"/>
              <a:t>Proverbs 31:16, 18</a:t>
            </a:r>
          </a:p>
          <a:p>
            <a:r>
              <a:rPr lang="en-US" sz="3200" dirty="0"/>
              <a:t>Are there other passages/principles that may suggest other views to topics we hold positions on?</a:t>
            </a:r>
          </a:p>
          <a:p>
            <a:r>
              <a:rPr lang="en-US" sz="3200" dirty="0"/>
              <a:t>One Cup View</a:t>
            </a:r>
          </a:p>
          <a:p>
            <a:pPr lvl="1"/>
            <a:r>
              <a:rPr lang="en-US" sz="3200" dirty="0"/>
              <a:t>Matthew 26:26-28</a:t>
            </a:r>
          </a:p>
          <a:p>
            <a:pPr marL="530352" lvl="1" indent="0">
              <a:buNone/>
            </a:pPr>
            <a:endParaRPr lang="en-US" sz="3200" dirty="0"/>
          </a:p>
          <a:p>
            <a:pPr lvl="1"/>
            <a:r>
              <a:rPr lang="en-US" sz="3200" dirty="0"/>
              <a:t>Luke 22:14-26 (V 17)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A4F43E-F4AA-43BE-ABEC-EFD4B1AADB65}"/>
              </a:ext>
            </a:extLst>
          </p:cNvPr>
          <p:cNvSpPr txBox="1"/>
          <p:nvPr/>
        </p:nvSpPr>
        <p:spPr>
          <a:xfrm>
            <a:off x="1033715" y="4541332"/>
            <a:ext cx="10630474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“And he took the cup, . . . And gave it to them, saying Drink ye all of it”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9F76C0-E4B0-44AB-B0F1-3C43F457CEB9}"/>
              </a:ext>
            </a:extLst>
          </p:cNvPr>
          <p:cNvSpPr txBox="1"/>
          <p:nvPr/>
        </p:nvSpPr>
        <p:spPr>
          <a:xfrm>
            <a:off x="1153170" y="5695093"/>
            <a:ext cx="10391563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“And he took the cup, . . . And said, ”Take this, and divide it among yourselves.”</a:t>
            </a:r>
          </a:p>
        </p:txBody>
      </p:sp>
    </p:spTree>
    <p:extLst>
      <p:ext uri="{BB962C8B-B14F-4D97-AF65-F5344CB8AC3E}">
        <p14:creationId xmlns:p14="http://schemas.microsoft.com/office/powerpoint/2010/main" val="282172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2462-CBB3-4B6C-859E-F96A887B2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1338606"/>
          </a:xfrm>
        </p:spPr>
        <p:txBody>
          <a:bodyPr/>
          <a:lstStyle/>
          <a:p>
            <a:pPr algn="ctr"/>
            <a:r>
              <a:rPr lang="en-US" b="1" i="1" u="sng" dirty="0"/>
              <a:t>When these problems arise, how do we handle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7FF89-5355-42BB-B3EB-4E3212E50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814" y="1197205"/>
            <a:ext cx="10755984" cy="5524106"/>
          </a:xfrm>
        </p:spPr>
        <p:txBody>
          <a:bodyPr>
            <a:normAutofit/>
          </a:bodyPr>
          <a:lstStyle/>
          <a:p>
            <a:r>
              <a:rPr lang="en-US" sz="3200" dirty="0"/>
              <a:t>Between MATURE brother and MATURE brother</a:t>
            </a:r>
          </a:p>
          <a:p>
            <a:pPr lvl="1"/>
            <a:r>
              <a:rPr lang="en-US" sz="3200" dirty="0"/>
              <a:t>Acts 15:36-41</a:t>
            </a:r>
          </a:p>
          <a:p>
            <a:r>
              <a:rPr lang="en-US" sz="3200" dirty="0"/>
              <a:t>Discussion took place (V 37-39a)</a:t>
            </a:r>
          </a:p>
          <a:p>
            <a:pPr lvl="1"/>
            <a:r>
              <a:rPr lang="en-US" sz="3200" dirty="0"/>
              <a:t>It was an open and honest discussion</a:t>
            </a:r>
          </a:p>
          <a:p>
            <a:r>
              <a:rPr lang="en-US" sz="3200" dirty="0"/>
              <a:t>The decision was based on what was best for the Lord</a:t>
            </a:r>
          </a:p>
          <a:p>
            <a:r>
              <a:rPr lang="en-US" sz="3200" dirty="0"/>
              <a:t>No hard feelings, no name calling, they still fellowshipped one another (1 Cor 9:6; 2 Tim 4:11)</a:t>
            </a:r>
          </a:p>
          <a:p>
            <a:r>
              <a:rPr lang="en-US" sz="3200" dirty="0"/>
              <a:t>Bottom Line – Give and take, middle ground found, what can we live with?</a:t>
            </a:r>
          </a:p>
        </p:txBody>
      </p:sp>
    </p:spTree>
    <p:extLst>
      <p:ext uri="{BB962C8B-B14F-4D97-AF65-F5344CB8AC3E}">
        <p14:creationId xmlns:p14="http://schemas.microsoft.com/office/powerpoint/2010/main" val="332665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2462-CBB3-4B6C-859E-F96A887B2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1338606"/>
          </a:xfrm>
        </p:spPr>
        <p:txBody>
          <a:bodyPr/>
          <a:lstStyle/>
          <a:p>
            <a:pPr algn="ctr"/>
            <a:r>
              <a:rPr lang="en-US" b="1" i="1" u="sng" dirty="0"/>
              <a:t>When these problems arise, how do we handle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7FF89-5355-42BB-B3EB-4E3212E50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814" y="1197205"/>
            <a:ext cx="10755984" cy="5524106"/>
          </a:xfrm>
        </p:spPr>
        <p:txBody>
          <a:bodyPr>
            <a:normAutofit/>
          </a:bodyPr>
          <a:lstStyle/>
          <a:p>
            <a:r>
              <a:rPr lang="en-US" sz="3200" dirty="0"/>
              <a:t>Between MATURE brethren and IMMATURE brethren</a:t>
            </a:r>
          </a:p>
          <a:p>
            <a:pPr lvl="1"/>
            <a:r>
              <a:rPr lang="en-US" sz="3200" dirty="0"/>
              <a:t>Romans 14; 1 Corinthians 8</a:t>
            </a:r>
          </a:p>
          <a:p>
            <a:r>
              <a:rPr lang="en-US" sz="3200" dirty="0"/>
              <a:t>This is when serious, church splitting problems can arise if the mature don’t handle the situation properly</a:t>
            </a:r>
          </a:p>
          <a:p>
            <a:r>
              <a:rPr lang="en-US" sz="3200" dirty="0"/>
              <a:t>Mature cannot have the attitude of: I can do this and this needs to be done because it is my right (I am right) – 1 Cor 9:9; Romans 14:19)</a:t>
            </a:r>
          </a:p>
          <a:p>
            <a:r>
              <a:rPr lang="en-US" sz="3200" dirty="0"/>
              <a:t>Open discussion of the issue (teaching takes place) – Acts 15:1-35</a:t>
            </a:r>
          </a:p>
        </p:txBody>
      </p:sp>
    </p:spTree>
    <p:extLst>
      <p:ext uri="{BB962C8B-B14F-4D97-AF65-F5344CB8AC3E}">
        <p14:creationId xmlns:p14="http://schemas.microsoft.com/office/powerpoint/2010/main" val="420836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2462-CBB3-4B6C-859E-F96A887B2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1338606"/>
          </a:xfrm>
        </p:spPr>
        <p:txBody>
          <a:bodyPr/>
          <a:lstStyle/>
          <a:p>
            <a:pPr algn="ctr"/>
            <a:r>
              <a:rPr lang="en-US" b="1" i="1" u="sng" dirty="0"/>
              <a:t>When these problems arise, how do we handle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7FF89-5355-42BB-B3EB-4E3212E50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814" y="1197205"/>
            <a:ext cx="10755984" cy="5524106"/>
          </a:xfrm>
        </p:spPr>
        <p:txBody>
          <a:bodyPr>
            <a:normAutofit/>
          </a:bodyPr>
          <a:lstStyle/>
          <a:p>
            <a:r>
              <a:rPr lang="en-US" sz="3200" dirty="0"/>
              <a:t>The mature must remember the purpose of Romans 14 and 1 Corinthians 8 and be willing to give in for peace.</a:t>
            </a:r>
          </a:p>
        </p:txBody>
      </p:sp>
    </p:spTree>
    <p:extLst>
      <p:ext uri="{BB962C8B-B14F-4D97-AF65-F5344CB8AC3E}">
        <p14:creationId xmlns:p14="http://schemas.microsoft.com/office/powerpoint/2010/main" val="395666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2462-CBB3-4B6C-859E-F96A887B2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1338606"/>
          </a:xfrm>
        </p:spPr>
        <p:txBody>
          <a:bodyPr/>
          <a:lstStyle/>
          <a:p>
            <a:pPr algn="ctr"/>
            <a:r>
              <a:rPr lang="en-US" b="1" i="1" u="sng" dirty="0"/>
              <a:t>When these problems arise, how do we handle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7FF89-5355-42BB-B3EB-4E3212E50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814" y="1197205"/>
            <a:ext cx="10755984" cy="5524106"/>
          </a:xfrm>
        </p:spPr>
        <p:txBody>
          <a:bodyPr>
            <a:normAutofit/>
          </a:bodyPr>
          <a:lstStyle/>
          <a:p>
            <a:r>
              <a:rPr lang="en-US" sz="2800" dirty="0"/>
              <a:t>Between IMMATURE brethren and IMMATURE brethren</a:t>
            </a:r>
          </a:p>
          <a:p>
            <a:r>
              <a:rPr lang="en-US" sz="2800" dirty="0"/>
              <a:t>Pray this does not happen</a:t>
            </a:r>
          </a:p>
          <a:p>
            <a:r>
              <a:rPr lang="en-US" sz="2800" dirty="0"/>
              <a:t>Nothing good comes from it</a:t>
            </a:r>
          </a:p>
          <a:p>
            <a:r>
              <a:rPr lang="en-US" sz="2800" dirty="0"/>
              <a:t>Example:  The Corinth church (1 Corinthians 6)</a:t>
            </a:r>
          </a:p>
          <a:p>
            <a:r>
              <a:rPr lang="en-US" sz="2800" dirty="0"/>
              <a:t>It took a mature apostle to correct the problem</a:t>
            </a:r>
          </a:p>
          <a:p>
            <a:r>
              <a:rPr lang="en-US" sz="2800" dirty="0"/>
              <a:t>Churches that are immature in the faith need mature to help them grow (Hebrews 5) and reach maturity to the point you have mature Christians in a congregation</a:t>
            </a:r>
          </a:p>
          <a:p>
            <a:r>
              <a:rPr lang="en-US" sz="2800" dirty="0"/>
              <a:t>1 Corinthians 6:1-8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031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2740</TotalTime>
  <Words>1053</Words>
  <Application>Microsoft Office PowerPoint</Application>
  <PresentationFormat>Widescreen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Franklin Gothic Book</vt:lpstr>
      <vt:lpstr>Crop</vt:lpstr>
      <vt:lpstr>Opinions/Scriptural Conclusions and Doctrine</vt:lpstr>
      <vt:lpstr>Must be Applicable to the Whole World Jude 3</vt:lpstr>
      <vt:lpstr>Must be Applicable to the Whole World Jude 3</vt:lpstr>
      <vt:lpstr>Keep All in Context/Harmonizing 1 Timothy 2:15</vt:lpstr>
      <vt:lpstr>Keep All in Context/Harmonizing 1 Timothy 2:15</vt:lpstr>
      <vt:lpstr>When these problems arise, how do we handle them?</vt:lpstr>
      <vt:lpstr>When these problems arise, how do we handle them?</vt:lpstr>
      <vt:lpstr>When these problems arise, how do we handle them?</vt:lpstr>
      <vt:lpstr>When these problems arise, how do we handle them?</vt:lpstr>
      <vt:lpstr>When these problems arise, how do we handle them?</vt:lpstr>
      <vt:lpstr>When these problems arise, how do we handle them?</vt:lpstr>
      <vt:lpstr>Elders and Men’s Meetings  Elders in the Church</vt:lpstr>
      <vt:lpstr>Elders and Men’s Meetings  Elders in the Church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Opinions and Doctrine</dc:title>
  <dc:creator>Paden, Eddie - LCMS Lang. Arts</dc:creator>
  <cp:lastModifiedBy>Kevin Stilts</cp:lastModifiedBy>
  <cp:revision>186</cp:revision>
  <cp:lastPrinted>2019-12-05T16:50:37Z</cp:lastPrinted>
  <dcterms:created xsi:type="dcterms:W3CDTF">2019-09-19T14:40:19Z</dcterms:created>
  <dcterms:modified xsi:type="dcterms:W3CDTF">2019-12-09T01:56:19Z</dcterms:modified>
</cp:coreProperties>
</file>