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29" r:id="rId2"/>
    <p:sldId id="341" r:id="rId3"/>
    <p:sldId id="273" r:id="rId4"/>
    <p:sldId id="279" r:id="rId5"/>
    <p:sldId id="328" r:id="rId6"/>
    <p:sldId id="336" r:id="rId7"/>
    <p:sldId id="274" r:id="rId8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den, Eddie - LCMS Lang. Arts" initials="PE-LLA" lastIdx="1" clrIdx="0">
    <p:extLst>
      <p:ext uri="{19B8F6BF-5375-455C-9EA6-DF929625EA0E}">
        <p15:presenceInfo xmlns:p15="http://schemas.microsoft.com/office/powerpoint/2012/main" userId="S-1-5-21-1840715374-1625779029-1446904402-174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5638-047E-4203-A500-A275A13FD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803" y="2379887"/>
            <a:ext cx="9766168" cy="2098226"/>
          </a:xfrm>
        </p:spPr>
        <p:txBody>
          <a:bodyPr/>
          <a:lstStyle/>
          <a:p>
            <a:r>
              <a:rPr lang="en-US" dirty="0"/>
              <a:t>Opinions/Scriptural Conclusions and Doctrine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F7163-8F3E-4719-A564-65B1029FA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4478113"/>
            <a:ext cx="6831673" cy="1086237"/>
          </a:xfrm>
        </p:spPr>
        <p:txBody>
          <a:bodyPr/>
          <a:lstStyle/>
          <a:p>
            <a:r>
              <a:rPr lang="en-US" dirty="0"/>
              <a:t>How to tell them apart?</a:t>
            </a:r>
          </a:p>
        </p:txBody>
      </p:sp>
    </p:spTree>
    <p:extLst>
      <p:ext uri="{BB962C8B-B14F-4D97-AF65-F5344CB8AC3E}">
        <p14:creationId xmlns:p14="http://schemas.microsoft.com/office/powerpoint/2010/main" val="266424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F079-1CF9-4A9F-AA12-7C2F860E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004" y="0"/>
            <a:ext cx="7715839" cy="897903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Let’s Review from Last Week: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CE6B4-AE76-411B-AD3D-9C601D04B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005" y="565608"/>
            <a:ext cx="11241464" cy="6292392"/>
          </a:xfrm>
        </p:spPr>
        <p:txBody>
          <a:bodyPr>
            <a:normAutofit/>
          </a:bodyPr>
          <a:lstStyle/>
          <a:p>
            <a:r>
              <a:rPr lang="en-US" sz="2800" b="1" i="1" u="sng" dirty="0"/>
              <a:t>Mark 7:7 </a:t>
            </a:r>
            <a:r>
              <a:rPr lang="en-US" sz="2800" dirty="0"/>
              <a:t>– </a:t>
            </a:r>
            <a:r>
              <a:rPr lang="en-US" sz="2800" dirty="0">
                <a:solidFill>
                  <a:srgbClr val="FF3300"/>
                </a:solidFill>
              </a:rPr>
              <a:t>“. . . </a:t>
            </a:r>
            <a:r>
              <a:rPr lang="en-US" sz="2800" b="1" i="1" u="sng" dirty="0">
                <a:solidFill>
                  <a:srgbClr val="FF3300"/>
                </a:solidFill>
              </a:rPr>
              <a:t>teaching</a:t>
            </a:r>
            <a:r>
              <a:rPr lang="en-US" sz="2800" dirty="0">
                <a:solidFill>
                  <a:srgbClr val="FF3300"/>
                </a:solidFill>
              </a:rPr>
              <a:t> as doctrine the precepts of men”</a:t>
            </a:r>
          </a:p>
          <a:p>
            <a:pPr lvl="1"/>
            <a:r>
              <a:rPr lang="en-US" sz="2800" dirty="0">
                <a:solidFill>
                  <a:srgbClr val="FF3300"/>
                </a:solidFill>
              </a:rPr>
              <a:t>“. . . </a:t>
            </a:r>
            <a:r>
              <a:rPr lang="en-US" sz="2800" b="1" dirty="0">
                <a:solidFill>
                  <a:srgbClr val="FF3300"/>
                </a:solidFill>
              </a:rPr>
              <a:t>commandments of men</a:t>
            </a:r>
            <a:r>
              <a:rPr lang="en-US" sz="2800" dirty="0">
                <a:solidFill>
                  <a:srgbClr val="FF3300"/>
                </a:solidFill>
              </a:rPr>
              <a:t>”</a:t>
            </a:r>
          </a:p>
          <a:p>
            <a:pPr lvl="1"/>
            <a:r>
              <a:rPr lang="en-US" sz="2800" dirty="0">
                <a:solidFill>
                  <a:srgbClr val="FF3300"/>
                </a:solidFill>
              </a:rPr>
              <a:t>“. . . </a:t>
            </a:r>
            <a:r>
              <a:rPr lang="en-US" sz="2800" b="1" u="sng" dirty="0">
                <a:solidFill>
                  <a:srgbClr val="FF3300"/>
                </a:solidFill>
              </a:rPr>
              <a:t>teach</a:t>
            </a:r>
            <a:r>
              <a:rPr lang="en-US" sz="2800" b="1" dirty="0">
                <a:solidFill>
                  <a:srgbClr val="FF3300"/>
                </a:solidFill>
              </a:rPr>
              <a:t> human rules as doctrine of God.”</a:t>
            </a:r>
          </a:p>
          <a:p>
            <a:r>
              <a:rPr lang="en-US" sz="2800" dirty="0"/>
              <a:t>Point of Romans 14 and 1 Corinthians 8, when it comes to areas of MY FAITH, I look to find ways to be able to get along with my brethren (Romans 14:19; 15:7; Ephesians 4:1-3).</a:t>
            </a:r>
          </a:p>
          <a:p>
            <a:r>
              <a:rPr lang="en-US" sz="2800" dirty="0"/>
              <a:t>THE FAITH, there is NO COMPROMISE, Romans 14 is talking about practicing those things that do NOT separate us from God (Vs 3, and 18) [ V 3: “. . . For God has received him.”] [V 18:  “. . . Serve Christ is acceptable to God.”].</a:t>
            </a:r>
          </a:p>
          <a:p>
            <a:r>
              <a:rPr lang="en-US" sz="2800" dirty="0"/>
              <a:t>How do we discern between MY Faith and THE Faith?  </a:t>
            </a:r>
          </a:p>
          <a:p>
            <a:r>
              <a:rPr lang="en-US" sz="2800" dirty="0">
                <a:solidFill>
                  <a:schemeClr val="tx1"/>
                </a:solidFill>
              </a:rPr>
              <a:t>Last week we looked at Acts 15:36ff and saw that personal preference is a matter of opinion and we can differ on that with one another.</a:t>
            </a:r>
          </a:p>
        </p:txBody>
      </p:sp>
    </p:spTree>
    <p:extLst>
      <p:ext uri="{BB962C8B-B14F-4D97-AF65-F5344CB8AC3E}">
        <p14:creationId xmlns:p14="http://schemas.microsoft.com/office/powerpoint/2010/main" val="24905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6F1A-5882-4A2E-8A99-F3AF053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7" y="0"/>
            <a:ext cx="10982227" cy="1074656"/>
          </a:xfrm>
        </p:spPr>
        <p:txBody>
          <a:bodyPr>
            <a:normAutofit/>
          </a:bodyPr>
          <a:lstStyle/>
          <a:p>
            <a:r>
              <a:rPr lang="en-US" sz="4000" i="1" u="sng" dirty="0"/>
              <a:t>A General Principle Applied to a Specific Situation</a:t>
            </a:r>
            <a:br>
              <a:rPr lang="en-US" sz="4000" dirty="0"/>
            </a:br>
            <a:r>
              <a:rPr lang="en-US" sz="2800" b="1" i="1" u="sng" dirty="0"/>
              <a:t>1 Thessalonians 5:22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87C0-B285-4AF3-98D8-7D6494C5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1" y="1074655"/>
            <a:ext cx="11076495" cy="550525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There are </a:t>
            </a:r>
            <a:r>
              <a:rPr lang="en-US" sz="3200" b="1" u="sng" dirty="0">
                <a:solidFill>
                  <a:srgbClr val="FF0000"/>
                </a:solidFill>
              </a:rPr>
              <a:t>MANY</a:t>
            </a:r>
            <a:r>
              <a:rPr lang="en-US" sz="3200" dirty="0"/>
              <a:t> general principle’s taught in the New Testament.</a:t>
            </a:r>
          </a:p>
          <a:p>
            <a:r>
              <a:rPr lang="en-US" sz="3200" dirty="0"/>
              <a:t>There are </a:t>
            </a:r>
            <a:r>
              <a:rPr lang="en-US" sz="3200" b="1" u="sng" dirty="0">
                <a:solidFill>
                  <a:srgbClr val="FF0000"/>
                </a:solidFill>
              </a:rPr>
              <a:t>MANY</a:t>
            </a:r>
            <a:r>
              <a:rPr lang="en-US" sz="3200" dirty="0"/>
              <a:t> just in this section of </a:t>
            </a:r>
            <a:r>
              <a:rPr lang="en-US" sz="3200" b="1" i="1" u="sng" dirty="0"/>
              <a:t>1 Thessalonians 5</a:t>
            </a:r>
            <a:r>
              <a:rPr lang="en-US" sz="3200" dirty="0"/>
              <a:t>!</a:t>
            </a:r>
          </a:p>
          <a:p>
            <a:r>
              <a:rPr lang="en-US" sz="3200" dirty="0"/>
              <a:t>What is and is not “</a:t>
            </a:r>
            <a:r>
              <a:rPr lang="en-US" sz="3200" i="1" dirty="0"/>
              <a:t>an appearance of evil”</a:t>
            </a:r>
            <a:r>
              <a:rPr lang="en-US" sz="3200" dirty="0"/>
              <a:t>?</a:t>
            </a:r>
          </a:p>
          <a:p>
            <a:pPr lvl="1"/>
            <a:r>
              <a:rPr lang="en-US" sz="3200" dirty="0"/>
              <a:t>Buying something from a store that sells liquor?</a:t>
            </a:r>
          </a:p>
          <a:p>
            <a:r>
              <a:rPr lang="en-US" sz="3200" dirty="0"/>
              <a:t>Our understanding and application of these general principles </a:t>
            </a:r>
            <a:r>
              <a:rPr lang="en-US" sz="3200" b="1" u="sng" dirty="0">
                <a:solidFill>
                  <a:srgbClr val="FF0000"/>
                </a:solidFill>
              </a:rPr>
              <a:t>WILL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change over time as we study and grow more in our faith.</a:t>
            </a:r>
          </a:p>
          <a:p>
            <a:r>
              <a:rPr lang="en-US" sz="3200" dirty="0"/>
              <a:t>How important is our following our belief of this passage to specific situations in </a:t>
            </a:r>
            <a:r>
              <a:rPr lang="en-US" sz="3200" b="1" u="sng" dirty="0">
                <a:solidFill>
                  <a:srgbClr val="FF0000"/>
                </a:solidFill>
              </a:rPr>
              <a:t>OUR</a:t>
            </a:r>
            <a:r>
              <a:rPr lang="en-US" sz="3200" dirty="0"/>
              <a:t> lives?</a:t>
            </a:r>
          </a:p>
          <a:p>
            <a:r>
              <a:rPr lang="en-US" sz="3200" dirty="0"/>
              <a:t>How important is </a:t>
            </a:r>
            <a:r>
              <a:rPr lang="en-US" sz="3200" b="1" u="sng" dirty="0">
                <a:solidFill>
                  <a:srgbClr val="FF0000"/>
                </a:solidFill>
              </a:rPr>
              <a:t>OTHERS</a:t>
            </a:r>
            <a:r>
              <a:rPr lang="en-US" sz="3200" dirty="0"/>
              <a:t> following </a:t>
            </a:r>
            <a:r>
              <a:rPr lang="en-US" sz="3200" b="1" u="sng" dirty="0">
                <a:solidFill>
                  <a:srgbClr val="FF0000"/>
                </a:solidFill>
              </a:rPr>
              <a:t>OUR</a:t>
            </a:r>
            <a:r>
              <a:rPr lang="en-US" sz="3200" dirty="0"/>
              <a:t> belief on this or other passages that teach general principles?</a:t>
            </a:r>
          </a:p>
        </p:txBody>
      </p:sp>
    </p:spTree>
    <p:extLst>
      <p:ext uri="{BB962C8B-B14F-4D97-AF65-F5344CB8AC3E}">
        <p14:creationId xmlns:p14="http://schemas.microsoft.com/office/powerpoint/2010/main" val="258938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6F1A-5882-4A2E-8A99-F3AF053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7" y="0"/>
            <a:ext cx="10982227" cy="1074656"/>
          </a:xfrm>
        </p:spPr>
        <p:txBody>
          <a:bodyPr>
            <a:normAutofit/>
          </a:bodyPr>
          <a:lstStyle/>
          <a:p>
            <a:r>
              <a:rPr lang="en-US" sz="4000" i="1" u="sng" dirty="0"/>
              <a:t>A General Principle Applied to a Specific Situation</a:t>
            </a:r>
            <a:br>
              <a:rPr lang="en-US" sz="4000" dirty="0"/>
            </a:br>
            <a:r>
              <a:rPr lang="en-US" sz="2800" b="1" i="1" u="sng" dirty="0"/>
              <a:t>1 Thessalonians 5:22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87C0-B285-4AF3-98D8-7D6494C5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1" y="1074655"/>
            <a:ext cx="11076495" cy="542041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Lessons for us then?	</a:t>
            </a:r>
          </a:p>
          <a:p>
            <a:pPr lvl="1"/>
            <a:r>
              <a:rPr lang="en-US" sz="3200" dirty="0"/>
              <a:t>Is the passage a general principle we are applying in our lives?</a:t>
            </a:r>
          </a:p>
          <a:p>
            <a:pPr lvl="1"/>
            <a:r>
              <a:rPr lang="en-US" sz="3200" dirty="0"/>
              <a:t>Our example to others is important and our liberty needs to be limited in terms of our actions when around those who view general principles differently than us.</a:t>
            </a:r>
          </a:p>
          <a:p>
            <a:r>
              <a:rPr lang="en-US" sz="3200" dirty="0"/>
              <a:t>Other examples of general principles:</a:t>
            </a:r>
          </a:p>
          <a:p>
            <a:r>
              <a:rPr lang="en-US" sz="3200" dirty="0"/>
              <a:t>A woman cannot teach (</a:t>
            </a:r>
            <a:r>
              <a:rPr lang="en-US" sz="3200" b="1" i="1" u="sng" dirty="0">
                <a:solidFill>
                  <a:srgbClr val="FF3300"/>
                </a:solidFill>
              </a:rPr>
              <a:t>define teach</a:t>
            </a:r>
            <a:r>
              <a:rPr lang="en-US" sz="3200" dirty="0"/>
              <a:t>) a man – </a:t>
            </a:r>
            <a:r>
              <a:rPr lang="en-US" sz="3200" b="1" i="1" u="sng" dirty="0"/>
              <a:t>1 Timothy 2:12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Can we sing songs written by women????</a:t>
            </a:r>
          </a:p>
          <a:p>
            <a:pPr lvl="1"/>
            <a:r>
              <a:rPr lang="en-US" sz="3200" dirty="0"/>
              <a:t>Speak up in bible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0C8A96-4E92-43CB-84F1-31C3ED53CEA9}"/>
              </a:ext>
            </a:extLst>
          </p:cNvPr>
          <p:cNvSpPr txBox="1"/>
          <p:nvPr/>
        </p:nvSpPr>
        <p:spPr>
          <a:xfrm>
            <a:off x="1667864" y="4367325"/>
            <a:ext cx="8856271" cy="95410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"But I suffer not </a:t>
            </a:r>
            <a:r>
              <a:rPr lang="en-US" sz="2800" b="1" dirty="0">
                <a:solidFill>
                  <a:schemeClr val="bg1"/>
                </a:solidFill>
              </a:rPr>
              <a:t>a woman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b="1" i="1" u="sng" dirty="0"/>
              <a:t>to teach</a:t>
            </a:r>
            <a:r>
              <a:rPr lang="en-US" sz="2800" dirty="0">
                <a:solidFill>
                  <a:schemeClr val="bg1"/>
                </a:solidFill>
              </a:rPr>
              <a:t>, nor to usurp authority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over the </a:t>
            </a:r>
            <a:r>
              <a:rPr lang="en-US" sz="2800" b="1" dirty="0">
                <a:solidFill>
                  <a:schemeClr val="bg1"/>
                </a:solidFill>
              </a:rPr>
              <a:t>man</a:t>
            </a:r>
            <a:r>
              <a:rPr lang="en-US" sz="2800" dirty="0">
                <a:solidFill>
                  <a:schemeClr val="bg1"/>
                </a:solidFill>
              </a:rPr>
              <a:t>, but to be in silence".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F964A2D-4492-4432-B7DE-661ABD4250FC}"/>
              </a:ext>
            </a:extLst>
          </p:cNvPr>
          <p:cNvSpPr/>
          <p:nvPr/>
        </p:nvSpPr>
        <p:spPr>
          <a:xfrm>
            <a:off x="6890994" y="4367325"/>
            <a:ext cx="850926" cy="570436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91891EC-4923-4457-87A6-AEC2713376E6}"/>
              </a:ext>
            </a:extLst>
          </p:cNvPr>
          <p:cNvCxnSpPr>
            <a:cxnSpLocks/>
          </p:cNvCxnSpPr>
          <p:nvPr/>
        </p:nvCxnSpPr>
        <p:spPr>
          <a:xfrm>
            <a:off x="7670800" y="4744720"/>
            <a:ext cx="1381760" cy="6443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01CE11-B3C7-400C-A570-34754F56FAAF}"/>
              </a:ext>
            </a:extLst>
          </p:cNvPr>
          <p:cNvSpPr txBox="1"/>
          <p:nvPr/>
        </p:nvSpPr>
        <p:spPr>
          <a:xfrm>
            <a:off x="8582520" y="5389102"/>
            <a:ext cx="3579506" cy="144655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This is a conjunction which </a:t>
            </a:r>
          </a:p>
          <a:p>
            <a:pPr algn="ctr"/>
            <a:r>
              <a:rPr lang="en-US" sz="2200" dirty="0"/>
              <a:t>indicates TWO DIFFERENT</a:t>
            </a:r>
          </a:p>
          <a:p>
            <a:pPr algn="ctr"/>
            <a:r>
              <a:rPr lang="en-US" sz="2200" dirty="0"/>
              <a:t>ideas connected together to </a:t>
            </a:r>
          </a:p>
          <a:p>
            <a:pPr algn="ctr"/>
            <a:r>
              <a:rPr lang="en-US" sz="2200" dirty="0"/>
              <a:t>make one thought</a:t>
            </a:r>
          </a:p>
        </p:txBody>
      </p:sp>
    </p:spTree>
    <p:extLst>
      <p:ext uri="{BB962C8B-B14F-4D97-AF65-F5344CB8AC3E}">
        <p14:creationId xmlns:p14="http://schemas.microsoft.com/office/powerpoint/2010/main" val="163917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6F1A-5882-4A2E-8A99-F3AF053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7" y="0"/>
            <a:ext cx="10982227" cy="1074656"/>
          </a:xfrm>
        </p:spPr>
        <p:txBody>
          <a:bodyPr>
            <a:normAutofit/>
          </a:bodyPr>
          <a:lstStyle/>
          <a:p>
            <a:r>
              <a:rPr lang="en-US" sz="4000" i="1" u="sng" dirty="0"/>
              <a:t>A General Principle Applied to a Specific Situation</a:t>
            </a:r>
            <a:br>
              <a:rPr lang="en-US" sz="4000" dirty="0"/>
            </a:br>
            <a:r>
              <a:rPr lang="en-US" sz="2800" b="1" i="1" u="sng" dirty="0"/>
              <a:t>1 Thessalonians 5:22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87C0-B285-4AF3-98D8-7D6494C5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1" y="1074655"/>
            <a:ext cx="11076495" cy="5505253"/>
          </a:xfrm>
        </p:spPr>
        <p:txBody>
          <a:bodyPr>
            <a:normAutofit/>
          </a:bodyPr>
          <a:lstStyle/>
          <a:p>
            <a:r>
              <a:rPr lang="en-US" sz="3200" dirty="0"/>
              <a:t>Still another example:</a:t>
            </a:r>
          </a:p>
          <a:p>
            <a:r>
              <a:rPr lang="en-US" sz="3200" dirty="0"/>
              <a:t>How things are performed in a worship service?</a:t>
            </a:r>
          </a:p>
          <a:p>
            <a:pPr lvl="1"/>
            <a:r>
              <a:rPr lang="en-US" sz="3200" dirty="0"/>
              <a:t>1 Corinthians 14:40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Define “decently and in order”? </a:t>
            </a:r>
          </a:p>
          <a:p>
            <a:r>
              <a:rPr lang="en-US" sz="3200" dirty="0"/>
              <a:t>When is it a simple economic transaction?</a:t>
            </a:r>
          </a:p>
          <a:p>
            <a:pPr lvl="1"/>
            <a:r>
              <a:rPr lang="en-US" sz="3200" dirty="0"/>
              <a:t>1 Corinthians 10:25ff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AFAB23-D075-44AC-BA86-D118A1F7DBD0}"/>
              </a:ext>
            </a:extLst>
          </p:cNvPr>
          <p:cNvSpPr txBox="1"/>
          <p:nvPr/>
        </p:nvSpPr>
        <p:spPr>
          <a:xfrm>
            <a:off x="2221954" y="2890391"/>
            <a:ext cx="8027775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“Let all things be done decently and in order.”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BEEF7-EF1C-4D2B-83AB-30818F99AC59}"/>
              </a:ext>
            </a:extLst>
          </p:cNvPr>
          <p:cNvSpPr txBox="1"/>
          <p:nvPr/>
        </p:nvSpPr>
        <p:spPr>
          <a:xfrm>
            <a:off x="1271027" y="5708142"/>
            <a:ext cx="10231262" cy="10156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2800" dirty="0">
                <a:solidFill>
                  <a:schemeClr val="bg1"/>
                </a:solidFill>
              </a:rPr>
              <a:t>Whatever is sold in the shambles, that eat, asking no question for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Conscience sake.”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0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6F1A-5882-4A2E-8A99-F3AF053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7" y="0"/>
            <a:ext cx="10982227" cy="1074656"/>
          </a:xfrm>
        </p:spPr>
        <p:txBody>
          <a:bodyPr>
            <a:normAutofit/>
          </a:bodyPr>
          <a:lstStyle/>
          <a:p>
            <a:r>
              <a:rPr lang="en-US" sz="4000" i="1" u="sng" dirty="0"/>
              <a:t>A General Principle Applied to a Specific Situation</a:t>
            </a:r>
            <a:br>
              <a:rPr lang="en-US" sz="4000" dirty="0"/>
            </a:br>
            <a:r>
              <a:rPr lang="en-US" sz="2800" b="1" i="1" u="sng" dirty="0"/>
              <a:t>1 Thessalonians 5:22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87C0-B285-4AF3-98D8-7D6494C5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1" y="1074655"/>
            <a:ext cx="11076495" cy="5505253"/>
          </a:xfrm>
        </p:spPr>
        <p:txBody>
          <a:bodyPr>
            <a:normAutofit/>
          </a:bodyPr>
          <a:lstStyle/>
          <a:p>
            <a:r>
              <a:rPr lang="en-US" sz="3200" dirty="0"/>
              <a:t>At what point does it become something more than a simple economic transaction and support of error?</a:t>
            </a:r>
          </a:p>
          <a:p>
            <a:pPr lvl="1"/>
            <a:r>
              <a:rPr lang="en-US" sz="3200" dirty="0"/>
              <a:t>Weddings in denominational buildings?</a:t>
            </a:r>
          </a:p>
          <a:p>
            <a:pPr lvl="1"/>
            <a:r>
              <a:rPr lang="en-US" sz="3200" dirty="0"/>
              <a:t>Girl scouts meet in denominational buildings?</a:t>
            </a:r>
          </a:p>
          <a:p>
            <a:pPr lvl="1"/>
            <a:r>
              <a:rPr lang="en-US" sz="3200" dirty="0"/>
              <a:t>Wrestling in basement of denominational buildings?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19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D049-824B-4D5E-B021-A608C7753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151" y="0"/>
            <a:ext cx="9601200" cy="1152427"/>
          </a:xfrm>
        </p:spPr>
        <p:txBody>
          <a:bodyPr/>
          <a:lstStyle/>
          <a:p>
            <a:r>
              <a:rPr lang="en-US" i="1" u="sng" dirty="0"/>
              <a:t>Must be Applicable to the Whole World</a:t>
            </a:r>
            <a:br>
              <a:rPr lang="en-US" dirty="0"/>
            </a:br>
            <a:r>
              <a:rPr lang="en-US" sz="3200" b="1" i="1" u="sng" dirty="0"/>
              <a:t>Jude 3</a:t>
            </a:r>
            <a:endParaRPr lang="en-US" b="1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11ED-C3A7-44DE-812F-FBA0DDD6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973" y="1152427"/>
            <a:ext cx="10906813" cy="5380348"/>
          </a:xfrm>
        </p:spPr>
        <p:txBody>
          <a:bodyPr>
            <a:normAutofit/>
          </a:bodyPr>
          <a:lstStyle/>
          <a:p>
            <a:r>
              <a:rPr lang="en-US" sz="3200" dirty="0"/>
              <a:t>Is there a gospel for those living in Africa?</a:t>
            </a:r>
          </a:p>
          <a:p>
            <a:r>
              <a:rPr lang="en-US" sz="3200" dirty="0"/>
              <a:t>Is there a gospel for those living in America?</a:t>
            </a:r>
          </a:p>
          <a:p>
            <a:r>
              <a:rPr lang="en-US" sz="3200" dirty="0"/>
              <a:t>Is there a gospel for those living in Europe?</a:t>
            </a:r>
          </a:p>
          <a:p>
            <a:r>
              <a:rPr lang="en-US" sz="3200" dirty="0"/>
              <a:t>Is there a gospel for those living in Asia?</a:t>
            </a:r>
          </a:p>
          <a:p>
            <a:r>
              <a:rPr lang="en-US" sz="3200" dirty="0"/>
              <a:t>Are these gospels different or the same?</a:t>
            </a:r>
          </a:p>
          <a:p>
            <a:r>
              <a:rPr lang="en-US" sz="3200" dirty="0"/>
              <a:t>So then, what is sin for those in Africa, is sin for those in America, is sin for those in Europe, is sin for those in Asia.</a:t>
            </a:r>
          </a:p>
        </p:txBody>
      </p:sp>
    </p:spTree>
    <p:extLst>
      <p:ext uri="{BB962C8B-B14F-4D97-AF65-F5344CB8AC3E}">
        <p14:creationId xmlns:p14="http://schemas.microsoft.com/office/powerpoint/2010/main" val="77661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2696</TotalTime>
  <Words>644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Opinions/Scriptural Conclusions and Doctrine</vt:lpstr>
      <vt:lpstr>Let’s Review from Last Week:</vt:lpstr>
      <vt:lpstr>A General Principle Applied to a Specific Situation 1 Thessalonians 5:22 </vt:lpstr>
      <vt:lpstr>A General Principle Applied to a Specific Situation 1 Thessalonians 5:22 </vt:lpstr>
      <vt:lpstr>A General Principle Applied to a Specific Situation 1 Thessalonians 5:22 </vt:lpstr>
      <vt:lpstr>A General Principle Applied to a Specific Situation 1 Thessalonians 5:22 </vt:lpstr>
      <vt:lpstr>Must be Applicable to the Whole World Jude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Opinions and Doctrine</dc:title>
  <dc:creator>Paden, Eddie - LCMS Lang. Arts</dc:creator>
  <cp:lastModifiedBy>Kevin Stilts</cp:lastModifiedBy>
  <cp:revision>171</cp:revision>
  <cp:lastPrinted>2019-11-30T15:08:58Z</cp:lastPrinted>
  <dcterms:created xsi:type="dcterms:W3CDTF">2019-09-19T14:40:19Z</dcterms:created>
  <dcterms:modified xsi:type="dcterms:W3CDTF">2019-12-01T18:11:34Z</dcterms:modified>
</cp:coreProperties>
</file>