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17" r:id="rId2"/>
    <p:sldId id="269" r:id="rId3"/>
    <p:sldId id="303" r:id="rId4"/>
    <p:sldId id="270" r:id="rId5"/>
    <p:sldId id="305" r:id="rId6"/>
    <p:sldId id="308" r:id="rId7"/>
    <p:sldId id="307" r:id="rId8"/>
    <p:sldId id="313" r:id="rId9"/>
    <p:sldId id="309" r:id="rId10"/>
    <p:sldId id="311" r:id="rId11"/>
    <p:sldId id="310" r:id="rId12"/>
    <p:sldId id="271" r:id="rId13"/>
    <p:sldId id="314" r:id="rId14"/>
    <p:sldId id="265" r:id="rId15"/>
    <p:sldId id="272" r:id="rId16"/>
    <p:sldId id="320" r:id="rId17"/>
    <p:sldId id="318" r:id="rId18"/>
    <p:sldId id="324" r:id="rId19"/>
    <p:sldId id="319" r:id="rId20"/>
    <p:sldId id="325" r:id="rId21"/>
    <p:sldId id="322" r:id="rId22"/>
    <p:sldId id="277" r:id="rId23"/>
    <p:sldId id="278" r:id="rId24"/>
    <p:sldId id="326"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en, Eddie - LCMS Lang. Arts" initials="PE-LLA" lastIdx="1" clrIdx="0">
    <p:extLst>
      <p:ext uri="{19B8F6BF-5375-455C-9EA6-DF929625EA0E}">
        <p15:presenceInfo xmlns:p15="http://schemas.microsoft.com/office/powerpoint/2012/main" userId="S-1-5-21-1840715374-1625779029-144690440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48"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5638-047E-4203-A500-A275A13FDD17}"/>
              </a:ext>
            </a:extLst>
          </p:cNvPr>
          <p:cNvSpPr>
            <a:spLocks noGrp="1"/>
          </p:cNvSpPr>
          <p:nvPr>
            <p:ph type="ctrTitle"/>
          </p:nvPr>
        </p:nvSpPr>
        <p:spPr>
          <a:xfrm>
            <a:off x="1055803" y="2379887"/>
            <a:ext cx="9766168" cy="2098226"/>
          </a:xfrm>
        </p:spPr>
        <p:txBody>
          <a:bodyPr/>
          <a:lstStyle/>
          <a:p>
            <a:r>
              <a:rPr lang="en-US" dirty="0"/>
              <a:t>Opinions/Scriptural Conclusions and Doctrine</a:t>
            </a:r>
          </a:p>
        </p:txBody>
      </p:sp>
      <p:sp>
        <p:nvSpPr>
          <p:cNvPr id="3" name="Subtitle 2">
            <a:extLst>
              <a:ext uri="{FF2B5EF4-FFF2-40B4-BE49-F238E27FC236}">
                <a16:creationId xmlns:a16="http://schemas.microsoft.com/office/drawing/2014/main" id="{F06F7163-8F3E-4719-A564-65B1029FAD24}"/>
              </a:ext>
            </a:extLst>
          </p:cNvPr>
          <p:cNvSpPr>
            <a:spLocks noGrp="1"/>
          </p:cNvSpPr>
          <p:nvPr>
            <p:ph type="subTitle" idx="1"/>
          </p:nvPr>
        </p:nvSpPr>
        <p:spPr>
          <a:xfrm>
            <a:off x="2680163" y="4478113"/>
            <a:ext cx="6831673" cy="1086237"/>
          </a:xfrm>
        </p:spPr>
        <p:txBody>
          <a:bodyPr/>
          <a:lstStyle/>
          <a:p>
            <a:r>
              <a:rPr lang="en-US" dirty="0"/>
              <a:t>How to tell them apart?</a:t>
            </a:r>
          </a:p>
        </p:txBody>
      </p:sp>
    </p:spTree>
    <p:extLst>
      <p:ext uri="{BB962C8B-B14F-4D97-AF65-F5344CB8AC3E}">
        <p14:creationId xmlns:p14="http://schemas.microsoft.com/office/powerpoint/2010/main" val="275232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1"/>
            <a:ext cx="11161336" cy="5936530"/>
          </a:xfrm>
        </p:spPr>
        <p:txBody>
          <a:bodyPr>
            <a:normAutofit lnSpcReduction="10000"/>
          </a:bodyPr>
          <a:lstStyle/>
          <a:p>
            <a:r>
              <a:rPr lang="en-US" sz="2800" b="1" i="1" u="sng" dirty="0"/>
              <a:t>Vs 4-6 </a:t>
            </a:r>
            <a:r>
              <a:rPr lang="en-US" sz="2800" dirty="0"/>
              <a:t>– Principle he teaches is here.  </a:t>
            </a:r>
            <a:r>
              <a:rPr lang="en-US" sz="2800" b="1" dirty="0">
                <a:solidFill>
                  <a:srgbClr val="FF0000"/>
                </a:solidFill>
              </a:rPr>
              <a:t>The Spiritually Mature </a:t>
            </a:r>
            <a:r>
              <a:rPr lang="en-US" sz="2800" dirty="0"/>
              <a:t>realizes Idols are nothing as we realize there is one true God and we worship Him and Him only.</a:t>
            </a:r>
            <a:endParaRPr lang="en-US" sz="2800" b="1" i="1" u="sng" dirty="0"/>
          </a:p>
          <a:p>
            <a:r>
              <a:rPr lang="en-US" sz="2800" b="1" i="1" u="sng" dirty="0"/>
              <a:t>Vs 7,8 </a:t>
            </a:r>
            <a:r>
              <a:rPr lang="en-US" sz="2800" dirty="0"/>
              <a:t>– Therefore, if we eat meat that has been sacrificed to an idol </a:t>
            </a:r>
            <a:r>
              <a:rPr lang="en-US" sz="2800" b="1" u="sng" dirty="0">
                <a:solidFill>
                  <a:srgbClr val="FF0000"/>
                </a:solidFill>
              </a:rPr>
              <a:t>the spiritually mature </a:t>
            </a:r>
            <a:r>
              <a:rPr lang="en-US" sz="2800" dirty="0"/>
              <a:t>will realize it is nothing more than meat, but to others who are not as mature, it offends their conscience and they sin (</a:t>
            </a:r>
            <a:r>
              <a:rPr lang="en-US" sz="2800" b="1" i="1" u="sng" dirty="0"/>
              <a:t>1 Corinthians 10:25-27; Romans 14:23</a:t>
            </a:r>
            <a:r>
              <a:rPr lang="en-US" sz="2800" dirty="0"/>
              <a:t>).</a:t>
            </a:r>
          </a:p>
          <a:p>
            <a:r>
              <a:rPr lang="en-US" sz="2800" b="1" i="1" u="sng" dirty="0"/>
              <a:t>Vs. 9-12 </a:t>
            </a:r>
            <a:r>
              <a:rPr lang="en-US" sz="2800" dirty="0"/>
              <a:t>– </a:t>
            </a:r>
            <a:r>
              <a:rPr lang="en-US" sz="2800" b="1" u="sng" dirty="0">
                <a:solidFill>
                  <a:srgbClr val="FF0000"/>
                </a:solidFill>
              </a:rPr>
              <a:t>The spiritually mature </a:t>
            </a:r>
            <a:r>
              <a:rPr lang="en-US" sz="2800" dirty="0"/>
              <a:t>need to be aware their example can cause others to stumble and sin.  </a:t>
            </a:r>
            <a:r>
              <a:rPr lang="en-US" sz="2800" b="1" u="sng" dirty="0">
                <a:solidFill>
                  <a:srgbClr val="FF0000"/>
                </a:solidFill>
              </a:rPr>
              <a:t>The spiritually mature </a:t>
            </a:r>
            <a:r>
              <a:rPr lang="en-US" sz="2800" dirty="0"/>
              <a:t>need to make sure their knowledge (idols are nothing and meat sacrificed to them is nothing) doesn’t cause the immature/weak to sin and be lost (V 11) or </a:t>
            </a:r>
            <a:r>
              <a:rPr lang="en-US" sz="2800" b="1" u="sng" dirty="0">
                <a:solidFill>
                  <a:srgbClr val="FF0000"/>
                </a:solidFill>
              </a:rPr>
              <a:t>the spiritually mature! </a:t>
            </a:r>
            <a:r>
              <a:rPr lang="en-US" sz="2800" dirty="0"/>
              <a:t>(V 12).</a:t>
            </a:r>
          </a:p>
          <a:p>
            <a:r>
              <a:rPr lang="en-US" sz="2800" b="1" i="1" u="sng" dirty="0"/>
              <a:t>V 13 </a:t>
            </a:r>
            <a:r>
              <a:rPr lang="en-US" sz="2800" dirty="0"/>
              <a:t>– </a:t>
            </a:r>
            <a:r>
              <a:rPr lang="en-US" sz="2800" b="1" u="sng" dirty="0">
                <a:solidFill>
                  <a:srgbClr val="FF0000"/>
                </a:solidFill>
              </a:rPr>
              <a:t>The spiritually mature </a:t>
            </a:r>
            <a:r>
              <a:rPr lang="en-US" sz="2800" dirty="0"/>
              <a:t>give up liberties for the better of our brothers.</a:t>
            </a:r>
          </a:p>
        </p:txBody>
      </p:sp>
    </p:spTree>
    <p:extLst>
      <p:ext uri="{BB962C8B-B14F-4D97-AF65-F5344CB8AC3E}">
        <p14:creationId xmlns:p14="http://schemas.microsoft.com/office/powerpoint/2010/main" val="314995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F4AA-E769-4539-94B7-15887802B133}"/>
              </a:ext>
            </a:extLst>
          </p:cNvPr>
          <p:cNvSpPr>
            <a:spLocks noGrp="1"/>
          </p:cNvSpPr>
          <p:nvPr>
            <p:ph type="title"/>
          </p:nvPr>
        </p:nvSpPr>
        <p:spPr>
          <a:xfrm>
            <a:off x="1295400" y="665768"/>
            <a:ext cx="4876800" cy="954464"/>
          </a:xfrm>
        </p:spPr>
        <p:txBody>
          <a:bodyPr/>
          <a:lstStyle/>
          <a:p>
            <a:pPr algn="ctr"/>
            <a:r>
              <a:rPr lang="en-US" b="1" i="1" u="sng" dirty="0">
                <a:solidFill>
                  <a:srgbClr val="7030A0"/>
                </a:solidFill>
              </a:rPr>
              <a:t>1 Corinthians 8</a:t>
            </a:r>
          </a:p>
        </p:txBody>
      </p:sp>
      <p:sp>
        <p:nvSpPr>
          <p:cNvPr id="3" name="Content Placeholder 2">
            <a:extLst>
              <a:ext uri="{FF2B5EF4-FFF2-40B4-BE49-F238E27FC236}">
                <a16:creationId xmlns:a16="http://schemas.microsoft.com/office/drawing/2014/main" id="{B5F557B6-D599-47BE-8E01-20193729AE4C}"/>
              </a:ext>
            </a:extLst>
          </p:cNvPr>
          <p:cNvSpPr>
            <a:spLocks noGrp="1"/>
          </p:cNvSpPr>
          <p:nvPr>
            <p:ph idx="1"/>
          </p:nvPr>
        </p:nvSpPr>
        <p:spPr>
          <a:xfrm>
            <a:off x="1371600" y="2634792"/>
            <a:ext cx="9601200" cy="1475295"/>
          </a:xfrm>
        </p:spPr>
        <p:txBody>
          <a:bodyPr>
            <a:noAutofit/>
          </a:bodyPr>
          <a:lstStyle/>
          <a:p>
            <a:pPr marL="0" indent="0" algn="ctr">
              <a:buNone/>
            </a:pPr>
            <a:r>
              <a:rPr lang="en-US" sz="3200" b="1" baseline="30000" dirty="0"/>
              <a:t>13 </a:t>
            </a:r>
            <a:r>
              <a:rPr lang="en-US" sz="3200" dirty="0"/>
              <a:t>Therefore, if food makes my brother stumble, I will never again eat meat, lest I make my brother stumble.</a:t>
            </a:r>
          </a:p>
        </p:txBody>
      </p:sp>
      <p:pic>
        <p:nvPicPr>
          <p:cNvPr id="5" name="Picture 4">
            <a:extLst>
              <a:ext uri="{FF2B5EF4-FFF2-40B4-BE49-F238E27FC236}">
                <a16:creationId xmlns:a16="http://schemas.microsoft.com/office/drawing/2014/main" id="{A2A57B32-E6FE-4EED-A314-676100E33808}"/>
              </a:ext>
            </a:extLst>
          </p:cNvPr>
          <p:cNvPicPr>
            <a:picLocks noChangeAspect="1"/>
          </p:cNvPicPr>
          <p:nvPr/>
        </p:nvPicPr>
        <p:blipFill>
          <a:blip r:embed="rId2"/>
          <a:stretch>
            <a:fillRect/>
          </a:stretch>
        </p:blipFill>
        <p:spPr>
          <a:xfrm>
            <a:off x="6900420" y="0"/>
            <a:ext cx="5284093" cy="2286000"/>
          </a:xfrm>
          <a:prstGeom prst="rect">
            <a:avLst/>
          </a:prstGeom>
        </p:spPr>
      </p:pic>
    </p:spTree>
    <p:extLst>
      <p:ext uri="{BB962C8B-B14F-4D97-AF65-F5344CB8AC3E}">
        <p14:creationId xmlns:p14="http://schemas.microsoft.com/office/powerpoint/2010/main" val="148289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0"/>
            <a:ext cx="10784264" cy="6073219"/>
          </a:xfrm>
        </p:spPr>
        <p:txBody>
          <a:bodyPr>
            <a:normAutofit/>
          </a:bodyPr>
          <a:lstStyle/>
          <a:p>
            <a:r>
              <a:rPr lang="en-US" sz="2800" dirty="0"/>
              <a:t>The overall point of </a:t>
            </a:r>
            <a:r>
              <a:rPr lang="en-US" sz="2800" b="1" i="1" u="sng" dirty="0"/>
              <a:t>1 Corinthians 8 </a:t>
            </a:r>
            <a:r>
              <a:rPr lang="en-US" sz="2800" dirty="0"/>
              <a:t>as related to this topic?</a:t>
            </a:r>
            <a:endParaRPr lang="en-US" sz="2800" dirty="0">
              <a:solidFill>
                <a:schemeClr val="tx1"/>
              </a:solidFill>
            </a:endParaRPr>
          </a:p>
          <a:p>
            <a:r>
              <a:rPr lang="en-US" sz="2800" dirty="0">
                <a:solidFill>
                  <a:srgbClr val="FF0000"/>
                </a:solidFill>
              </a:rPr>
              <a:t>MY</a:t>
            </a:r>
            <a:r>
              <a:rPr lang="en-US" sz="2800" dirty="0"/>
              <a:t> faith is based upon </a:t>
            </a:r>
            <a:r>
              <a:rPr lang="en-US" sz="2800" b="1" dirty="0">
                <a:solidFill>
                  <a:srgbClr val="FF3300"/>
                </a:solidFill>
              </a:rPr>
              <a:t>THE</a:t>
            </a:r>
            <a:r>
              <a:rPr lang="en-US" sz="2800" dirty="0"/>
              <a:t> Faith.</a:t>
            </a:r>
          </a:p>
          <a:p>
            <a:r>
              <a:rPr lang="en-US" sz="2800" dirty="0"/>
              <a:t>To form </a:t>
            </a:r>
            <a:r>
              <a:rPr lang="en-US" sz="2800" b="1" dirty="0">
                <a:solidFill>
                  <a:srgbClr val="FF3300"/>
                </a:solidFill>
              </a:rPr>
              <a:t>MY</a:t>
            </a:r>
            <a:r>
              <a:rPr lang="en-US" sz="2800" dirty="0"/>
              <a:t> faith, I take principles taught in the New Testament and make application to my life to specific instances.</a:t>
            </a:r>
          </a:p>
          <a:p>
            <a:r>
              <a:rPr lang="en-US" sz="2800" dirty="0"/>
              <a:t>As I grow and mature in Christ and His teachings, the application of those principles will change as I learn other principles that are applicable to specific situations.  </a:t>
            </a:r>
          </a:p>
          <a:p>
            <a:r>
              <a:rPr lang="en-US" sz="2800" dirty="0"/>
              <a:t>Thus, </a:t>
            </a:r>
            <a:r>
              <a:rPr lang="en-US" sz="2800" b="1" dirty="0">
                <a:solidFill>
                  <a:srgbClr val="FF3300"/>
                </a:solidFill>
              </a:rPr>
              <a:t>MY</a:t>
            </a:r>
            <a:r>
              <a:rPr lang="en-US" sz="2800" dirty="0"/>
              <a:t> faith grows stronger/changes/progresses.</a:t>
            </a:r>
          </a:p>
          <a:p>
            <a:pPr marL="0" indent="0">
              <a:buNone/>
            </a:pPr>
            <a:endParaRPr lang="en-US" sz="2800" dirty="0"/>
          </a:p>
          <a:p>
            <a:r>
              <a:rPr lang="en-US" sz="2800" dirty="0"/>
              <a:t>Finally, to me, this chapter says the exact same thing </a:t>
            </a:r>
            <a:r>
              <a:rPr lang="en-US" sz="2800" b="1" u="sng" dirty="0"/>
              <a:t>Romans </a:t>
            </a:r>
            <a:r>
              <a:rPr lang="en-US" sz="2800" u="sng" dirty="0"/>
              <a:t>14</a:t>
            </a:r>
            <a:r>
              <a:rPr lang="en-US" sz="2800" dirty="0"/>
              <a:t> says:  </a:t>
            </a:r>
            <a:r>
              <a:rPr lang="en-US" sz="2800" b="1" dirty="0">
                <a:solidFill>
                  <a:srgbClr val="FF3300"/>
                </a:solidFill>
              </a:rPr>
              <a:t>MY</a:t>
            </a:r>
            <a:r>
              <a:rPr lang="en-US" sz="2800" dirty="0"/>
              <a:t> faith </a:t>
            </a:r>
            <a:r>
              <a:rPr lang="en-US" sz="2800" b="1" i="1" u="sng" dirty="0">
                <a:solidFill>
                  <a:srgbClr val="FF3300"/>
                </a:solidFill>
              </a:rPr>
              <a:t>cannot</a:t>
            </a:r>
            <a:r>
              <a:rPr lang="en-US" sz="2800" dirty="0"/>
              <a:t> be dictated to any others to follow (It is </a:t>
            </a:r>
            <a:r>
              <a:rPr lang="en-US" sz="2800" b="1" dirty="0">
                <a:solidFill>
                  <a:srgbClr val="FF3300"/>
                </a:solidFill>
              </a:rPr>
              <a:t>MY</a:t>
            </a:r>
            <a:r>
              <a:rPr lang="en-US" sz="2800" dirty="0"/>
              <a:t> faith) </a:t>
            </a:r>
            <a:r>
              <a:rPr lang="en-US" sz="2800" b="1" i="1" u="sng" dirty="0">
                <a:solidFill>
                  <a:srgbClr val="FF0000"/>
                </a:solidFill>
              </a:rPr>
              <a:t>AND I MUST RESPECT OTHERS FAITH</a:t>
            </a:r>
            <a:r>
              <a:rPr lang="en-US" sz="2800" dirty="0"/>
              <a:t>.</a:t>
            </a:r>
          </a:p>
        </p:txBody>
      </p:sp>
    </p:spTree>
    <p:extLst>
      <p:ext uri="{BB962C8B-B14F-4D97-AF65-F5344CB8AC3E}">
        <p14:creationId xmlns:p14="http://schemas.microsoft.com/office/powerpoint/2010/main" val="252211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98264-FAC9-490C-9634-9F1D6A96DD19}"/>
              </a:ext>
            </a:extLst>
          </p:cNvPr>
          <p:cNvSpPr>
            <a:spLocks noGrp="1"/>
          </p:cNvSpPr>
          <p:nvPr>
            <p:ph type="title"/>
          </p:nvPr>
        </p:nvSpPr>
        <p:spPr>
          <a:xfrm>
            <a:off x="721150" y="0"/>
            <a:ext cx="9601200" cy="954107"/>
          </a:xfrm>
        </p:spPr>
        <p:txBody>
          <a:bodyPr/>
          <a:lstStyle/>
          <a:p>
            <a:r>
              <a:rPr lang="en-US" b="1" u="sng" dirty="0">
                <a:solidFill>
                  <a:srgbClr val="FF0000"/>
                </a:solidFill>
              </a:rPr>
              <a:t>A Couple Quick Points about V 8:</a:t>
            </a:r>
          </a:p>
        </p:txBody>
      </p:sp>
      <p:sp>
        <p:nvSpPr>
          <p:cNvPr id="3" name="Content Placeholder 2">
            <a:extLst>
              <a:ext uri="{FF2B5EF4-FFF2-40B4-BE49-F238E27FC236}">
                <a16:creationId xmlns:a16="http://schemas.microsoft.com/office/drawing/2014/main" id="{3445E057-55B3-45D2-AFEF-0396F9DD8824}"/>
              </a:ext>
            </a:extLst>
          </p:cNvPr>
          <p:cNvSpPr>
            <a:spLocks noGrp="1"/>
          </p:cNvSpPr>
          <p:nvPr>
            <p:ph idx="1"/>
          </p:nvPr>
        </p:nvSpPr>
        <p:spPr>
          <a:xfrm>
            <a:off x="980388" y="1095866"/>
            <a:ext cx="9992412" cy="5304934"/>
          </a:xfrm>
        </p:spPr>
        <p:txBody>
          <a:bodyPr>
            <a:normAutofit/>
          </a:bodyPr>
          <a:lstStyle/>
          <a:p>
            <a:r>
              <a:rPr lang="en-US" sz="2800" dirty="0"/>
              <a:t>Let’s revisit verse 8:</a:t>
            </a:r>
          </a:p>
          <a:p>
            <a:endParaRPr lang="en-US" sz="2800" dirty="0"/>
          </a:p>
          <a:p>
            <a:endParaRPr lang="en-US" sz="2800" dirty="0"/>
          </a:p>
          <a:p>
            <a:r>
              <a:rPr lang="en-US" sz="2800" dirty="0"/>
              <a:t>I think this verse/chapter does indicate, we don’t have to give up meat totally in our lives if we don’t find it offensive to eat.  The overall idea of this chapter, is I won’t eat meat while around my brother and cause his conscience to be bothered.</a:t>
            </a:r>
          </a:p>
          <a:p>
            <a:r>
              <a:rPr lang="en-US" sz="2800" dirty="0"/>
              <a:t>Second, both views, of the spiritually mature and immature, are conclusions reached based on Scriptures. Neither one has crossed any </a:t>
            </a:r>
            <a:r>
              <a:rPr lang="en-US" sz="2800" b="1" dirty="0">
                <a:solidFill>
                  <a:srgbClr val="FF0000"/>
                </a:solidFill>
              </a:rPr>
              <a:t>red line</a:t>
            </a:r>
            <a:r>
              <a:rPr lang="en-US" sz="2800" dirty="0"/>
              <a:t>, neither one </a:t>
            </a:r>
            <a:r>
              <a:rPr lang="en-US" sz="2800" b="1" dirty="0">
                <a:solidFill>
                  <a:srgbClr val="FF0000"/>
                </a:solidFill>
              </a:rPr>
              <a:t>doctrinally incorrect</a:t>
            </a:r>
            <a:r>
              <a:rPr lang="en-US" sz="2800" dirty="0"/>
              <a:t>.  This is the point of verse 8 as well.</a:t>
            </a:r>
          </a:p>
        </p:txBody>
      </p:sp>
      <p:sp>
        <p:nvSpPr>
          <p:cNvPr id="4" name="TextBox 3">
            <a:extLst>
              <a:ext uri="{FF2B5EF4-FFF2-40B4-BE49-F238E27FC236}">
                <a16:creationId xmlns:a16="http://schemas.microsoft.com/office/drawing/2014/main" id="{07BF9854-F2B0-41DB-84AB-A8EBAB468480}"/>
              </a:ext>
            </a:extLst>
          </p:cNvPr>
          <p:cNvSpPr txBox="1"/>
          <p:nvPr/>
        </p:nvSpPr>
        <p:spPr>
          <a:xfrm>
            <a:off x="847127" y="1630723"/>
            <a:ext cx="10497746" cy="954107"/>
          </a:xfrm>
          <a:prstGeom prst="rect">
            <a:avLst/>
          </a:prstGeom>
          <a:solidFill>
            <a:schemeClr val="bg1">
              <a:lumMod val="65000"/>
            </a:schemeClr>
          </a:solidFill>
        </p:spPr>
        <p:txBody>
          <a:bodyPr wrap="none" rtlCol="0">
            <a:spAutoFit/>
          </a:bodyPr>
          <a:lstStyle/>
          <a:p>
            <a:pPr algn="ctr"/>
            <a:r>
              <a:rPr lang="en-US" sz="2800" b="1" baseline="30000" dirty="0"/>
              <a:t>8 </a:t>
            </a:r>
            <a:r>
              <a:rPr lang="en-US" sz="2800" b="1" dirty="0"/>
              <a:t>But food does not commend us to God; for neither if we eat are we </a:t>
            </a:r>
          </a:p>
          <a:p>
            <a:pPr algn="ctr"/>
            <a:r>
              <a:rPr lang="en-US" sz="2800" b="1" dirty="0"/>
              <a:t>the better, nor if we do not eat are we the worse.</a:t>
            </a:r>
          </a:p>
        </p:txBody>
      </p:sp>
    </p:spTree>
    <p:extLst>
      <p:ext uri="{BB962C8B-B14F-4D97-AF65-F5344CB8AC3E}">
        <p14:creationId xmlns:p14="http://schemas.microsoft.com/office/powerpoint/2010/main" val="253936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3273C-1E85-4ABF-B19B-147AF0F3B07D}"/>
              </a:ext>
            </a:extLst>
          </p:cNvPr>
          <p:cNvSpPr>
            <a:spLocks noGrp="1"/>
          </p:cNvSpPr>
          <p:nvPr>
            <p:ph type="title"/>
          </p:nvPr>
        </p:nvSpPr>
        <p:spPr>
          <a:xfrm>
            <a:off x="758858" y="82485"/>
            <a:ext cx="9601200" cy="737647"/>
          </a:xfrm>
        </p:spPr>
        <p:txBody>
          <a:bodyPr/>
          <a:lstStyle/>
          <a:p>
            <a:r>
              <a:rPr lang="en-US" dirty="0"/>
              <a:t>If not careful, then we can become like:</a:t>
            </a:r>
          </a:p>
        </p:txBody>
      </p:sp>
      <p:sp>
        <p:nvSpPr>
          <p:cNvPr id="3" name="Content Placeholder 2">
            <a:extLst>
              <a:ext uri="{FF2B5EF4-FFF2-40B4-BE49-F238E27FC236}">
                <a16:creationId xmlns:a16="http://schemas.microsoft.com/office/drawing/2014/main" id="{1AF04EF8-9F6D-4726-8AAB-59977109F0D6}"/>
              </a:ext>
            </a:extLst>
          </p:cNvPr>
          <p:cNvSpPr>
            <a:spLocks noGrp="1"/>
          </p:cNvSpPr>
          <p:nvPr>
            <p:ph idx="1"/>
          </p:nvPr>
        </p:nvSpPr>
        <p:spPr>
          <a:xfrm>
            <a:off x="1056640" y="820133"/>
            <a:ext cx="9916160" cy="5872898"/>
          </a:xfrm>
        </p:spPr>
        <p:txBody>
          <a:bodyPr>
            <a:normAutofit/>
          </a:bodyPr>
          <a:lstStyle/>
          <a:p>
            <a:r>
              <a:rPr lang="en-US" sz="3200" dirty="0"/>
              <a:t>The pharisees of </a:t>
            </a:r>
            <a:r>
              <a:rPr lang="en-US" sz="3200" b="1" i="1" u="sng" dirty="0"/>
              <a:t>Mark 7</a:t>
            </a:r>
            <a:r>
              <a:rPr lang="en-US" sz="3200" dirty="0"/>
              <a:t>, started teaching as doctrine </a:t>
            </a:r>
            <a:r>
              <a:rPr lang="en-US" sz="3200" b="1" dirty="0">
                <a:solidFill>
                  <a:srgbClr val="FF0000"/>
                </a:solidFill>
              </a:rPr>
              <a:t>our</a:t>
            </a:r>
            <a:r>
              <a:rPr lang="en-US" sz="3200" dirty="0"/>
              <a:t> traditions, </a:t>
            </a:r>
            <a:r>
              <a:rPr lang="en-US" sz="3200" b="1" dirty="0">
                <a:solidFill>
                  <a:srgbClr val="FF0000"/>
                </a:solidFill>
              </a:rPr>
              <a:t>our</a:t>
            </a:r>
            <a:r>
              <a:rPr lang="en-US" sz="3200" dirty="0"/>
              <a:t> opinions, </a:t>
            </a:r>
            <a:r>
              <a:rPr lang="en-US" sz="3200" b="1" dirty="0">
                <a:solidFill>
                  <a:srgbClr val="FF0000"/>
                </a:solidFill>
              </a:rPr>
              <a:t>our</a:t>
            </a:r>
            <a:r>
              <a:rPr lang="en-US" sz="3200" dirty="0"/>
              <a:t> rules, </a:t>
            </a:r>
            <a:r>
              <a:rPr lang="en-US" sz="3200" b="1" dirty="0">
                <a:solidFill>
                  <a:srgbClr val="FF0000"/>
                </a:solidFill>
              </a:rPr>
              <a:t>our</a:t>
            </a:r>
            <a:r>
              <a:rPr lang="en-US" sz="3200" dirty="0"/>
              <a:t> precepts.</a:t>
            </a:r>
          </a:p>
          <a:p>
            <a:r>
              <a:rPr lang="en-US" sz="3200" dirty="0"/>
              <a:t>This is why this is so hard of a topic and one that I think we need to think about.</a:t>
            </a:r>
          </a:p>
          <a:p>
            <a:r>
              <a:rPr lang="en-US" sz="3200" dirty="0"/>
              <a:t>How can </a:t>
            </a:r>
            <a:r>
              <a:rPr lang="en-US" sz="3200" b="1" u="sng" dirty="0">
                <a:solidFill>
                  <a:srgbClr val="FF0000"/>
                </a:solidFill>
              </a:rPr>
              <a:t>THE SPIRITUALLY MATURE </a:t>
            </a:r>
            <a:r>
              <a:rPr lang="en-US" sz="3200" dirty="0"/>
              <a:t>discern between a Scriptural opinion/conclusion  and doctrine within </a:t>
            </a:r>
            <a:r>
              <a:rPr lang="en-US" sz="3200" b="1" dirty="0">
                <a:solidFill>
                  <a:srgbClr val="FF0000"/>
                </a:solidFill>
              </a:rPr>
              <a:t>our own </a:t>
            </a:r>
            <a:r>
              <a:rPr lang="en-US" sz="3200" dirty="0"/>
              <a:t>lives?</a:t>
            </a:r>
          </a:p>
        </p:txBody>
      </p:sp>
    </p:spTree>
    <p:extLst>
      <p:ext uri="{BB962C8B-B14F-4D97-AF65-F5344CB8AC3E}">
        <p14:creationId xmlns:p14="http://schemas.microsoft.com/office/powerpoint/2010/main" val="28481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484043"/>
          </a:xfrm>
        </p:spPr>
        <p:txBody>
          <a:bodyPr>
            <a:normAutofit/>
          </a:bodyPr>
          <a:lstStyle/>
          <a:p>
            <a:pPr marL="0" indent="0">
              <a:buNone/>
            </a:pPr>
            <a:endParaRPr lang="en-US" sz="3200" dirty="0"/>
          </a:p>
        </p:txBody>
      </p:sp>
    </p:spTree>
    <p:extLst>
      <p:ext uri="{BB962C8B-B14F-4D97-AF65-F5344CB8AC3E}">
        <p14:creationId xmlns:p14="http://schemas.microsoft.com/office/powerpoint/2010/main" val="304711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E5F1-2793-403A-95FC-2CFD5E64DDEF}"/>
              </a:ext>
            </a:extLst>
          </p:cNvPr>
          <p:cNvSpPr>
            <a:spLocks noGrp="1"/>
          </p:cNvSpPr>
          <p:nvPr>
            <p:ph type="title"/>
          </p:nvPr>
        </p:nvSpPr>
        <p:spPr>
          <a:xfrm>
            <a:off x="876693" y="812276"/>
            <a:ext cx="11137769" cy="5805340"/>
          </a:xfrm>
        </p:spPr>
        <p:txBody>
          <a:bodyPr>
            <a:noAutofit/>
          </a:bodyPr>
          <a:lstStyle/>
          <a:p>
            <a:r>
              <a:rPr lang="en-US" sz="3200" b="1" baseline="30000" dirty="0"/>
              <a:t>                                      36 </a:t>
            </a:r>
            <a:r>
              <a:rPr lang="en-US" sz="3200" dirty="0"/>
              <a:t>Then after some days Paul said to Barnabas,                              	                 “Let us now go back and visit our brethren in     	                  every city where we have preached the word of 	                  the Lord, </a:t>
            </a:r>
            <a:r>
              <a:rPr lang="en-US" sz="3200" i="1" dirty="0"/>
              <a:t>and see</a:t>
            </a:r>
            <a:r>
              <a:rPr lang="en-US" sz="3200" dirty="0"/>
              <a:t> how they are doing.” </a:t>
            </a:r>
            <a:r>
              <a:rPr lang="en-US" sz="3200" b="1" baseline="30000" dirty="0"/>
              <a:t>37 </a:t>
            </a:r>
            <a:r>
              <a:rPr lang="en-US" sz="3200" dirty="0"/>
              <a:t>Now 	                  Barnabas was determined to take with them John called Mark. </a:t>
            </a:r>
            <a:r>
              <a:rPr lang="en-US" sz="3200" b="1" baseline="30000" dirty="0"/>
              <a:t>38 </a:t>
            </a:r>
            <a:r>
              <a:rPr lang="en-US" sz="3200" dirty="0"/>
              <a:t>But Paul insisted that they should not take with them the one who had departed from them in Pamphylia, and had not gone with them to the work. </a:t>
            </a:r>
            <a:r>
              <a:rPr lang="en-US" sz="3200" b="1" baseline="30000" dirty="0"/>
              <a:t>39 </a:t>
            </a:r>
            <a:r>
              <a:rPr lang="en-US" sz="3200" dirty="0"/>
              <a:t>Then the contention became so sharp that they parted from one another. And so Barnabas took Mark and sailed to Cyprus; </a:t>
            </a:r>
            <a:r>
              <a:rPr lang="en-US" sz="3200" b="1" baseline="30000" dirty="0"/>
              <a:t>40 </a:t>
            </a:r>
            <a:r>
              <a:rPr lang="en-US" sz="3200" dirty="0"/>
              <a:t>but Paul chose Silas and departed, being</a:t>
            </a:r>
            <a:r>
              <a:rPr lang="en-US" sz="3200"/>
              <a:t> commended </a:t>
            </a:r>
            <a:r>
              <a:rPr lang="en-US" sz="3200" dirty="0"/>
              <a:t>by the brethren to the grace of God. </a:t>
            </a:r>
            <a:r>
              <a:rPr lang="en-US" sz="3200" b="1" baseline="30000" dirty="0"/>
              <a:t>41 </a:t>
            </a:r>
            <a:r>
              <a:rPr lang="en-US" sz="3200" dirty="0"/>
              <a:t>And he went through Syria and Cilicia, strengthening the churches.</a:t>
            </a:r>
          </a:p>
        </p:txBody>
      </p:sp>
      <p:pic>
        <p:nvPicPr>
          <p:cNvPr id="5" name="Content Placeholder 4">
            <a:extLst>
              <a:ext uri="{FF2B5EF4-FFF2-40B4-BE49-F238E27FC236}">
                <a16:creationId xmlns:a16="http://schemas.microsoft.com/office/drawing/2014/main" id="{57620296-3C7E-4B49-94BD-167F8F319599}"/>
              </a:ext>
            </a:extLst>
          </p:cNvPr>
          <p:cNvPicPr>
            <a:picLocks noGrp="1" noChangeAspect="1"/>
          </p:cNvPicPr>
          <p:nvPr>
            <p:ph idx="1"/>
          </p:nvPr>
        </p:nvPicPr>
        <p:blipFill>
          <a:blip r:embed="rId2"/>
          <a:stretch>
            <a:fillRect/>
          </a:stretch>
        </p:blipFill>
        <p:spPr>
          <a:xfrm>
            <a:off x="746029" y="-1"/>
            <a:ext cx="2732461" cy="2894029"/>
          </a:xfrm>
        </p:spPr>
      </p:pic>
    </p:spTree>
    <p:extLst>
      <p:ext uri="{BB962C8B-B14F-4D97-AF65-F5344CB8AC3E}">
        <p14:creationId xmlns:p14="http://schemas.microsoft.com/office/powerpoint/2010/main" val="318305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484043"/>
          </a:xfrm>
        </p:spPr>
        <p:txBody>
          <a:bodyPr>
            <a:normAutofit/>
          </a:bodyPr>
          <a:lstStyle/>
          <a:p>
            <a:r>
              <a:rPr lang="en-US" sz="3200" dirty="0"/>
              <a:t>The Problem? – </a:t>
            </a:r>
            <a:r>
              <a:rPr lang="en-US" sz="3200" b="1" i="1" u="sng" dirty="0"/>
              <a:t>Vs 37,38</a:t>
            </a:r>
          </a:p>
        </p:txBody>
      </p:sp>
    </p:spTree>
    <p:extLst>
      <p:ext uri="{BB962C8B-B14F-4D97-AF65-F5344CB8AC3E}">
        <p14:creationId xmlns:p14="http://schemas.microsoft.com/office/powerpoint/2010/main" val="47790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E5F1-2793-403A-95FC-2CFD5E64DDEF}"/>
              </a:ext>
            </a:extLst>
          </p:cNvPr>
          <p:cNvSpPr>
            <a:spLocks noGrp="1"/>
          </p:cNvSpPr>
          <p:nvPr>
            <p:ph type="title"/>
          </p:nvPr>
        </p:nvSpPr>
        <p:spPr>
          <a:xfrm>
            <a:off x="3676454" y="1847654"/>
            <a:ext cx="8338008" cy="4769962"/>
          </a:xfrm>
        </p:spPr>
        <p:txBody>
          <a:bodyPr>
            <a:noAutofit/>
          </a:bodyPr>
          <a:lstStyle/>
          <a:p>
            <a:r>
              <a:rPr lang="en-US" sz="3200" b="1" baseline="30000" dirty="0"/>
              <a:t>                                      </a:t>
            </a:r>
            <a:endParaRPr lang="en-US" sz="3200" dirty="0"/>
          </a:p>
        </p:txBody>
      </p:sp>
      <p:pic>
        <p:nvPicPr>
          <p:cNvPr id="5" name="Content Placeholder 4">
            <a:extLst>
              <a:ext uri="{FF2B5EF4-FFF2-40B4-BE49-F238E27FC236}">
                <a16:creationId xmlns:a16="http://schemas.microsoft.com/office/drawing/2014/main" id="{57620296-3C7E-4B49-94BD-167F8F319599}"/>
              </a:ext>
            </a:extLst>
          </p:cNvPr>
          <p:cNvPicPr>
            <a:picLocks noGrp="1" noChangeAspect="1"/>
          </p:cNvPicPr>
          <p:nvPr>
            <p:ph idx="1"/>
          </p:nvPr>
        </p:nvPicPr>
        <p:blipFill>
          <a:blip r:embed="rId2"/>
          <a:stretch>
            <a:fillRect/>
          </a:stretch>
        </p:blipFill>
        <p:spPr>
          <a:xfrm>
            <a:off x="746029" y="-1"/>
            <a:ext cx="2732461" cy="2894029"/>
          </a:xfrm>
        </p:spPr>
      </p:pic>
      <p:sp>
        <p:nvSpPr>
          <p:cNvPr id="3" name="Rectangle 2">
            <a:extLst>
              <a:ext uri="{FF2B5EF4-FFF2-40B4-BE49-F238E27FC236}">
                <a16:creationId xmlns:a16="http://schemas.microsoft.com/office/drawing/2014/main" id="{448DD2BA-781F-4938-A57D-DD5E6B66C700}"/>
              </a:ext>
            </a:extLst>
          </p:cNvPr>
          <p:cNvSpPr/>
          <p:nvPr/>
        </p:nvSpPr>
        <p:spPr>
          <a:xfrm>
            <a:off x="3792717" y="2706288"/>
            <a:ext cx="8151044" cy="3416320"/>
          </a:xfrm>
          <a:prstGeom prst="rect">
            <a:avLst/>
          </a:prstGeom>
        </p:spPr>
        <p:txBody>
          <a:bodyPr wrap="square">
            <a:spAutoFit/>
          </a:bodyPr>
          <a:lstStyle/>
          <a:p>
            <a:r>
              <a:rPr lang="en-US" sz="3600" b="1" baseline="30000" dirty="0">
                <a:solidFill>
                  <a:srgbClr val="000000"/>
                </a:solidFill>
                <a:latin typeface="Arial" panose="020B0604020202020204" pitchFamily="34" charset="0"/>
              </a:rPr>
              <a:t>37 </a:t>
            </a:r>
            <a:r>
              <a:rPr lang="en-US" sz="3600" dirty="0">
                <a:solidFill>
                  <a:srgbClr val="000000"/>
                </a:solidFill>
                <a:latin typeface="Helvetica Neue"/>
              </a:rPr>
              <a:t>Now Barnabas was </a:t>
            </a:r>
            <a:r>
              <a:rPr lang="en-US" sz="3600" dirty="0">
                <a:solidFill>
                  <a:srgbClr val="FF0000"/>
                </a:solidFill>
                <a:latin typeface="Helvetica Neue"/>
              </a:rPr>
              <a:t>determined</a:t>
            </a:r>
            <a:r>
              <a:rPr lang="en-US" sz="3600" dirty="0">
                <a:solidFill>
                  <a:srgbClr val="000000"/>
                </a:solidFill>
                <a:latin typeface="Helvetica Neue"/>
              </a:rPr>
              <a:t> to take with them John called Mark. </a:t>
            </a:r>
            <a:r>
              <a:rPr lang="en-US" sz="3600" b="1" baseline="30000" dirty="0">
                <a:solidFill>
                  <a:srgbClr val="000000"/>
                </a:solidFill>
                <a:latin typeface="Arial" panose="020B0604020202020204" pitchFamily="34" charset="0"/>
              </a:rPr>
              <a:t>38 </a:t>
            </a:r>
            <a:r>
              <a:rPr lang="en-US" sz="3600" dirty="0">
                <a:solidFill>
                  <a:srgbClr val="000000"/>
                </a:solidFill>
                <a:latin typeface="Helvetica Neue"/>
              </a:rPr>
              <a:t>But Paul </a:t>
            </a:r>
            <a:r>
              <a:rPr lang="en-US" sz="3600" dirty="0">
                <a:solidFill>
                  <a:srgbClr val="FF0000"/>
                </a:solidFill>
                <a:latin typeface="Helvetica Neue"/>
              </a:rPr>
              <a:t>insisted</a:t>
            </a:r>
            <a:r>
              <a:rPr lang="en-US" sz="3600" dirty="0">
                <a:solidFill>
                  <a:srgbClr val="000000"/>
                </a:solidFill>
                <a:latin typeface="Helvetica Neue"/>
              </a:rPr>
              <a:t> that they should not take with them the one who had departed from them in Pamphylia, and had not gone with them to the work.</a:t>
            </a:r>
            <a:endParaRPr lang="en-US" sz="3600" dirty="0"/>
          </a:p>
        </p:txBody>
      </p:sp>
    </p:spTree>
    <p:extLst>
      <p:ext uri="{BB962C8B-B14F-4D97-AF65-F5344CB8AC3E}">
        <p14:creationId xmlns:p14="http://schemas.microsoft.com/office/powerpoint/2010/main" val="187125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484043"/>
          </a:xfrm>
        </p:spPr>
        <p:txBody>
          <a:bodyPr>
            <a:normAutofit/>
          </a:bodyPr>
          <a:lstStyle/>
          <a:p>
            <a:r>
              <a:rPr lang="en-US" sz="3200" dirty="0"/>
              <a:t>The Problem? – </a:t>
            </a:r>
            <a:r>
              <a:rPr lang="en-US" sz="3200" b="1" i="1" u="sng" dirty="0"/>
              <a:t>Vs 37,38</a:t>
            </a:r>
          </a:p>
          <a:p>
            <a:r>
              <a:rPr lang="en-US" sz="3200" dirty="0"/>
              <a:t>One had one preference for a person to accompany them and the other had another preference</a:t>
            </a:r>
          </a:p>
          <a:p>
            <a:r>
              <a:rPr lang="en-US" sz="3200" dirty="0"/>
              <a:t>Paul had a logical reason for his preference – </a:t>
            </a:r>
            <a:r>
              <a:rPr lang="en-US" sz="3200" b="1" i="1" u="sng" dirty="0"/>
              <a:t>V 38</a:t>
            </a:r>
          </a:p>
        </p:txBody>
      </p:sp>
    </p:spTree>
    <p:extLst>
      <p:ext uri="{BB962C8B-B14F-4D97-AF65-F5344CB8AC3E}">
        <p14:creationId xmlns:p14="http://schemas.microsoft.com/office/powerpoint/2010/main" val="16078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1"/>
            <a:ext cx="10784264" cy="5795128"/>
          </a:xfrm>
        </p:spPr>
        <p:txBody>
          <a:bodyPr>
            <a:normAutofit/>
          </a:bodyPr>
          <a:lstStyle/>
          <a:p>
            <a:r>
              <a:rPr lang="en-US" sz="2800" b="1" u="sng" dirty="0"/>
              <a:t>Point 3 </a:t>
            </a:r>
            <a:r>
              <a:rPr lang="en-US" sz="2800" dirty="0"/>
              <a:t>- Because of this, different folks in </a:t>
            </a:r>
            <a:r>
              <a:rPr lang="en-US" sz="2800" b="1" i="1" u="sng" dirty="0">
                <a:solidFill>
                  <a:srgbClr val="FF3300"/>
                </a:solidFill>
              </a:rPr>
              <a:t>ANY</a:t>
            </a:r>
            <a:r>
              <a:rPr lang="en-US" sz="2800" dirty="0"/>
              <a:t> congregation will view different Scriptures differently.</a:t>
            </a:r>
          </a:p>
          <a:p>
            <a:pPr lvl="1"/>
            <a:r>
              <a:rPr lang="en-US" sz="2800" b="1" dirty="0"/>
              <a:t>1 Corinthians 8</a:t>
            </a:r>
          </a:p>
          <a:p>
            <a:r>
              <a:rPr lang="en-US" sz="2800" dirty="0"/>
              <a:t>This passage is similar to </a:t>
            </a:r>
            <a:r>
              <a:rPr lang="en-US" sz="2800" b="1" dirty="0"/>
              <a:t>Romans 14 </a:t>
            </a:r>
            <a:r>
              <a:rPr lang="en-US" sz="2800" dirty="0"/>
              <a:t>as some could say we are talking about eating of meats, but others could say we are actually talking about idol worship in relations to eating of meats.</a:t>
            </a:r>
          </a:p>
          <a:p>
            <a:r>
              <a:rPr lang="en-US" sz="2800" dirty="0"/>
              <a:t>While others could say we are talking about different levels of knowledge/understanding of principles taught within the Scriptures or different levels of maturity in any congregation.</a:t>
            </a:r>
          </a:p>
          <a:p>
            <a:r>
              <a:rPr lang="en-US" sz="2800" b="1" u="sng" dirty="0"/>
              <a:t>Vs 1-3 </a:t>
            </a:r>
            <a:r>
              <a:rPr lang="en-US" sz="2800" dirty="0"/>
              <a:t>– Paul says he is about to answer a question the Corinthians apparently had asked about whether a person could eat meats sacrificed to idols.</a:t>
            </a:r>
          </a:p>
        </p:txBody>
      </p:sp>
    </p:spTree>
    <p:extLst>
      <p:ext uri="{BB962C8B-B14F-4D97-AF65-F5344CB8AC3E}">
        <p14:creationId xmlns:p14="http://schemas.microsoft.com/office/powerpoint/2010/main" val="291850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E5F1-2793-403A-95FC-2CFD5E64DDEF}"/>
              </a:ext>
            </a:extLst>
          </p:cNvPr>
          <p:cNvSpPr>
            <a:spLocks noGrp="1"/>
          </p:cNvSpPr>
          <p:nvPr>
            <p:ph type="title"/>
          </p:nvPr>
        </p:nvSpPr>
        <p:spPr>
          <a:xfrm>
            <a:off x="3676454" y="1847654"/>
            <a:ext cx="8338008" cy="4769962"/>
          </a:xfrm>
        </p:spPr>
        <p:txBody>
          <a:bodyPr>
            <a:noAutofit/>
          </a:bodyPr>
          <a:lstStyle/>
          <a:p>
            <a:r>
              <a:rPr lang="en-US" sz="3200" b="1" baseline="30000" dirty="0"/>
              <a:t>                                      </a:t>
            </a:r>
            <a:endParaRPr lang="en-US" sz="3200" dirty="0"/>
          </a:p>
        </p:txBody>
      </p:sp>
      <p:pic>
        <p:nvPicPr>
          <p:cNvPr id="5" name="Content Placeholder 4">
            <a:extLst>
              <a:ext uri="{FF2B5EF4-FFF2-40B4-BE49-F238E27FC236}">
                <a16:creationId xmlns:a16="http://schemas.microsoft.com/office/drawing/2014/main" id="{57620296-3C7E-4B49-94BD-167F8F319599}"/>
              </a:ext>
            </a:extLst>
          </p:cNvPr>
          <p:cNvPicPr>
            <a:picLocks noGrp="1" noChangeAspect="1"/>
          </p:cNvPicPr>
          <p:nvPr>
            <p:ph idx="1"/>
          </p:nvPr>
        </p:nvPicPr>
        <p:blipFill>
          <a:blip r:embed="rId2"/>
          <a:stretch>
            <a:fillRect/>
          </a:stretch>
        </p:blipFill>
        <p:spPr>
          <a:xfrm>
            <a:off x="746029" y="-1"/>
            <a:ext cx="2732461" cy="2894029"/>
          </a:xfrm>
        </p:spPr>
      </p:pic>
      <p:sp>
        <p:nvSpPr>
          <p:cNvPr id="3" name="Rectangle 2">
            <a:extLst>
              <a:ext uri="{FF2B5EF4-FFF2-40B4-BE49-F238E27FC236}">
                <a16:creationId xmlns:a16="http://schemas.microsoft.com/office/drawing/2014/main" id="{448DD2BA-781F-4938-A57D-DD5E6B66C700}"/>
              </a:ext>
            </a:extLst>
          </p:cNvPr>
          <p:cNvSpPr/>
          <p:nvPr/>
        </p:nvSpPr>
        <p:spPr>
          <a:xfrm>
            <a:off x="3113987" y="3356737"/>
            <a:ext cx="8151044" cy="2308324"/>
          </a:xfrm>
          <a:prstGeom prst="rect">
            <a:avLst/>
          </a:prstGeom>
        </p:spPr>
        <p:txBody>
          <a:bodyPr wrap="square">
            <a:spAutoFit/>
          </a:bodyPr>
          <a:lstStyle/>
          <a:p>
            <a:r>
              <a:rPr lang="en-US" sz="3600" b="1" baseline="30000" dirty="0">
                <a:solidFill>
                  <a:srgbClr val="000000"/>
                </a:solidFill>
                <a:latin typeface="Arial" panose="020B0604020202020204" pitchFamily="34" charset="0"/>
              </a:rPr>
              <a:t>38 </a:t>
            </a:r>
            <a:r>
              <a:rPr lang="en-US" sz="3600" dirty="0">
                <a:solidFill>
                  <a:srgbClr val="000000"/>
                </a:solidFill>
                <a:latin typeface="Helvetica Neue"/>
              </a:rPr>
              <a:t>But Paul insisted that they should not take with them </a:t>
            </a:r>
            <a:r>
              <a:rPr lang="en-US" sz="3600" i="1" u="sng" dirty="0">
                <a:solidFill>
                  <a:srgbClr val="FF0000"/>
                </a:solidFill>
                <a:latin typeface="Helvetica Neue"/>
              </a:rPr>
              <a:t>the one who had departed from them in Pamphylia, and had not gone with them to the work.</a:t>
            </a:r>
            <a:endParaRPr lang="en-US" sz="3600" i="1" u="sng" dirty="0">
              <a:solidFill>
                <a:srgbClr val="FF0000"/>
              </a:solidFill>
            </a:endParaRPr>
          </a:p>
        </p:txBody>
      </p:sp>
    </p:spTree>
    <p:extLst>
      <p:ext uri="{BB962C8B-B14F-4D97-AF65-F5344CB8AC3E}">
        <p14:creationId xmlns:p14="http://schemas.microsoft.com/office/powerpoint/2010/main" val="2640518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484043"/>
          </a:xfrm>
        </p:spPr>
        <p:txBody>
          <a:bodyPr>
            <a:normAutofit lnSpcReduction="10000"/>
          </a:bodyPr>
          <a:lstStyle/>
          <a:p>
            <a:r>
              <a:rPr lang="en-US" sz="3200" dirty="0"/>
              <a:t>The Problem? – </a:t>
            </a:r>
            <a:r>
              <a:rPr lang="en-US" sz="3200" b="1" i="1" u="sng" dirty="0"/>
              <a:t>Vs 37,38</a:t>
            </a:r>
          </a:p>
          <a:p>
            <a:r>
              <a:rPr lang="en-US" sz="3200" dirty="0"/>
              <a:t>One had one preference for a person to accompany them and the other had another preference</a:t>
            </a:r>
          </a:p>
          <a:p>
            <a:r>
              <a:rPr lang="en-US" sz="3200" dirty="0"/>
              <a:t>Paul had a logical reason for his preference – </a:t>
            </a:r>
            <a:r>
              <a:rPr lang="en-US" sz="3200" b="1" i="1" u="sng" dirty="0"/>
              <a:t>V 38</a:t>
            </a:r>
          </a:p>
          <a:p>
            <a:r>
              <a:rPr lang="en-US" sz="3200" dirty="0"/>
              <a:t>I am sure Barnabas also had a legitimate reason to want to take John Mark – to encourage John Mark!</a:t>
            </a:r>
          </a:p>
          <a:p>
            <a:r>
              <a:rPr lang="en-US" sz="3200" dirty="0"/>
              <a:t>What does the phrase </a:t>
            </a:r>
            <a:r>
              <a:rPr lang="en-US" sz="3200" b="1" u="sng" dirty="0">
                <a:solidFill>
                  <a:srgbClr val="FF3300"/>
                </a:solidFill>
              </a:rPr>
              <a:t>“strong contention” </a:t>
            </a:r>
            <a:r>
              <a:rPr lang="en-US" sz="3200" dirty="0"/>
              <a:t>mean?</a:t>
            </a:r>
          </a:p>
          <a:p>
            <a:pPr lvl="1"/>
            <a:r>
              <a:rPr lang="en-US" sz="3200" b="1" dirty="0">
                <a:solidFill>
                  <a:srgbClr val="FF3300"/>
                </a:solidFill>
              </a:rPr>
              <a:t>“heated disagreement”</a:t>
            </a:r>
          </a:p>
          <a:p>
            <a:r>
              <a:rPr lang="en-US" sz="3200" dirty="0"/>
              <a:t>While they had their personal convictions on this matter, it did not cause them to separate/break fellowship with one another.</a:t>
            </a:r>
          </a:p>
        </p:txBody>
      </p:sp>
    </p:spTree>
    <p:extLst>
      <p:ext uri="{BB962C8B-B14F-4D97-AF65-F5344CB8AC3E}">
        <p14:creationId xmlns:p14="http://schemas.microsoft.com/office/powerpoint/2010/main" val="282353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484043"/>
          </a:xfrm>
        </p:spPr>
        <p:txBody>
          <a:bodyPr>
            <a:normAutofit/>
          </a:bodyPr>
          <a:lstStyle/>
          <a:p>
            <a:r>
              <a:rPr lang="en-US" sz="3200" dirty="0"/>
              <a:t>Note:</a:t>
            </a:r>
          </a:p>
          <a:p>
            <a:pPr lvl="1"/>
            <a:r>
              <a:rPr lang="en-US" sz="3200" b="1" dirty="0"/>
              <a:t>1 Corinthians 9:6</a:t>
            </a:r>
          </a:p>
          <a:p>
            <a:pPr lvl="1"/>
            <a:r>
              <a:rPr lang="en-US" sz="3200" b="1" dirty="0"/>
              <a:t>2 Timothy 4:11</a:t>
            </a:r>
          </a:p>
          <a:p>
            <a:r>
              <a:rPr lang="en-US" sz="3200" dirty="0"/>
              <a:t>So, who was right?</a:t>
            </a:r>
          </a:p>
          <a:p>
            <a:r>
              <a:rPr lang="en-US" sz="3200" dirty="0"/>
              <a:t>So, how does this apply to our topic of discussion?</a:t>
            </a:r>
          </a:p>
          <a:p>
            <a:r>
              <a:rPr lang="en-US" sz="3200" dirty="0"/>
              <a:t>There are going to be times when we have differences of thought with our fellow brethren, and the feelings of what to do are strong convictions.</a:t>
            </a:r>
          </a:p>
          <a:p>
            <a:r>
              <a:rPr lang="en-US" sz="3200" dirty="0"/>
              <a:t>We may even have very good logical reasoning on our part for our beliefs on the matter.</a:t>
            </a:r>
          </a:p>
        </p:txBody>
      </p:sp>
    </p:spTree>
    <p:extLst>
      <p:ext uri="{BB962C8B-B14F-4D97-AF65-F5344CB8AC3E}">
        <p14:creationId xmlns:p14="http://schemas.microsoft.com/office/powerpoint/2010/main" val="14410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616019"/>
          </a:xfrm>
        </p:spPr>
        <p:txBody>
          <a:bodyPr>
            <a:normAutofit/>
          </a:bodyPr>
          <a:lstStyle/>
          <a:p>
            <a:r>
              <a:rPr lang="en-US" sz="3200" dirty="0"/>
              <a:t>BUT, if we are dealing with PERSONAL PREFERENCES, we have to realize, </a:t>
            </a:r>
            <a:r>
              <a:rPr lang="en-US" sz="3200" b="1" u="sng" dirty="0">
                <a:solidFill>
                  <a:srgbClr val="FF0000"/>
                </a:solidFill>
              </a:rPr>
              <a:t>both sides are correct</a:t>
            </a:r>
            <a:r>
              <a:rPr lang="en-US" sz="3200" dirty="0"/>
              <a:t>.  </a:t>
            </a:r>
          </a:p>
          <a:p>
            <a:r>
              <a:rPr lang="en-US" sz="3200" dirty="0"/>
              <a:t>These are </a:t>
            </a:r>
            <a:r>
              <a:rPr lang="en-US" sz="3200" b="1" i="1" u="sng" dirty="0">
                <a:solidFill>
                  <a:srgbClr val="FF0000"/>
                </a:solidFill>
              </a:rPr>
              <a:t>NOT</a:t>
            </a:r>
            <a:r>
              <a:rPr lang="en-US" sz="3200" dirty="0"/>
              <a:t> reasons to end relationships over.</a:t>
            </a:r>
          </a:p>
          <a:p>
            <a:r>
              <a:rPr lang="en-US" sz="3200" dirty="0"/>
              <a:t>These are </a:t>
            </a:r>
            <a:r>
              <a:rPr lang="en-US" sz="3200" b="1" i="1" u="sng" dirty="0">
                <a:solidFill>
                  <a:srgbClr val="FF0000"/>
                </a:solidFill>
              </a:rPr>
              <a:t>NOT</a:t>
            </a:r>
            <a:r>
              <a:rPr lang="en-US" sz="3200" dirty="0"/>
              <a:t> reasons to end fellowship with one another.</a:t>
            </a:r>
          </a:p>
          <a:p>
            <a:r>
              <a:rPr lang="en-US" sz="3200" dirty="0"/>
              <a:t>Examples:</a:t>
            </a:r>
          </a:p>
          <a:p>
            <a:pPr lvl="1"/>
            <a:r>
              <a:rPr lang="en-US" sz="3200" dirty="0"/>
              <a:t>Order of Worship</a:t>
            </a:r>
          </a:p>
          <a:p>
            <a:pPr lvl="1"/>
            <a:r>
              <a:rPr lang="en-US" sz="3200" dirty="0"/>
              <a:t>Bible Class Topics/Needs</a:t>
            </a:r>
          </a:p>
          <a:p>
            <a:pPr lvl="1"/>
            <a:r>
              <a:rPr lang="en-US" sz="3200" dirty="0"/>
              <a:t>Preach with a tie or in a coat</a:t>
            </a:r>
          </a:p>
          <a:p>
            <a:pPr lvl="1"/>
            <a:r>
              <a:rPr lang="en-US" sz="3200" dirty="0"/>
              <a:t>All the verses of a song</a:t>
            </a:r>
          </a:p>
        </p:txBody>
      </p:sp>
    </p:spTree>
    <p:extLst>
      <p:ext uri="{BB962C8B-B14F-4D97-AF65-F5344CB8AC3E}">
        <p14:creationId xmlns:p14="http://schemas.microsoft.com/office/powerpoint/2010/main" val="203708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177A-FFCF-436B-A25B-D7A541CBA610}"/>
              </a:ext>
            </a:extLst>
          </p:cNvPr>
          <p:cNvSpPr>
            <a:spLocks noGrp="1"/>
          </p:cNvSpPr>
          <p:nvPr>
            <p:ph type="title"/>
          </p:nvPr>
        </p:nvSpPr>
        <p:spPr>
          <a:xfrm>
            <a:off x="692870" y="0"/>
            <a:ext cx="5312004" cy="1133573"/>
          </a:xfrm>
        </p:spPr>
        <p:txBody>
          <a:bodyPr/>
          <a:lstStyle/>
          <a:p>
            <a:r>
              <a:rPr lang="en-US" i="1" u="sng" dirty="0"/>
              <a:t>Personal Preferences</a:t>
            </a:r>
            <a:br>
              <a:rPr lang="en-US" dirty="0"/>
            </a:br>
            <a:r>
              <a:rPr lang="en-US" sz="3200" b="1" i="1" u="sng" dirty="0"/>
              <a:t>Acts 15:36-41</a:t>
            </a:r>
            <a:endParaRPr lang="en-US" b="1" i="1" u="sng" dirty="0"/>
          </a:p>
        </p:txBody>
      </p:sp>
      <p:sp>
        <p:nvSpPr>
          <p:cNvPr id="3" name="Content Placeholder 2">
            <a:extLst>
              <a:ext uri="{FF2B5EF4-FFF2-40B4-BE49-F238E27FC236}">
                <a16:creationId xmlns:a16="http://schemas.microsoft.com/office/drawing/2014/main" id="{5264E508-E293-4925-97EF-862AAC83D310}"/>
              </a:ext>
            </a:extLst>
          </p:cNvPr>
          <p:cNvSpPr>
            <a:spLocks noGrp="1"/>
          </p:cNvSpPr>
          <p:nvPr>
            <p:ph idx="1"/>
          </p:nvPr>
        </p:nvSpPr>
        <p:spPr>
          <a:xfrm>
            <a:off x="952107" y="1133573"/>
            <a:ext cx="10953947" cy="5616019"/>
          </a:xfrm>
        </p:spPr>
        <p:txBody>
          <a:bodyPr>
            <a:normAutofit/>
          </a:bodyPr>
          <a:lstStyle/>
          <a:p>
            <a:r>
              <a:rPr lang="en-US" sz="3200" dirty="0"/>
              <a:t>Examples:</a:t>
            </a:r>
          </a:p>
          <a:p>
            <a:pPr lvl="1"/>
            <a:r>
              <a:rPr lang="en-US" sz="3200" dirty="0"/>
              <a:t>Paint the walls of the auditorium? What color to paint the walls?  Do the walls even need to be painted?</a:t>
            </a:r>
          </a:p>
          <a:p>
            <a:pPr lvl="1"/>
            <a:r>
              <a:rPr lang="en-US" sz="3200" dirty="0"/>
              <a:t>Do we pad the pews or not?</a:t>
            </a:r>
          </a:p>
          <a:p>
            <a:pPr lvl="1"/>
            <a:r>
              <a:rPr lang="en-US" sz="3200" dirty="0"/>
              <a:t>How do you deal with a problem?  When do you deal with the problem?  How long do you let it go on?</a:t>
            </a:r>
          </a:p>
          <a:p>
            <a:pPr lvl="1"/>
            <a:r>
              <a:rPr lang="en-US" sz="3200" dirty="0"/>
              <a:t>What to spend money on?!  When to spend the money?! How much to spend?!</a:t>
            </a:r>
          </a:p>
          <a:p>
            <a:pPr lvl="1"/>
            <a:endParaRPr lang="en-US" sz="3200" dirty="0"/>
          </a:p>
        </p:txBody>
      </p:sp>
    </p:spTree>
    <p:extLst>
      <p:ext uri="{BB962C8B-B14F-4D97-AF65-F5344CB8AC3E}">
        <p14:creationId xmlns:p14="http://schemas.microsoft.com/office/powerpoint/2010/main" val="392598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F4AA-E769-4539-94B7-15887802B133}"/>
              </a:ext>
            </a:extLst>
          </p:cNvPr>
          <p:cNvSpPr>
            <a:spLocks noGrp="1"/>
          </p:cNvSpPr>
          <p:nvPr>
            <p:ph type="title"/>
          </p:nvPr>
        </p:nvSpPr>
        <p:spPr>
          <a:xfrm>
            <a:off x="1295400" y="665768"/>
            <a:ext cx="4876800" cy="954464"/>
          </a:xfrm>
        </p:spPr>
        <p:txBody>
          <a:bodyPr/>
          <a:lstStyle/>
          <a:p>
            <a:pPr algn="ctr"/>
            <a:r>
              <a:rPr lang="en-US" b="1" i="1" u="sng" dirty="0">
                <a:solidFill>
                  <a:srgbClr val="7030A0"/>
                </a:solidFill>
              </a:rPr>
              <a:t>1 Corinthians 8</a:t>
            </a:r>
          </a:p>
        </p:txBody>
      </p:sp>
      <p:sp>
        <p:nvSpPr>
          <p:cNvPr id="3" name="Content Placeholder 2">
            <a:extLst>
              <a:ext uri="{FF2B5EF4-FFF2-40B4-BE49-F238E27FC236}">
                <a16:creationId xmlns:a16="http://schemas.microsoft.com/office/drawing/2014/main" id="{B5F557B6-D599-47BE-8E01-20193729AE4C}"/>
              </a:ext>
            </a:extLst>
          </p:cNvPr>
          <p:cNvSpPr>
            <a:spLocks noGrp="1"/>
          </p:cNvSpPr>
          <p:nvPr>
            <p:ph idx="1"/>
          </p:nvPr>
        </p:nvSpPr>
        <p:spPr>
          <a:xfrm>
            <a:off x="1371600" y="2634792"/>
            <a:ext cx="9601200" cy="3581400"/>
          </a:xfrm>
        </p:spPr>
        <p:txBody>
          <a:bodyPr>
            <a:normAutofit/>
          </a:bodyPr>
          <a:lstStyle/>
          <a:p>
            <a:pPr marL="0" indent="0" algn="ctr">
              <a:buNone/>
            </a:pPr>
            <a:r>
              <a:rPr lang="en-US" sz="3200" dirty="0"/>
              <a:t>Now concerning things offered to idols: We know that we all have knowledge. Knowledge puffs up, but love edifies. </a:t>
            </a:r>
            <a:r>
              <a:rPr lang="en-US" sz="3200" b="1" baseline="30000" dirty="0"/>
              <a:t>2 </a:t>
            </a:r>
            <a:r>
              <a:rPr lang="en-US" sz="3200" dirty="0"/>
              <a:t>And if anyone thinks that he knows anything, he knows nothing yet as he ought to know. </a:t>
            </a:r>
            <a:r>
              <a:rPr lang="en-US" sz="3200" b="1" baseline="30000" dirty="0"/>
              <a:t>3 </a:t>
            </a:r>
            <a:r>
              <a:rPr lang="en-US" sz="3200" dirty="0"/>
              <a:t>But if anyone loves God, this one is known by Him.</a:t>
            </a:r>
          </a:p>
        </p:txBody>
      </p:sp>
      <p:pic>
        <p:nvPicPr>
          <p:cNvPr id="5" name="Picture 4">
            <a:extLst>
              <a:ext uri="{FF2B5EF4-FFF2-40B4-BE49-F238E27FC236}">
                <a16:creationId xmlns:a16="http://schemas.microsoft.com/office/drawing/2014/main" id="{A2A57B32-E6FE-4EED-A314-676100E33808}"/>
              </a:ext>
            </a:extLst>
          </p:cNvPr>
          <p:cNvPicPr>
            <a:picLocks noChangeAspect="1"/>
          </p:cNvPicPr>
          <p:nvPr/>
        </p:nvPicPr>
        <p:blipFill>
          <a:blip r:embed="rId2"/>
          <a:stretch>
            <a:fillRect/>
          </a:stretch>
        </p:blipFill>
        <p:spPr>
          <a:xfrm>
            <a:off x="6900420" y="0"/>
            <a:ext cx="5284093" cy="2286000"/>
          </a:xfrm>
          <a:prstGeom prst="rect">
            <a:avLst/>
          </a:prstGeom>
        </p:spPr>
      </p:pic>
    </p:spTree>
    <p:extLst>
      <p:ext uri="{BB962C8B-B14F-4D97-AF65-F5344CB8AC3E}">
        <p14:creationId xmlns:p14="http://schemas.microsoft.com/office/powerpoint/2010/main" val="77379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1"/>
            <a:ext cx="10784264" cy="5795128"/>
          </a:xfrm>
        </p:spPr>
        <p:txBody>
          <a:bodyPr>
            <a:normAutofit/>
          </a:bodyPr>
          <a:lstStyle/>
          <a:p>
            <a:r>
              <a:rPr lang="en-US" sz="2800" b="1" i="1" u="sng" dirty="0"/>
              <a:t>Vs 4-6 </a:t>
            </a:r>
            <a:r>
              <a:rPr lang="en-US" sz="2800" dirty="0"/>
              <a:t>– Principle he teaches is here.  </a:t>
            </a:r>
            <a:r>
              <a:rPr lang="en-US" sz="2800" b="1" dirty="0">
                <a:solidFill>
                  <a:srgbClr val="FF0000"/>
                </a:solidFill>
              </a:rPr>
              <a:t>The Spiritually Mature </a:t>
            </a:r>
            <a:r>
              <a:rPr lang="en-US" sz="2800" dirty="0"/>
              <a:t>realizes Idols are nothing as we realize there is one true God and we worship Him and Him only.</a:t>
            </a:r>
          </a:p>
        </p:txBody>
      </p:sp>
    </p:spTree>
    <p:extLst>
      <p:ext uri="{BB962C8B-B14F-4D97-AF65-F5344CB8AC3E}">
        <p14:creationId xmlns:p14="http://schemas.microsoft.com/office/powerpoint/2010/main" val="425070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F4AA-E769-4539-94B7-15887802B133}"/>
              </a:ext>
            </a:extLst>
          </p:cNvPr>
          <p:cNvSpPr>
            <a:spLocks noGrp="1"/>
          </p:cNvSpPr>
          <p:nvPr>
            <p:ph type="title"/>
          </p:nvPr>
        </p:nvSpPr>
        <p:spPr>
          <a:xfrm>
            <a:off x="1295400" y="665768"/>
            <a:ext cx="4876800" cy="954464"/>
          </a:xfrm>
        </p:spPr>
        <p:txBody>
          <a:bodyPr/>
          <a:lstStyle/>
          <a:p>
            <a:pPr algn="ctr"/>
            <a:r>
              <a:rPr lang="en-US" b="1" i="1" u="sng" dirty="0">
                <a:solidFill>
                  <a:srgbClr val="7030A0"/>
                </a:solidFill>
              </a:rPr>
              <a:t>1 Corinthians 8</a:t>
            </a:r>
          </a:p>
        </p:txBody>
      </p:sp>
      <p:sp>
        <p:nvSpPr>
          <p:cNvPr id="3" name="Content Placeholder 2">
            <a:extLst>
              <a:ext uri="{FF2B5EF4-FFF2-40B4-BE49-F238E27FC236}">
                <a16:creationId xmlns:a16="http://schemas.microsoft.com/office/drawing/2014/main" id="{B5F557B6-D599-47BE-8E01-20193729AE4C}"/>
              </a:ext>
            </a:extLst>
          </p:cNvPr>
          <p:cNvSpPr>
            <a:spLocks noGrp="1"/>
          </p:cNvSpPr>
          <p:nvPr>
            <p:ph idx="1"/>
          </p:nvPr>
        </p:nvSpPr>
        <p:spPr>
          <a:xfrm>
            <a:off x="1371600" y="2634792"/>
            <a:ext cx="9601200" cy="4020532"/>
          </a:xfrm>
        </p:spPr>
        <p:txBody>
          <a:bodyPr>
            <a:noAutofit/>
          </a:bodyPr>
          <a:lstStyle/>
          <a:p>
            <a:pPr marL="0" indent="0" algn="ctr">
              <a:buNone/>
            </a:pPr>
            <a:r>
              <a:rPr lang="en-US" sz="3200" i="1" u="sng" baseline="30000" dirty="0">
                <a:solidFill>
                  <a:srgbClr val="FF0000"/>
                </a:solidFill>
              </a:rPr>
              <a:t>4 </a:t>
            </a:r>
            <a:r>
              <a:rPr lang="en-US" sz="3200" i="1" u="sng" dirty="0">
                <a:solidFill>
                  <a:srgbClr val="FF0000"/>
                </a:solidFill>
              </a:rPr>
              <a:t>Therefore concerning the eating of things offered to idols</a:t>
            </a:r>
            <a:r>
              <a:rPr lang="en-US" sz="3200" dirty="0"/>
              <a:t>, we know that an idol </a:t>
            </a:r>
            <a:r>
              <a:rPr lang="en-US" sz="3200" i="1" dirty="0"/>
              <a:t>is</a:t>
            </a:r>
            <a:r>
              <a:rPr lang="en-US" sz="3200" dirty="0"/>
              <a:t> nothing in the world, and that </a:t>
            </a:r>
            <a:r>
              <a:rPr lang="en-US" sz="3200" i="1" dirty="0"/>
              <a:t>there is</a:t>
            </a:r>
            <a:r>
              <a:rPr lang="en-US" sz="3200" dirty="0"/>
              <a:t> no other God but one. </a:t>
            </a:r>
            <a:r>
              <a:rPr lang="en-US" sz="3200" b="1" baseline="30000" dirty="0"/>
              <a:t>5 </a:t>
            </a:r>
            <a:r>
              <a:rPr lang="en-US" sz="3200" dirty="0"/>
              <a:t>For even if there are so-called gods, whether in heaven or on earth (as there are many gods and many lords), </a:t>
            </a:r>
            <a:r>
              <a:rPr lang="en-US" sz="3200" b="1" baseline="30000" dirty="0"/>
              <a:t>6 </a:t>
            </a:r>
            <a:r>
              <a:rPr lang="en-US" sz="3200" dirty="0"/>
              <a:t>yet for us </a:t>
            </a:r>
            <a:r>
              <a:rPr lang="en-US" sz="3200" i="1" dirty="0"/>
              <a:t>there is</a:t>
            </a:r>
            <a:r>
              <a:rPr lang="en-US" sz="3200" dirty="0"/>
              <a:t> one God, the Father, of whom </a:t>
            </a:r>
            <a:r>
              <a:rPr lang="en-US" sz="3200" i="1" dirty="0"/>
              <a:t>are</a:t>
            </a:r>
            <a:r>
              <a:rPr lang="en-US" sz="3200" dirty="0"/>
              <a:t> all things, and we for Him; and one Lord Jesus Christ, through whom </a:t>
            </a:r>
            <a:r>
              <a:rPr lang="en-US" sz="3200" i="1" dirty="0"/>
              <a:t>are</a:t>
            </a:r>
            <a:r>
              <a:rPr lang="en-US" sz="3200" dirty="0"/>
              <a:t> all things, and through whom we </a:t>
            </a:r>
            <a:r>
              <a:rPr lang="en-US" sz="3200" i="1" dirty="0"/>
              <a:t>live.</a:t>
            </a:r>
            <a:endParaRPr lang="en-US" sz="3200" dirty="0"/>
          </a:p>
        </p:txBody>
      </p:sp>
      <p:pic>
        <p:nvPicPr>
          <p:cNvPr id="5" name="Picture 4">
            <a:extLst>
              <a:ext uri="{FF2B5EF4-FFF2-40B4-BE49-F238E27FC236}">
                <a16:creationId xmlns:a16="http://schemas.microsoft.com/office/drawing/2014/main" id="{A2A57B32-E6FE-4EED-A314-676100E33808}"/>
              </a:ext>
            </a:extLst>
          </p:cNvPr>
          <p:cNvPicPr>
            <a:picLocks noChangeAspect="1"/>
          </p:cNvPicPr>
          <p:nvPr/>
        </p:nvPicPr>
        <p:blipFill>
          <a:blip r:embed="rId2"/>
          <a:stretch>
            <a:fillRect/>
          </a:stretch>
        </p:blipFill>
        <p:spPr>
          <a:xfrm>
            <a:off x="6900420" y="0"/>
            <a:ext cx="5284093" cy="2286000"/>
          </a:xfrm>
          <a:prstGeom prst="rect">
            <a:avLst/>
          </a:prstGeom>
        </p:spPr>
      </p:pic>
    </p:spTree>
    <p:extLst>
      <p:ext uri="{BB962C8B-B14F-4D97-AF65-F5344CB8AC3E}">
        <p14:creationId xmlns:p14="http://schemas.microsoft.com/office/powerpoint/2010/main" val="61152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1"/>
            <a:ext cx="10784264" cy="5795128"/>
          </a:xfrm>
        </p:spPr>
        <p:txBody>
          <a:bodyPr>
            <a:normAutofit/>
          </a:bodyPr>
          <a:lstStyle/>
          <a:p>
            <a:r>
              <a:rPr lang="en-US" sz="2800" b="1" i="1" u="sng" dirty="0"/>
              <a:t>Vs 4-6 </a:t>
            </a:r>
            <a:r>
              <a:rPr lang="en-US" sz="2800" dirty="0"/>
              <a:t>– Principle he teaches is here.  </a:t>
            </a:r>
            <a:r>
              <a:rPr lang="en-US" sz="2800" b="1" dirty="0">
                <a:solidFill>
                  <a:srgbClr val="FF0000"/>
                </a:solidFill>
              </a:rPr>
              <a:t>The Spiritually Mature </a:t>
            </a:r>
            <a:r>
              <a:rPr lang="en-US" sz="2800" dirty="0"/>
              <a:t>realizes Idols are nothing as we realize there is one true God and we worship Him and Him only.</a:t>
            </a:r>
            <a:endParaRPr lang="en-US" sz="2800" b="1" i="1" u="sng" dirty="0"/>
          </a:p>
          <a:p>
            <a:r>
              <a:rPr lang="en-US" sz="2800" b="1" i="1" u="sng" dirty="0"/>
              <a:t>Vs 7,8 </a:t>
            </a:r>
            <a:r>
              <a:rPr lang="en-US" sz="2800" dirty="0"/>
              <a:t>– Therefore, if we eat meat that has been sacrificed to an idol </a:t>
            </a:r>
            <a:r>
              <a:rPr lang="en-US" sz="2800" b="1" u="sng" dirty="0">
                <a:solidFill>
                  <a:srgbClr val="FF0000"/>
                </a:solidFill>
              </a:rPr>
              <a:t>the spiritually mature </a:t>
            </a:r>
            <a:r>
              <a:rPr lang="en-US" sz="2800" dirty="0"/>
              <a:t>will realize it is nothing more than meat, but to others who are not as mature, it offends their conscience and they sin (</a:t>
            </a:r>
            <a:r>
              <a:rPr lang="en-US" sz="2800" b="1" i="1" u="sng" dirty="0"/>
              <a:t>1 Corinthians 10:25-27; Romans 14:23</a:t>
            </a:r>
            <a:r>
              <a:rPr lang="en-US" sz="2800" dirty="0"/>
              <a:t>).</a:t>
            </a:r>
          </a:p>
        </p:txBody>
      </p:sp>
    </p:spTree>
    <p:extLst>
      <p:ext uri="{BB962C8B-B14F-4D97-AF65-F5344CB8AC3E}">
        <p14:creationId xmlns:p14="http://schemas.microsoft.com/office/powerpoint/2010/main" val="202571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F4AA-E769-4539-94B7-15887802B133}"/>
              </a:ext>
            </a:extLst>
          </p:cNvPr>
          <p:cNvSpPr>
            <a:spLocks noGrp="1"/>
          </p:cNvSpPr>
          <p:nvPr>
            <p:ph type="title"/>
          </p:nvPr>
        </p:nvSpPr>
        <p:spPr>
          <a:xfrm>
            <a:off x="1295400" y="665768"/>
            <a:ext cx="4876800" cy="954464"/>
          </a:xfrm>
        </p:spPr>
        <p:txBody>
          <a:bodyPr/>
          <a:lstStyle/>
          <a:p>
            <a:pPr algn="ctr"/>
            <a:r>
              <a:rPr lang="en-US" b="1" i="1" u="sng" dirty="0">
                <a:solidFill>
                  <a:srgbClr val="7030A0"/>
                </a:solidFill>
              </a:rPr>
              <a:t>1 Corinthians 8</a:t>
            </a:r>
          </a:p>
        </p:txBody>
      </p:sp>
      <p:sp>
        <p:nvSpPr>
          <p:cNvPr id="3" name="Content Placeholder 2">
            <a:extLst>
              <a:ext uri="{FF2B5EF4-FFF2-40B4-BE49-F238E27FC236}">
                <a16:creationId xmlns:a16="http://schemas.microsoft.com/office/drawing/2014/main" id="{B5F557B6-D599-47BE-8E01-20193729AE4C}"/>
              </a:ext>
            </a:extLst>
          </p:cNvPr>
          <p:cNvSpPr>
            <a:spLocks noGrp="1"/>
          </p:cNvSpPr>
          <p:nvPr>
            <p:ph idx="1"/>
          </p:nvPr>
        </p:nvSpPr>
        <p:spPr>
          <a:xfrm>
            <a:off x="1371600" y="2634792"/>
            <a:ext cx="9601200" cy="4020532"/>
          </a:xfrm>
        </p:spPr>
        <p:txBody>
          <a:bodyPr>
            <a:noAutofit/>
          </a:bodyPr>
          <a:lstStyle/>
          <a:p>
            <a:pPr marL="0" indent="0" algn="ctr">
              <a:buNone/>
            </a:pPr>
            <a:r>
              <a:rPr lang="en-US" sz="3200" b="1" baseline="30000" dirty="0"/>
              <a:t>7 </a:t>
            </a:r>
            <a:r>
              <a:rPr lang="en-US" sz="3200" dirty="0"/>
              <a:t>However, </a:t>
            </a:r>
            <a:r>
              <a:rPr lang="en-US" sz="3200" i="1" dirty="0"/>
              <a:t>there is</a:t>
            </a:r>
            <a:r>
              <a:rPr lang="en-US" sz="3200" dirty="0"/>
              <a:t> not in everyone that knowledge; for some, with consciousness of the idol, until now eat </a:t>
            </a:r>
            <a:r>
              <a:rPr lang="en-US" sz="3200" i="1" dirty="0"/>
              <a:t>it</a:t>
            </a:r>
            <a:r>
              <a:rPr lang="en-US" sz="3200" dirty="0"/>
              <a:t> as a thing offered to an idol; and their conscience, being weak, is defiled. </a:t>
            </a:r>
            <a:r>
              <a:rPr lang="en-US" sz="3200" b="1" baseline="30000" dirty="0"/>
              <a:t>8 </a:t>
            </a:r>
            <a:r>
              <a:rPr lang="en-US" sz="3200" dirty="0"/>
              <a:t>But food does not commend us to God; for neither if we eat are we the better, nor if we do not eat are we the worse.</a:t>
            </a:r>
          </a:p>
        </p:txBody>
      </p:sp>
      <p:pic>
        <p:nvPicPr>
          <p:cNvPr id="5" name="Picture 4">
            <a:extLst>
              <a:ext uri="{FF2B5EF4-FFF2-40B4-BE49-F238E27FC236}">
                <a16:creationId xmlns:a16="http://schemas.microsoft.com/office/drawing/2014/main" id="{A2A57B32-E6FE-4EED-A314-676100E33808}"/>
              </a:ext>
            </a:extLst>
          </p:cNvPr>
          <p:cNvPicPr>
            <a:picLocks noChangeAspect="1"/>
          </p:cNvPicPr>
          <p:nvPr/>
        </p:nvPicPr>
        <p:blipFill>
          <a:blip r:embed="rId2"/>
          <a:stretch>
            <a:fillRect/>
          </a:stretch>
        </p:blipFill>
        <p:spPr>
          <a:xfrm>
            <a:off x="6900420" y="0"/>
            <a:ext cx="5284093" cy="2286000"/>
          </a:xfrm>
          <a:prstGeom prst="rect">
            <a:avLst/>
          </a:prstGeom>
        </p:spPr>
      </p:pic>
    </p:spTree>
    <p:extLst>
      <p:ext uri="{BB962C8B-B14F-4D97-AF65-F5344CB8AC3E}">
        <p14:creationId xmlns:p14="http://schemas.microsoft.com/office/powerpoint/2010/main" val="202192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0F1D-EBFC-47B9-858B-4CA89AEE5EFC}"/>
              </a:ext>
            </a:extLst>
          </p:cNvPr>
          <p:cNvSpPr>
            <a:spLocks noGrp="1"/>
          </p:cNvSpPr>
          <p:nvPr>
            <p:ph type="title"/>
          </p:nvPr>
        </p:nvSpPr>
        <p:spPr>
          <a:xfrm>
            <a:off x="711724" y="0"/>
            <a:ext cx="9601200" cy="784781"/>
          </a:xfrm>
        </p:spPr>
        <p:txBody>
          <a:bodyPr/>
          <a:lstStyle/>
          <a:p>
            <a:r>
              <a:rPr lang="en-US" b="1" i="1" u="sng" dirty="0"/>
              <a:t>A Principle or Two to Consider Now:</a:t>
            </a:r>
            <a:endParaRPr lang="en-US" dirty="0"/>
          </a:p>
        </p:txBody>
      </p:sp>
      <p:sp>
        <p:nvSpPr>
          <p:cNvPr id="3" name="Content Placeholder 2">
            <a:extLst>
              <a:ext uri="{FF2B5EF4-FFF2-40B4-BE49-F238E27FC236}">
                <a16:creationId xmlns:a16="http://schemas.microsoft.com/office/drawing/2014/main" id="{1597C720-A1F8-4B58-9D09-06681C7A720B}"/>
              </a:ext>
            </a:extLst>
          </p:cNvPr>
          <p:cNvSpPr>
            <a:spLocks noGrp="1"/>
          </p:cNvSpPr>
          <p:nvPr>
            <p:ph idx="1"/>
          </p:nvPr>
        </p:nvSpPr>
        <p:spPr>
          <a:xfrm>
            <a:off x="923827" y="784781"/>
            <a:ext cx="10784264" cy="5795128"/>
          </a:xfrm>
        </p:spPr>
        <p:txBody>
          <a:bodyPr>
            <a:normAutofit/>
          </a:bodyPr>
          <a:lstStyle/>
          <a:p>
            <a:r>
              <a:rPr lang="en-US" sz="2800" b="1" i="1" u="sng" dirty="0"/>
              <a:t>Vs 4-6 </a:t>
            </a:r>
            <a:r>
              <a:rPr lang="en-US" sz="2800" dirty="0"/>
              <a:t>– Principle he teaches is here.  </a:t>
            </a:r>
            <a:r>
              <a:rPr lang="en-US" sz="2800" b="1" dirty="0">
                <a:solidFill>
                  <a:srgbClr val="FF0000"/>
                </a:solidFill>
              </a:rPr>
              <a:t>The Spiritually Mature </a:t>
            </a:r>
            <a:r>
              <a:rPr lang="en-US" sz="2800" dirty="0"/>
              <a:t>realizes Idols are nothing as we realize there is one true God and we worship Him and Him only.</a:t>
            </a:r>
            <a:endParaRPr lang="en-US" sz="2800" b="1" i="1" u="sng" dirty="0"/>
          </a:p>
          <a:p>
            <a:r>
              <a:rPr lang="en-US" sz="2800" b="1" i="1" u="sng" dirty="0"/>
              <a:t>Vs 7,8 </a:t>
            </a:r>
            <a:r>
              <a:rPr lang="en-US" sz="2800" dirty="0"/>
              <a:t>– Therefore, if we eat meat that has been sacrificed to an idol </a:t>
            </a:r>
            <a:r>
              <a:rPr lang="en-US" sz="2800" b="1" u="sng" dirty="0">
                <a:solidFill>
                  <a:srgbClr val="FF0000"/>
                </a:solidFill>
              </a:rPr>
              <a:t>the spiritually mature </a:t>
            </a:r>
            <a:r>
              <a:rPr lang="en-US" sz="2800" dirty="0"/>
              <a:t>will realize it is nothing more than meat, but to others who are not as mature, it offends their conscience and they sin (</a:t>
            </a:r>
            <a:r>
              <a:rPr lang="en-US" sz="2800" b="1" i="1" u="sng" dirty="0"/>
              <a:t>1 Corinthians 10:25-27; Romans 14:23</a:t>
            </a:r>
            <a:r>
              <a:rPr lang="en-US" sz="2800" dirty="0"/>
              <a:t>).</a:t>
            </a:r>
          </a:p>
          <a:p>
            <a:r>
              <a:rPr lang="en-US" sz="2800" b="1" i="1" u="sng" dirty="0"/>
              <a:t>Vs. 9-12 </a:t>
            </a:r>
            <a:r>
              <a:rPr lang="en-US" sz="2800" dirty="0"/>
              <a:t>– </a:t>
            </a:r>
            <a:r>
              <a:rPr lang="en-US" sz="2800" b="1" u="sng" dirty="0">
                <a:solidFill>
                  <a:srgbClr val="FF0000"/>
                </a:solidFill>
              </a:rPr>
              <a:t>The spiritually mature </a:t>
            </a:r>
            <a:r>
              <a:rPr lang="en-US" sz="2800" dirty="0"/>
              <a:t>need to be aware their example can cause others to stumble and sin.  </a:t>
            </a:r>
            <a:r>
              <a:rPr lang="en-US" sz="2800" b="1" u="sng" dirty="0">
                <a:solidFill>
                  <a:srgbClr val="FF0000"/>
                </a:solidFill>
              </a:rPr>
              <a:t>The spiritually mature </a:t>
            </a:r>
            <a:r>
              <a:rPr lang="en-US" sz="2800" dirty="0"/>
              <a:t>need to make sure their knowledge (idols are nothing and meat sacrificed to them is nothing) doesn’t cause the immature/weak to sin and be lost (V 11) or </a:t>
            </a:r>
            <a:r>
              <a:rPr lang="en-US" sz="2800" b="1" u="sng" dirty="0">
                <a:solidFill>
                  <a:srgbClr val="FF0000"/>
                </a:solidFill>
              </a:rPr>
              <a:t>the spiritually mature! </a:t>
            </a:r>
            <a:r>
              <a:rPr lang="en-US" sz="2800" dirty="0"/>
              <a:t>(V 12).</a:t>
            </a:r>
          </a:p>
        </p:txBody>
      </p:sp>
    </p:spTree>
    <p:extLst>
      <p:ext uri="{BB962C8B-B14F-4D97-AF65-F5344CB8AC3E}">
        <p14:creationId xmlns:p14="http://schemas.microsoft.com/office/powerpoint/2010/main" val="62733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F4AA-E769-4539-94B7-15887802B133}"/>
              </a:ext>
            </a:extLst>
          </p:cNvPr>
          <p:cNvSpPr>
            <a:spLocks noGrp="1"/>
          </p:cNvSpPr>
          <p:nvPr>
            <p:ph type="title"/>
          </p:nvPr>
        </p:nvSpPr>
        <p:spPr>
          <a:xfrm>
            <a:off x="1295400" y="665768"/>
            <a:ext cx="4876800" cy="954464"/>
          </a:xfrm>
        </p:spPr>
        <p:txBody>
          <a:bodyPr/>
          <a:lstStyle/>
          <a:p>
            <a:pPr algn="ctr"/>
            <a:r>
              <a:rPr lang="en-US" b="1" i="1" u="sng" dirty="0">
                <a:solidFill>
                  <a:srgbClr val="7030A0"/>
                </a:solidFill>
              </a:rPr>
              <a:t>1 Corinthians 8</a:t>
            </a:r>
          </a:p>
        </p:txBody>
      </p:sp>
      <p:sp>
        <p:nvSpPr>
          <p:cNvPr id="3" name="Content Placeholder 2">
            <a:extLst>
              <a:ext uri="{FF2B5EF4-FFF2-40B4-BE49-F238E27FC236}">
                <a16:creationId xmlns:a16="http://schemas.microsoft.com/office/drawing/2014/main" id="{B5F557B6-D599-47BE-8E01-20193729AE4C}"/>
              </a:ext>
            </a:extLst>
          </p:cNvPr>
          <p:cNvSpPr>
            <a:spLocks noGrp="1"/>
          </p:cNvSpPr>
          <p:nvPr>
            <p:ph idx="1"/>
          </p:nvPr>
        </p:nvSpPr>
        <p:spPr>
          <a:xfrm>
            <a:off x="961533" y="2474536"/>
            <a:ext cx="10944520" cy="4020532"/>
          </a:xfrm>
        </p:spPr>
        <p:txBody>
          <a:bodyPr>
            <a:noAutofit/>
          </a:bodyPr>
          <a:lstStyle/>
          <a:p>
            <a:pPr marL="0" indent="0" algn="ctr">
              <a:buNone/>
            </a:pPr>
            <a:r>
              <a:rPr lang="en-US" sz="3200" b="1" baseline="30000" dirty="0"/>
              <a:t>9 </a:t>
            </a:r>
            <a:r>
              <a:rPr lang="en-US" sz="3200" dirty="0"/>
              <a:t>But beware lest somehow this liberty of yours become a stumbling block to those who are weak. </a:t>
            </a:r>
            <a:r>
              <a:rPr lang="en-US" sz="3200" b="1" baseline="30000" dirty="0"/>
              <a:t>10 </a:t>
            </a:r>
            <a:r>
              <a:rPr lang="en-US" sz="3200" dirty="0"/>
              <a:t>For if anyone sees you who have knowledge eating in an idol’s temple, will not the conscience of him who is weak be emboldened to eat those things offered to idols? </a:t>
            </a:r>
            <a:r>
              <a:rPr lang="en-US" sz="3200" b="1" baseline="30000" dirty="0"/>
              <a:t>11 </a:t>
            </a:r>
            <a:r>
              <a:rPr lang="en-US" sz="3200" dirty="0"/>
              <a:t>And because of your knowledge shall the weak brother perish, for whom Christ died? </a:t>
            </a:r>
            <a:r>
              <a:rPr lang="en-US" sz="3200" b="1" baseline="30000" dirty="0"/>
              <a:t>12 </a:t>
            </a:r>
            <a:r>
              <a:rPr lang="en-US" sz="3200" dirty="0"/>
              <a:t>But when you thus sin against the brethren, and wound their weak conscience, you sin against Christ.</a:t>
            </a:r>
          </a:p>
        </p:txBody>
      </p:sp>
      <p:pic>
        <p:nvPicPr>
          <p:cNvPr id="5" name="Picture 4">
            <a:extLst>
              <a:ext uri="{FF2B5EF4-FFF2-40B4-BE49-F238E27FC236}">
                <a16:creationId xmlns:a16="http://schemas.microsoft.com/office/drawing/2014/main" id="{A2A57B32-E6FE-4EED-A314-676100E33808}"/>
              </a:ext>
            </a:extLst>
          </p:cNvPr>
          <p:cNvPicPr>
            <a:picLocks noChangeAspect="1"/>
          </p:cNvPicPr>
          <p:nvPr/>
        </p:nvPicPr>
        <p:blipFill>
          <a:blip r:embed="rId2"/>
          <a:stretch>
            <a:fillRect/>
          </a:stretch>
        </p:blipFill>
        <p:spPr>
          <a:xfrm>
            <a:off x="6900420" y="0"/>
            <a:ext cx="5284093" cy="2286000"/>
          </a:xfrm>
          <a:prstGeom prst="rect">
            <a:avLst/>
          </a:prstGeom>
        </p:spPr>
      </p:pic>
    </p:spTree>
    <p:extLst>
      <p:ext uri="{BB962C8B-B14F-4D97-AF65-F5344CB8AC3E}">
        <p14:creationId xmlns:p14="http://schemas.microsoft.com/office/powerpoint/2010/main" val="265122415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2135</TotalTime>
  <Words>1903</Words>
  <Application>Microsoft Office PowerPoint</Application>
  <PresentationFormat>Widescreen</PresentationFormat>
  <Paragraphs>95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Franklin Gothic Book</vt:lpstr>
      <vt:lpstr>Helvetica Neue</vt:lpstr>
      <vt:lpstr>Crop</vt:lpstr>
      <vt:lpstr>Opinions/Scriptural Conclusions and Doctrine</vt:lpstr>
      <vt:lpstr>A Principle or Two to Consider Now:</vt:lpstr>
      <vt:lpstr>1 Corinthians 8</vt:lpstr>
      <vt:lpstr>A Principle or Two to Consider Now:</vt:lpstr>
      <vt:lpstr>1 Corinthians 8</vt:lpstr>
      <vt:lpstr>A Principle or Two to Consider Now:</vt:lpstr>
      <vt:lpstr>1 Corinthians 8</vt:lpstr>
      <vt:lpstr>A Principle or Two to Consider Now:</vt:lpstr>
      <vt:lpstr>1 Corinthians 8</vt:lpstr>
      <vt:lpstr>A Principle or Two to Consider Now:</vt:lpstr>
      <vt:lpstr>1 Corinthians 8</vt:lpstr>
      <vt:lpstr>A Principle or Two to Consider Now:</vt:lpstr>
      <vt:lpstr>A Couple Quick Points about V 8:</vt:lpstr>
      <vt:lpstr>If not careful, then we can become like:</vt:lpstr>
      <vt:lpstr>Personal Preferences Acts 15:36-41</vt:lpstr>
      <vt:lpstr>                                      36 Then after some days Paul said to Barnabas,                                                “Let us now go back and visit our brethren in                        every city where we have preached the word of                    the Lord, and see how they are doing.” 37 Now                    Barnabas was determined to take with them John called Mark. 38 But Paul insisted that they should not take with them the one who had departed from them in Pamphylia, and had not gone with them to the work. 39 Then the contention became so sharp that they parted from one another. And so Barnabas took Mark and sailed to Cyprus; 40 but Paul chose Silas and departed, being commended by the brethren to the grace of God. 41 And he went through Syria and Cilicia, strengthening the churches.</vt:lpstr>
      <vt:lpstr>Personal Preferences Acts 15:36-41</vt:lpstr>
      <vt:lpstr>                                      </vt:lpstr>
      <vt:lpstr>Personal Preferences Acts 15:36-41</vt:lpstr>
      <vt:lpstr>                                      </vt:lpstr>
      <vt:lpstr>Personal Preferences Acts 15:36-41</vt:lpstr>
      <vt:lpstr>Personal Preferences Acts 15:36-41</vt:lpstr>
      <vt:lpstr>Personal Preferences Acts 15:36-41</vt:lpstr>
      <vt:lpstr>Personal Preferences Acts 15:36-41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Opinions and Doctrine</dc:title>
  <dc:creator>Paden, Eddie - LCMS Lang. Arts</dc:creator>
  <cp:lastModifiedBy>Kevin Stilts</cp:lastModifiedBy>
  <cp:revision>137</cp:revision>
  <cp:lastPrinted>2019-11-13T15:09:21Z</cp:lastPrinted>
  <dcterms:created xsi:type="dcterms:W3CDTF">2019-09-19T14:40:19Z</dcterms:created>
  <dcterms:modified xsi:type="dcterms:W3CDTF">2019-11-24T19:46:20Z</dcterms:modified>
</cp:coreProperties>
</file>