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5" r:id="rId2"/>
    <p:sldId id="316" r:id="rId3"/>
    <p:sldId id="266" r:id="rId4"/>
    <p:sldId id="262" r:id="rId5"/>
    <p:sldId id="294" r:id="rId6"/>
    <p:sldId id="293" r:id="rId7"/>
    <p:sldId id="296" r:id="rId8"/>
    <p:sldId id="295" r:id="rId9"/>
    <p:sldId id="298" r:id="rId10"/>
    <p:sldId id="297" r:id="rId11"/>
    <p:sldId id="267" r:id="rId12"/>
    <p:sldId id="264" r:id="rId13"/>
    <p:sldId id="281" r:id="rId14"/>
    <p:sldId id="268" r:id="rId15"/>
    <p:sldId id="300" r:id="rId16"/>
    <p:sldId id="299" r:id="rId17"/>
    <p:sldId id="301" r:id="rId18"/>
    <p:sldId id="302" r:id="rId19"/>
    <p:sldId id="269"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en, Eddie - LCMS Lang. Arts" initials="PE-LLA" lastIdx="1" clrIdx="0">
    <p:extLst>
      <p:ext uri="{19B8F6BF-5375-455C-9EA6-DF929625EA0E}">
        <p15:presenceInfo xmlns:p15="http://schemas.microsoft.com/office/powerpoint/2012/main" userId="S-1-5-21-1840715374-1625779029-1446904402-17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4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11/17/2019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11/17/2019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11/17/2019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Leviticus+11&amp;version=NKJV#fen-NKJV-3002a"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biblegateway.com/passage/?search=Leviticus+11&amp;version=NKJV#fen-NKJV-3003c" TargetMode="External"/><Relationship Id="rId4" Type="http://schemas.openxmlformats.org/officeDocument/2006/relationships/hyperlink" Target="https://www.biblegateway.com/passage/?search=Leviticus+11&amp;version=NKJV#fen-NKJV-3003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5638-047E-4203-A500-A275A13FDD17}"/>
              </a:ext>
            </a:extLst>
          </p:cNvPr>
          <p:cNvSpPr>
            <a:spLocks noGrp="1"/>
          </p:cNvSpPr>
          <p:nvPr>
            <p:ph type="ctrTitle"/>
          </p:nvPr>
        </p:nvSpPr>
        <p:spPr>
          <a:xfrm>
            <a:off x="1055803" y="2379887"/>
            <a:ext cx="9766168" cy="2098226"/>
          </a:xfrm>
        </p:spPr>
        <p:txBody>
          <a:bodyPr/>
          <a:lstStyle/>
          <a:p>
            <a:r>
              <a:rPr lang="en-US" dirty="0"/>
              <a:t>Opinions/Scriptural Conclusions and Doctrine</a:t>
            </a:r>
          </a:p>
        </p:txBody>
      </p:sp>
      <p:sp>
        <p:nvSpPr>
          <p:cNvPr id="3" name="Subtitle 2">
            <a:extLst>
              <a:ext uri="{FF2B5EF4-FFF2-40B4-BE49-F238E27FC236}">
                <a16:creationId xmlns:a16="http://schemas.microsoft.com/office/drawing/2014/main" id="{F06F7163-8F3E-4719-A564-65B1029FAD24}"/>
              </a:ext>
            </a:extLst>
          </p:cNvPr>
          <p:cNvSpPr>
            <a:spLocks noGrp="1"/>
          </p:cNvSpPr>
          <p:nvPr>
            <p:ph type="subTitle" idx="1"/>
          </p:nvPr>
        </p:nvSpPr>
        <p:spPr>
          <a:xfrm>
            <a:off x="2680163" y="4478113"/>
            <a:ext cx="6831673" cy="1086237"/>
          </a:xfrm>
        </p:spPr>
        <p:txBody>
          <a:bodyPr/>
          <a:lstStyle/>
          <a:p>
            <a:r>
              <a:rPr lang="en-US" dirty="0"/>
              <a:t>How to tell them apart?</a:t>
            </a:r>
          </a:p>
        </p:txBody>
      </p:sp>
    </p:spTree>
    <p:extLst>
      <p:ext uri="{BB962C8B-B14F-4D97-AF65-F5344CB8AC3E}">
        <p14:creationId xmlns:p14="http://schemas.microsoft.com/office/powerpoint/2010/main" val="12590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927-A41B-4104-B0B5-67409B433994}"/>
              </a:ext>
            </a:extLst>
          </p:cNvPr>
          <p:cNvSpPr>
            <a:spLocks noGrp="1"/>
          </p:cNvSpPr>
          <p:nvPr>
            <p:ph type="title"/>
          </p:nvPr>
        </p:nvSpPr>
        <p:spPr>
          <a:xfrm>
            <a:off x="683444" y="0"/>
            <a:ext cx="3709447" cy="888476"/>
          </a:xfrm>
        </p:spPr>
        <p:txBody>
          <a:bodyPr>
            <a:normAutofit/>
          </a:bodyPr>
          <a:lstStyle/>
          <a:p>
            <a:r>
              <a:rPr lang="en-US" sz="5400" dirty="0"/>
              <a:t>Romans 14</a:t>
            </a:r>
          </a:p>
        </p:txBody>
      </p:sp>
      <p:sp>
        <p:nvSpPr>
          <p:cNvPr id="3" name="Content Placeholder 2">
            <a:extLst>
              <a:ext uri="{FF2B5EF4-FFF2-40B4-BE49-F238E27FC236}">
                <a16:creationId xmlns:a16="http://schemas.microsoft.com/office/drawing/2014/main" id="{73112E97-13CB-496C-BAF0-3002C06741AB}"/>
              </a:ext>
            </a:extLst>
          </p:cNvPr>
          <p:cNvSpPr>
            <a:spLocks noGrp="1"/>
          </p:cNvSpPr>
          <p:nvPr>
            <p:ph idx="1"/>
          </p:nvPr>
        </p:nvSpPr>
        <p:spPr>
          <a:xfrm>
            <a:off x="1371600" y="820131"/>
            <a:ext cx="9601200" cy="5948313"/>
          </a:xfrm>
        </p:spPr>
        <p:txBody>
          <a:bodyPr>
            <a:normAutofit/>
          </a:bodyPr>
          <a:lstStyle/>
          <a:p>
            <a:r>
              <a:rPr lang="en-US" sz="3200" b="1" u="sng" dirty="0"/>
              <a:t>Leviticus 11:3-8 </a:t>
            </a:r>
            <a:r>
              <a:rPr lang="en-US" sz="3200" dirty="0"/>
              <a:t>– Strict dietary laws governed the Jews</a:t>
            </a:r>
          </a:p>
          <a:p>
            <a:r>
              <a:rPr lang="en-US" sz="3200" b="1" u="sng" dirty="0"/>
              <a:t>2 Chronicles 8:13 </a:t>
            </a:r>
            <a:r>
              <a:rPr lang="en-US" sz="3200" dirty="0"/>
              <a:t>- </a:t>
            </a:r>
            <a:r>
              <a:rPr lang="en-US" sz="3200" dirty="0">
                <a:solidFill>
                  <a:srgbClr val="222222"/>
                </a:solidFill>
              </a:rPr>
              <a:t>These three major feasts include the Feast of Unleavened Bread (Pesach/Passover), the Feast of Weeks (</a:t>
            </a:r>
            <a:r>
              <a:rPr lang="en-US" sz="3200" dirty="0" err="1">
                <a:solidFill>
                  <a:srgbClr val="222222"/>
                </a:solidFill>
              </a:rPr>
              <a:t>Shavout</a:t>
            </a:r>
            <a:r>
              <a:rPr lang="en-US" sz="3200" dirty="0">
                <a:solidFill>
                  <a:srgbClr val="222222"/>
                </a:solidFill>
              </a:rPr>
              <a:t>/Pentecost), and the Feast of Booths (Sukkoth). </a:t>
            </a:r>
            <a:endParaRPr lang="en-US" sz="3200" dirty="0"/>
          </a:p>
          <a:p>
            <a:r>
              <a:rPr lang="en-US" sz="3200" b="1" u="sng" dirty="0"/>
              <a:t>V 13 </a:t>
            </a:r>
            <a:r>
              <a:rPr lang="en-US" sz="3200" dirty="0"/>
              <a:t>– How is a stumbling block placed in front of someone here?  </a:t>
            </a:r>
          </a:p>
          <a:p>
            <a:r>
              <a:rPr lang="en-US" sz="3200" b="1" dirty="0">
                <a:solidFill>
                  <a:srgbClr val="FF3300"/>
                </a:solidFill>
              </a:rPr>
              <a:t>By making them go against an opinion/conclusion they have formed based on Scriptures.</a:t>
            </a:r>
          </a:p>
        </p:txBody>
      </p:sp>
    </p:spTree>
    <p:extLst>
      <p:ext uri="{BB962C8B-B14F-4D97-AF65-F5344CB8AC3E}">
        <p14:creationId xmlns:p14="http://schemas.microsoft.com/office/powerpoint/2010/main" val="13629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8191-9309-4DAE-AE50-EE9541874FAB}"/>
              </a:ext>
            </a:extLst>
          </p:cNvPr>
          <p:cNvSpPr>
            <a:spLocks noGrp="1"/>
          </p:cNvSpPr>
          <p:nvPr>
            <p:ph type="title"/>
          </p:nvPr>
        </p:nvSpPr>
        <p:spPr>
          <a:xfrm>
            <a:off x="702296" y="0"/>
            <a:ext cx="9601200" cy="803635"/>
          </a:xfrm>
        </p:spPr>
        <p:txBody>
          <a:bodyPr/>
          <a:lstStyle/>
          <a:p>
            <a:r>
              <a:rPr lang="en-US" b="1" i="1" u="sng" dirty="0"/>
              <a:t>So, what word to use?</a:t>
            </a:r>
          </a:p>
        </p:txBody>
      </p:sp>
      <p:sp>
        <p:nvSpPr>
          <p:cNvPr id="3" name="Content Placeholder 2">
            <a:extLst>
              <a:ext uri="{FF2B5EF4-FFF2-40B4-BE49-F238E27FC236}">
                <a16:creationId xmlns:a16="http://schemas.microsoft.com/office/drawing/2014/main" id="{D7BAD67C-B28F-4ADF-8FED-F0A6EC5891DD}"/>
              </a:ext>
            </a:extLst>
          </p:cNvPr>
          <p:cNvSpPr>
            <a:spLocks noGrp="1"/>
          </p:cNvSpPr>
          <p:nvPr>
            <p:ph idx="1"/>
          </p:nvPr>
        </p:nvSpPr>
        <p:spPr>
          <a:xfrm>
            <a:off x="1008667" y="803635"/>
            <a:ext cx="10586301" cy="5063765"/>
          </a:xfrm>
        </p:spPr>
        <p:txBody>
          <a:bodyPr>
            <a:normAutofit lnSpcReduction="10000"/>
          </a:bodyPr>
          <a:lstStyle/>
          <a:p>
            <a:r>
              <a:rPr lang="en-US" sz="2800" b="1" dirty="0"/>
              <a:t>If not opinions, then what?</a:t>
            </a:r>
          </a:p>
          <a:p>
            <a:r>
              <a:rPr lang="en-US" sz="2800" b="1" dirty="0"/>
              <a:t>Scriptural opinions perhaps?</a:t>
            </a:r>
          </a:p>
          <a:p>
            <a:r>
              <a:rPr lang="en-US" sz="2800" b="1" dirty="0"/>
              <a:t>Scriptural personal conclusions?</a:t>
            </a:r>
          </a:p>
          <a:p>
            <a:r>
              <a:rPr lang="en-US" sz="2800" b="1" dirty="0"/>
              <a:t>Our judgments?</a:t>
            </a:r>
          </a:p>
          <a:p>
            <a:r>
              <a:rPr lang="en-US" sz="2800" b="1" dirty="0"/>
              <a:t>Conscience decisions/conclusions?</a:t>
            </a:r>
          </a:p>
          <a:p>
            <a:r>
              <a:rPr lang="en-US" sz="2800" b="1" dirty="0"/>
              <a:t>Our Faith which is based on THE Faith?</a:t>
            </a:r>
          </a:p>
          <a:p>
            <a:endParaRPr lang="en-US" sz="2800" b="1" dirty="0"/>
          </a:p>
          <a:p>
            <a:r>
              <a:rPr lang="en-US" sz="2800" b="1" dirty="0"/>
              <a:t>Whatever word we use, we need to understand this is a pretty serious topic because if we do that which we have determined to be sin, we sin; even if God has not declared it to be sin (V 23).</a:t>
            </a:r>
          </a:p>
        </p:txBody>
      </p:sp>
      <p:sp>
        <p:nvSpPr>
          <p:cNvPr id="4" name="TextBox 3">
            <a:extLst>
              <a:ext uri="{FF2B5EF4-FFF2-40B4-BE49-F238E27FC236}">
                <a16:creationId xmlns:a16="http://schemas.microsoft.com/office/drawing/2014/main" id="{17AAE4F8-6B3F-4E12-A393-7978113015F5}"/>
              </a:ext>
            </a:extLst>
          </p:cNvPr>
          <p:cNvSpPr txBox="1"/>
          <p:nvPr/>
        </p:nvSpPr>
        <p:spPr>
          <a:xfrm>
            <a:off x="1284257" y="5716928"/>
            <a:ext cx="10035119" cy="954107"/>
          </a:xfrm>
          <a:prstGeom prst="rect">
            <a:avLst/>
          </a:prstGeom>
          <a:solidFill>
            <a:schemeClr val="bg1">
              <a:lumMod val="75000"/>
            </a:schemeClr>
          </a:solidFill>
        </p:spPr>
        <p:txBody>
          <a:bodyPr wrap="none" rtlCol="0">
            <a:spAutoFit/>
          </a:bodyPr>
          <a:lstStyle/>
          <a:p>
            <a:pPr algn="ctr"/>
            <a:r>
              <a:rPr lang="en-US" sz="2800" b="1" baseline="30000" dirty="0">
                <a:solidFill>
                  <a:srgbClr val="FF3300"/>
                </a:solidFill>
              </a:rPr>
              <a:t>23 ”</a:t>
            </a:r>
            <a:r>
              <a:rPr lang="en-US" sz="2800" b="1" dirty="0">
                <a:solidFill>
                  <a:srgbClr val="FF3300"/>
                </a:solidFill>
              </a:rPr>
              <a:t>But he who doubts is condemned if he eats, because </a:t>
            </a:r>
            <a:r>
              <a:rPr lang="en-US" sz="2800" b="1" i="1" dirty="0">
                <a:solidFill>
                  <a:srgbClr val="FF3300"/>
                </a:solidFill>
              </a:rPr>
              <a:t>he does</a:t>
            </a:r>
            <a:r>
              <a:rPr lang="en-US" sz="2800" b="1" dirty="0">
                <a:solidFill>
                  <a:srgbClr val="FF3300"/>
                </a:solidFill>
              </a:rPr>
              <a:t> </a:t>
            </a:r>
          </a:p>
          <a:p>
            <a:pPr algn="ctr"/>
            <a:r>
              <a:rPr lang="en-US" sz="2800" b="1" dirty="0">
                <a:solidFill>
                  <a:srgbClr val="FF3300"/>
                </a:solidFill>
              </a:rPr>
              <a:t>not </a:t>
            </a:r>
            <a:r>
              <a:rPr lang="en-US" sz="2800" b="1" i="1" dirty="0">
                <a:solidFill>
                  <a:srgbClr val="FF3300"/>
                </a:solidFill>
              </a:rPr>
              <a:t>eat</a:t>
            </a:r>
            <a:r>
              <a:rPr lang="en-US" sz="2800" b="1" dirty="0">
                <a:solidFill>
                  <a:srgbClr val="FF3300"/>
                </a:solidFill>
              </a:rPr>
              <a:t> from faith; for whatever </a:t>
            </a:r>
            <a:r>
              <a:rPr lang="en-US" sz="2800" b="1" i="1" dirty="0">
                <a:solidFill>
                  <a:srgbClr val="FF3300"/>
                </a:solidFill>
              </a:rPr>
              <a:t>is</a:t>
            </a:r>
            <a:r>
              <a:rPr lang="en-US" sz="2800" b="1" dirty="0">
                <a:solidFill>
                  <a:srgbClr val="FF3300"/>
                </a:solidFill>
              </a:rPr>
              <a:t> not from faith is sin.”</a:t>
            </a:r>
          </a:p>
        </p:txBody>
      </p:sp>
    </p:spTree>
    <p:extLst>
      <p:ext uri="{BB962C8B-B14F-4D97-AF65-F5344CB8AC3E}">
        <p14:creationId xmlns:p14="http://schemas.microsoft.com/office/powerpoint/2010/main" val="34417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927-A41B-4104-B0B5-67409B433994}"/>
              </a:ext>
            </a:extLst>
          </p:cNvPr>
          <p:cNvSpPr>
            <a:spLocks noGrp="1"/>
          </p:cNvSpPr>
          <p:nvPr>
            <p:ph type="title"/>
          </p:nvPr>
        </p:nvSpPr>
        <p:spPr>
          <a:xfrm>
            <a:off x="683444" y="0"/>
            <a:ext cx="3709447" cy="888476"/>
          </a:xfrm>
        </p:spPr>
        <p:txBody>
          <a:bodyPr>
            <a:normAutofit/>
          </a:bodyPr>
          <a:lstStyle/>
          <a:p>
            <a:r>
              <a:rPr lang="en-US" sz="5400" dirty="0"/>
              <a:t>Romans 14</a:t>
            </a:r>
          </a:p>
        </p:txBody>
      </p:sp>
      <p:sp>
        <p:nvSpPr>
          <p:cNvPr id="3" name="Content Placeholder 2">
            <a:extLst>
              <a:ext uri="{FF2B5EF4-FFF2-40B4-BE49-F238E27FC236}">
                <a16:creationId xmlns:a16="http://schemas.microsoft.com/office/drawing/2014/main" id="{73112E97-13CB-496C-BAF0-3002C06741AB}"/>
              </a:ext>
            </a:extLst>
          </p:cNvPr>
          <p:cNvSpPr>
            <a:spLocks noGrp="1"/>
          </p:cNvSpPr>
          <p:nvPr>
            <p:ph idx="1"/>
          </p:nvPr>
        </p:nvSpPr>
        <p:spPr>
          <a:xfrm>
            <a:off x="820133" y="612741"/>
            <a:ext cx="11085922" cy="6165131"/>
          </a:xfrm>
        </p:spPr>
        <p:txBody>
          <a:bodyPr>
            <a:normAutofit lnSpcReduction="10000"/>
          </a:bodyPr>
          <a:lstStyle/>
          <a:p>
            <a:r>
              <a:rPr lang="en-US" sz="3000" dirty="0"/>
              <a:t>So, then, what is the problem with all of this?  It sure seems that this should be easy to accomplish.</a:t>
            </a:r>
          </a:p>
          <a:p>
            <a:pPr lvl="1"/>
            <a:r>
              <a:rPr lang="en-US" sz="3000" dirty="0"/>
              <a:t>These Scriptural opinions are formed by taking principles from Scriptures and applying them to our lives.  </a:t>
            </a:r>
          </a:p>
          <a:p>
            <a:pPr lvl="1"/>
            <a:r>
              <a:rPr lang="en-US" sz="3000" dirty="0"/>
              <a:t>Not only is this a stumbling block, but when a person goes against these Scriptural conclusions, notice what Paul says it becomes to us in </a:t>
            </a:r>
            <a:r>
              <a:rPr lang="en-US" sz="3000" b="1" u="sng" dirty="0"/>
              <a:t>verse 23 </a:t>
            </a:r>
            <a:r>
              <a:rPr lang="en-US" sz="3000" dirty="0"/>
              <a:t>– </a:t>
            </a:r>
            <a:r>
              <a:rPr lang="en-US" sz="3000" b="1" dirty="0">
                <a:solidFill>
                  <a:srgbClr val="FF3300"/>
                </a:solidFill>
              </a:rPr>
              <a:t>SIN</a:t>
            </a:r>
            <a:r>
              <a:rPr lang="en-US" sz="3000" dirty="0"/>
              <a:t>.</a:t>
            </a:r>
          </a:p>
          <a:p>
            <a:pPr lvl="1"/>
            <a:endParaRPr lang="en-US" sz="3000" dirty="0"/>
          </a:p>
          <a:p>
            <a:pPr marL="530352" lvl="1" indent="0">
              <a:buNone/>
            </a:pPr>
            <a:endParaRPr lang="en-US" sz="3000" dirty="0"/>
          </a:p>
          <a:p>
            <a:pPr lvl="1"/>
            <a:endParaRPr lang="en-US" sz="3000" dirty="0"/>
          </a:p>
          <a:p>
            <a:pPr lvl="1"/>
            <a:r>
              <a:rPr lang="en-US" sz="3000" dirty="0"/>
              <a:t>The problem?  Our Scriptural opinions become </a:t>
            </a:r>
            <a:r>
              <a:rPr lang="en-US" sz="3000" b="1" u="sng" dirty="0">
                <a:solidFill>
                  <a:srgbClr val="FF0000"/>
                </a:solidFill>
              </a:rPr>
              <a:t>DOCTRINE</a:t>
            </a:r>
            <a:r>
              <a:rPr lang="en-US" sz="3000" dirty="0"/>
              <a:t> to us.  It becomes hard for us to discern between what is opinion and what is doctrine.</a:t>
            </a:r>
          </a:p>
          <a:p>
            <a:pPr lvl="1"/>
            <a:r>
              <a:rPr lang="en-US" sz="3000" b="1" u="sng" dirty="0">
                <a:solidFill>
                  <a:srgbClr val="FF3300"/>
                </a:solidFill>
              </a:rPr>
              <a:t>If it is doctrine, then we need to teach to all?  Do we not?</a:t>
            </a:r>
          </a:p>
        </p:txBody>
      </p:sp>
      <p:sp>
        <p:nvSpPr>
          <p:cNvPr id="4" name="TextBox 3">
            <a:extLst>
              <a:ext uri="{FF2B5EF4-FFF2-40B4-BE49-F238E27FC236}">
                <a16:creationId xmlns:a16="http://schemas.microsoft.com/office/drawing/2014/main" id="{22122B6B-B705-436E-9555-708AEFB1B1EF}"/>
              </a:ext>
            </a:extLst>
          </p:cNvPr>
          <p:cNvSpPr txBox="1"/>
          <p:nvPr/>
        </p:nvSpPr>
        <p:spPr>
          <a:xfrm>
            <a:off x="1167280" y="3695306"/>
            <a:ext cx="10391627" cy="954107"/>
          </a:xfrm>
          <a:prstGeom prst="rect">
            <a:avLst/>
          </a:prstGeom>
          <a:solidFill>
            <a:schemeClr val="bg1">
              <a:lumMod val="65000"/>
            </a:schemeClr>
          </a:solidFill>
        </p:spPr>
        <p:txBody>
          <a:bodyPr wrap="none" rtlCol="0">
            <a:spAutoFit/>
          </a:bodyPr>
          <a:lstStyle/>
          <a:p>
            <a:pPr algn="ctr"/>
            <a:r>
              <a:rPr lang="en-US" sz="2800" b="1" baseline="30000" dirty="0"/>
              <a:t>23 </a:t>
            </a:r>
            <a:r>
              <a:rPr lang="en-US" sz="2800" b="1" dirty="0"/>
              <a:t>And he that </a:t>
            </a:r>
            <a:r>
              <a:rPr lang="en-US" sz="2800" b="1" dirty="0" err="1"/>
              <a:t>doubteth</a:t>
            </a:r>
            <a:r>
              <a:rPr lang="en-US" sz="2800" b="1" dirty="0"/>
              <a:t> is damned if he eat, because he </a:t>
            </a:r>
            <a:r>
              <a:rPr lang="en-US" sz="2800" b="1" dirty="0" err="1"/>
              <a:t>eateth</a:t>
            </a:r>
            <a:r>
              <a:rPr lang="en-US" sz="2800" b="1" dirty="0"/>
              <a:t> not </a:t>
            </a:r>
          </a:p>
          <a:p>
            <a:pPr algn="ctr"/>
            <a:r>
              <a:rPr lang="en-US" sz="2800" b="1" dirty="0"/>
              <a:t>of faith: for whatsoever is not of faith is sin</a:t>
            </a:r>
            <a:r>
              <a:rPr lang="en-US" b="1" dirty="0"/>
              <a:t>.</a:t>
            </a:r>
          </a:p>
        </p:txBody>
      </p:sp>
    </p:spTree>
    <p:extLst>
      <p:ext uri="{BB962C8B-B14F-4D97-AF65-F5344CB8AC3E}">
        <p14:creationId xmlns:p14="http://schemas.microsoft.com/office/powerpoint/2010/main" val="195187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63E4-4F93-4260-8EAB-A8AB84CA7ECB}"/>
              </a:ext>
            </a:extLst>
          </p:cNvPr>
          <p:cNvSpPr>
            <a:spLocks noGrp="1"/>
          </p:cNvSpPr>
          <p:nvPr>
            <p:ph type="title"/>
          </p:nvPr>
        </p:nvSpPr>
        <p:spPr>
          <a:xfrm>
            <a:off x="1295400" y="695960"/>
            <a:ext cx="9601200" cy="1485900"/>
          </a:xfrm>
        </p:spPr>
        <p:txBody>
          <a:bodyPr/>
          <a:lstStyle/>
          <a:p>
            <a:pPr algn="ctr"/>
            <a:r>
              <a:rPr lang="en-US" b="1" i="1" u="sng" dirty="0">
                <a:solidFill>
                  <a:srgbClr val="FF0000"/>
                </a:solidFill>
              </a:rPr>
              <a:t>Let me be CLEAR HERE:</a:t>
            </a:r>
          </a:p>
        </p:txBody>
      </p:sp>
      <p:sp>
        <p:nvSpPr>
          <p:cNvPr id="3" name="Content Placeholder 2">
            <a:extLst>
              <a:ext uri="{FF2B5EF4-FFF2-40B4-BE49-F238E27FC236}">
                <a16:creationId xmlns:a16="http://schemas.microsoft.com/office/drawing/2014/main" id="{7B856106-244D-483D-8035-78D0372A772B}"/>
              </a:ext>
            </a:extLst>
          </p:cNvPr>
          <p:cNvSpPr>
            <a:spLocks noGrp="1"/>
          </p:cNvSpPr>
          <p:nvPr>
            <p:ph idx="1"/>
          </p:nvPr>
        </p:nvSpPr>
        <p:spPr>
          <a:xfrm>
            <a:off x="1295400" y="2357120"/>
            <a:ext cx="9601200" cy="3581400"/>
          </a:xfrm>
        </p:spPr>
        <p:txBody>
          <a:bodyPr>
            <a:normAutofit/>
          </a:bodyPr>
          <a:lstStyle/>
          <a:p>
            <a:pPr marL="0" indent="0" algn="ctr">
              <a:buNone/>
            </a:pPr>
            <a:r>
              <a:rPr lang="en-US" sz="4000" b="1" dirty="0">
                <a:solidFill>
                  <a:srgbClr val="FF0000"/>
                </a:solidFill>
              </a:rPr>
              <a:t>When God has spoken, that is the end of all questioning and controversy.  BUT where God has not spoken we are to be tolerant, understanding, and patient toward the cultural customs, habits, scruples, and traditions of others.</a:t>
            </a:r>
          </a:p>
        </p:txBody>
      </p:sp>
    </p:spTree>
    <p:extLst>
      <p:ext uri="{BB962C8B-B14F-4D97-AF65-F5344CB8AC3E}">
        <p14:creationId xmlns:p14="http://schemas.microsoft.com/office/powerpoint/2010/main" val="27957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A15C-D378-4792-90F1-822C1049FC73}"/>
              </a:ext>
            </a:extLst>
          </p:cNvPr>
          <p:cNvSpPr>
            <a:spLocks noGrp="1"/>
          </p:cNvSpPr>
          <p:nvPr>
            <p:ph type="title"/>
          </p:nvPr>
        </p:nvSpPr>
        <p:spPr>
          <a:xfrm>
            <a:off x="711723" y="0"/>
            <a:ext cx="10015979" cy="756501"/>
          </a:xfrm>
        </p:spPr>
        <p:txBody>
          <a:bodyPr>
            <a:normAutofit/>
          </a:bodyPr>
          <a:lstStyle/>
          <a:p>
            <a:r>
              <a:rPr lang="en-US" b="1" i="1" u="sng" dirty="0"/>
              <a:t>A Principle or Two to Consider Now:</a:t>
            </a:r>
          </a:p>
        </p:txBody>
      </p:sp>
      <p:sp>
        <p:nvSpPr>
          <p:cNvPr id="3" name="Content Placeholder 2">
            <a:extLst>
              <a:ext uri="{FF2B5EF4-FFF2-40B4-BE49-F238E27FC236}">
                <a16:creationId xmlns:a16="http://schemas.microsoft.com/office/drawing/2014/main" id="{51434870-3878-4868-8C12-866CDB80B1AE}"/>
              </a:ext>
            </a:extLst>
          </p:cNvPr>
          <p:cNvSpPr>
            <a:spLocks noGrp="1"/>
          </p:cNvSpPr>
          <p:nvPr>
            <p:ph idx="1"/>
          </p:nvPr>
        </p:nvSpPr>
        <p:spPr>
          <a:xfrm>
            <a:off x="956821" y="756501"/>
            <a:ext cx="10015979" cy="5484043"/>
          </a:xfrm>
        </p:spPr>
        <p:txBody>
          <a:bodyPr>
            <a:noAutofit/>
          </a:bodyPr>
          <a:lstStyle/>
          <a:p>
            <a:r>
              <a:rPr lang="en-US" sz="3200" dirty="0"/>
              <a:t>When we become obedient, we are commanded to grow –</a:t>
            </a:r>
            <a:r>
              <a:rPr lang="en-US" sz="3200" b="1" dirty="0"/>
              <a:t> 2 Peter 3:18</a:t>
            </a:r>
          </a:p>
        </p:txBody>
      </p:sp>
    </p:spTree>
    <p:extLst>
      <p:ext uri="{BB962C8B-B14F-4D97-AF65-F5344CB8AC3E}">
        <p14:creationId xmlns:p14="http://schemas.microsoft.com/office/powerpoint/2010/main" val="13416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69CA-A328-4A1A-B675-E68E14BA93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E62B6C-D60F-43EE-ADE6-4E6E3AAE23D2}"/>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61966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A15C-D378-4792-90F1-822C1049FC73}"/>
              </a:ext>
            </a:extLst>
          </p:cNvPr>
          <p:cNvSpPr>
            <a:spLocks noGrp="1"/>
          </p:cNvSpPr>
          <p:nvPr>
            <p:ph type="title"/>
          </p:nvPr>
        </p:nvSpPr>
        <p:spPr>
          <a:xfrm>
            <a:off x="711723" y="0"/>
            <a:ext cx="10015979" cy="756501"/>
          </a:xfrm>
        </p:spPr>
        <p:txBody>
          <a:bodyPr>
            <a:normAutofit/>
          </a:bodyPr>
          <a:lstStyle/>
          <a:p>
            <a:r>
              <a:rPr lang="en-US" b="1" i="1" u="sng" dirty="0"/>
              <a:t>A Principle or Two to Consider Now:</a:t>
            </a:r>
          </a:p>
        </p:txBody>
      </p:sp>
      <p:sp>
        <p:nvSpPr>
          <p:cNvPr id="3" name="Content Placeholder 2">
            <a:extLst>
              <a:ext uri="{FF2B5EF4-FFF2-40B4-BE49-F238E27FC236}">
                <a16:creationId xmlns:a16="http://schemas.microsoft.com/office/drawing/2014/main" id="{51434870-3878-4868-8C12-866CDB80B1AE}"/>
              </a:ext>
            </a:extLst>
          </p:cNvPr>
          <p:cNvSpPr>
            <a:spLocks noGrp="1"/>
          </p:cNvSpPr>
          <p:nvPr>
            <p:ph idx="1"/>
          </p:nvPr>
        </p:nvSpPr>
        <p:spPr>
          <a:xfrm>
            <a:off x="985101" y="615099"/>
            <a:ext cx="10015979" cy="5484043"/>
          </a:xfrm>
        </p:spPr>
        <p:txBody>
          <a:bodyPr>
            <a:noAutofit/>
          </a:bodyPr>
          <a:lstStyle/>
          <a:p>
            <a:r>
              <a:rPr lang="en-US" sz="3200" dirty="0"/>
              <a:t>When we become obedient, we are commanded to grow –</a:t>
            </a:r>
            <a:r>
              <a:rPr lang="en-US" sz="3200" b="1" dirty="0"/>
              <a:t> 2 Peter 3:18</a:t>
            </a:r>
          </a:p>
          <a:p>
            <a:r>
              <a:rPr lang="en-US" sz="3200" b="1" u="sng" dirty="0"/>
              <a:t>Point 1</a:t>
            </a:r>
            <a:r>
              <a:rPr lang="en-US" sz="3200" dirty="0"/>
              <a:t>– the longer a person is apart of the Lord’s body (this should mean) the stronger spiritually they are.  They have been growing and maturing over that specific period of time. They will have their own spiritual thoughts on topics taught in the bible like the eating of meats and observing of days.</a:t>
            </a:r>
          </a:p>
          <a:p>
            <a:r>
              <a:rPr lang="en-US" sz="3200" b="1" u="sng" dirty="0"/>
              <a:t>Point 2 </a:t>
            </a:r>
            <a:r>
              <a:rPr lang="en-US" sz="3200" dirty="0"/>
              <a:t>– in any church, there are varying levels of spiritual maturity/growth</a:t>
            </a:r>
          </a:p>
          <a:p>
            <a:pPr lvl="1"/>
            <a:r>
              <a:rPr lang="en-US" sz="3200" b="1" dirty="0"/>
              <a:t>Hebrews 5:10-6:3</a:t>
            </a:r>
          </a:p>
          <a:p>
            <a:pPr lvl="1"/>
            <a:r>
              <a:rPr lang="en-US" sz="3200" b="1" dirty="0"/>
              <a:t>1 Corinthians 6:5</a:t>
            </a:r>
          </a:p>
        </p:txBody>
      </p:sp>
    </p:spTree>
    <p:extLst>
      <p:ext uri="{BB962C8B-B14F-4D97-AF65-F5344CB8AC3E}">
        <p14:creationId xmlns:p14="http://schemas.microsoft.com/office/powerpoint/2010/main" val="16426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B9A8-9315-4B50-B6CC-7BA8FD3884F6}"/>
              </a:ext>
            </a:extLst>
          </p:cNvPr>
          <p:cNvSpPr>
            <a:spLocks noGrp="1"/>
          </p:cNvSpPr>
          <p:nvPr>
            <p:ph type="title"/>
          </p:nvPr>
        </p:nvSpPr>
        <p:spPr>
          <a:xfrm>
            <a:off x="894082" y="426720"/>
            <a:ext cx="11054080" cy="5394960"/>
          </a:xfrm>
        </p:spPr>
        <p:txBody>
          <a:bodyPr>
            <a:normAutofit fontScale="90000"/>
          </a:bodyPr>
          <a:lstStyle/>
          <a:p>
            <a:r>
              <a:rPr lang="en-US" sz="2700" b="1" baseline="30000" dirty="0"/>
              <a:t>						10 </a:t>
            </a:r>
            <a:r>
              <a:rPr lang="en-US" sz="2700" dirty="0"/>
              <a:t>Called of God an high priest after the 						order of </a:t>
            </a:r>
            <a:r>
              <a:rPr lang="en-US" sz="2700" dirty="0" err="1"/>
              <a:t>Melchisedec</a:t>
            </a:r>
            <a:r>
              <a:rPr lang="en-US" sz="2700" dirty="0"/>
              <a:t>. </a:t>
            </a:r>
            <a:r>
              <a:rPr lang="en-US" sz="2700" b="1" baseline="30000" dirty="0"/>
              <a:t>11 </a:t>
            </a:r>
            <a:r>
              <a:rPr lang="en-US" sz="2700" dirty="0"/>
              <a:t>Of whom we 						have many things to say, and hard to 						be uttered, seeing ye are dull of hearing.</a:t>
            </a:r>
            <a:br>
              <a:rPr lang="en-US" sz="2700" dirty="0"/>
            </a:br>
            <a:r>
              <a:rPr lang="en-US" sz="2700" dirty="0"/>
              <a:t>						</a:t>
            </a:r>
            <a:r>
              <a:rPr lang="en-US" sz="2700" b="1" baseline="30000" dirty="0"/>
              <a:t>12 </a:t>
            </a:r>
            <a:r>
              <a:rPr lang="en-US" sz="2700" dirty="0"/>
              <a:t>For when for the time ye ought to be 						teachers, ye have need that one teach 						you again which be the first principles of the oracles of God; and are become such as have need of milk, and not of strong meat. </a:t>
            </a:r>
            <a:r>
              <a:rPr lang="en-US" sz="2700" b="1" baseline="30000" dirty="0"/>
              <a:t>13 </a:t>
            </a:r>
            <a:r>
              <a:rPr lang="en-US" sz="2700" dirty="0"/>
              <a:t>For every one that </a:t>
            </a:r>
            <a:r>
              <a:rPr lang="en-US" sz="2700" dirty="0" err="1"/>
              <a:t>useth</a:t>
            </a:r>
            <a:r>
              <a:rPr lang="en-US" sz="2700" dirty="0"/>
              <a:t> milk is </a:t>
            </a:r>
            <a:r>
              <a:rPr lang="en-US" sz="2700" dirty="0" err="1"/>
              <a:t>unskilful</a:t>
            </a:r>
            <a:r>
              <a:rPr lang="en-US" sz="2700" dirty="0"/>
              <a:t> in the word of righteousness: for he is a babe. </a:t>
            </a:r>
            <a:r>
              <a:rPr lang="en-US" sz="2700" b="1" baseline="30000" dirty="0"/>
              <a:t>14 </a:t>
            </a:r>
            <a:r>
              <a:rPr lang="en-US" sz="2700" dirty="0"/>
              <a:t>But strong meat </a:t>
            </a:r>
            <a:r>
              <a:rPr lang="en-US" sz="2700" dirty="0" err="1"/>
              <a:t>belongeth</a:t>
            </a:r>
            <a:r>
              <a:rPr lang="en-US" sz="2700" dirty="0"/>
              <a:t> to them that are of full age, even those who by reason of use have their senses exercised to discern both good and evil </a:t>
            </a:r>
            <a:r>
              <a:rPr lang="en-US" sz="2700" b="1" dirty="0"/>
              <a:t>6 </a:t>
            </a:r>
            <a:r>
              <a:rPr lang="en-US" sz="2700" dirty="0"/>
              <a:t>Therefore leaving the principles of the doctrine of Christ, let us go on unto perfection; not laying again the foundation of repentance from dead works, and of faith toward God, </a:t>
            </a:r>
            <a:r>
              <a:rPr lang="en-US" sz="2700" b="1" baseline="30000" dirty="0"/>
              <a:t>2 </a:t>
            </a:r>
            <a:r>
              <a:rPr lang="en-US" sz="2700" dirty="0"/>
              <a:t>Of the doctrine of baptisms, and of laying on of hands, and of resurrection of the dead, and of eternal judgment. </a:t>
            </a:r>
            <a:r>
              <a:rPr lang="en-US" sz="2700" b="1" baseline="30000" dirty="0"/>
              <a:t>3 </a:t>
            </a:r>
            <a:r>
              <a:rPr lang="en-US" sz="2700" dirty="0"/>
              <a:t>And this will we do, if God permit.</a:t>
            </a:r>
            <a:endParaRPr lang="en-US" dirty="0"/>
          </a:p>
        </p:txBody>
      </p:sp>
      <p:pic>
        <p:nvPicPr>
          <p:cNvPr id="5" name="Content Placeholder 4">
            <a:extLst>
              <a:ext uri="{FF2B5EF4-FFF2-40B4-BE49-F238E27FC236}">
                <a16:creationId xmlns:a16="http://schemas.microsoft.com/office/drawing/2014/main" id="{1A17B518-3800-4554-AE7F-6DF5D744C019}"/>
              </a:ext>
            </a:extLst>
          </p:cNvPr>
          <p:cNvPicPr>
            <a:picLocks noGrp="1" noChangeAspect="1"/>
          </p:cNvPicPr>
          <p:nvPr>
            <p:ph idx="1"/>
          </p:nvPr>
        </p:nvPicPr>
        <p:blipFill>
          <a:blip r:embed="rId2"/>
          <a:stretch>
            <a:fillRect/>
          </a:stretch>
        </p:blipFill>
        <p:spPr>
          <a:xfrm>
            <a:off x="784013" y="0"/>
            <a:ext cx="4986867" cy="2580640"/>
          </a:xfrm>
        </p:spPr>
      </p:pic>
    </p:spTree>
    <p:extLst>
      <p:ext uri="{BB962C8B-B14F-4D97-AF65-F5344CB8AC3E}">
        <p14:creationId xmlns:p14="http://schemas.microsoft.com/office/powerpoint/2010/main" val="188203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1725-A3C3-493D-8EA5-946E034061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B2356CF-F556-4090-BD85-39066FE983E8}"/>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80744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0F1D-EBFC-47B9-858B-4CA89AEE5EFC}"/>
              </a:ext>
            </a:extLst>
          </p:cNvPr>
          <p:cNvSpPr>
            <a:spLocks noGrp="1"/>
          </p:cNvSpPr>
          <p:nvPr>
            <p:ph type="title"/>
          </p:nvPr>
        </p:nvSpPr>
        <p:spPr>
          <a:xfrm>
            <a:off x="711724" y="0"/>
            <a:ext cx="9601200" cy="784781"/>
          </a:xfrm>
        </p:spPr>
        <p:txBody>
          <a:bodyPr/>
          <a:lstStyle/>
          <a:p>
            <a:r>
              <a:rPr lang="en-US" b="1" i="1" u="sng" dirty="0"/>
              <a:t>A Principle or Two to Consider Now:</a:t>
            </a:r>
            <a:endParaRPr lang="en-US" dirty="0"/>
          </a:p>
        </p:txBody>
      </p:sp>
      <p:sp>
        <p:nvSpPr>
          <p:cNvPr id="3" name="Content Placeholder 2">
            <a:extLst>
              <a:ext uri="{FF2B5EF4-FFF2-40B4-BE49-F238E27FC236}">
                <a16:creationId xmlns:a16="http://schemas.microsoft.com/office/drawing/2014/main" id="{1597C720-A1F8-4B58-9D09-06681C7A720B}"/>
              </a:ext>
            </a:extLst>
          </p:cNvPr>
          <p:cNvSpPr>
            <a:spLocks noGrp="1"/>
          </p:cNvSpPr>
          <p:nvPr>
            <p:ph idx="1"/>
          </p:nvPr>
        </p:nvSpPr>
        <p:spPr>
          <a:xfrm>
            <a:off x="923827" y="784781"/>
            <a:ext cx="10784264" cy="5795128"/>
          </a:xfrm>
        </p:spPr>
        <p:txBody>
          <a:bodyPr>
            <a:normAutofit/>
          </a:bodyPr>
          <a:lstStyle/>
          <a:p>
            <a:r>
              <a:rPr lang="en-US" sz="2800" b="1" u="sng" dirty="0"/>
              <a:t>Point 3 </a:t>
            </a:r>
            <a:r>
              <a:rPr lang="en-US" sz="2800" dirty="0"/>
              <a:t>- Because of this, different folks in </a:t>
            </a:r>
            <a:r>
              <a:rPr lang="en-US" sz="2800" b="1" i="1" u="sng" dirty="0">
                <a:solidFill>
                  <a:srgbClr val="FF3300"/>
                </a:solidFill>
              </a:rPr>
              <a:t>ANY</a:t>
            </a:r>
            <a:r>
              <a:rPr lang="en-US" sz="2800" dirty="0"/>
              <a:t> congregation will view different Scriptures differently.</a:t>
            </a:r>
          </a:p>
          <a:p>
            <a:pPr lvl="1"/>
            <a:r>
              <a:rPr lang="en-US" sz="2800" b="1" dirty="0"/>
              <a:t>1 Corinthians 8</a:t>
            </a:r>
          </a:p>
        </p:txBody>
      </p:sp>
    </p:spTree>
    <p:extLst>
      <p:ext uri="{BB962C8B-B14F-4D97-AF65-F5344CB8AC3E}">
        <p14:creationId xmlns:p14="http://schemas.microsoft.com/office/powerpoint/2010/main" val="29185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F079-1CF9-4A9F-AA12-7C2F860E8675}"/>
              </a:ext>
            </a:extLst>
          </p:cNvPr>
          <p:cNvSpPr>
            <a:spLocks noGrp="1"/>
          </p:cNvSpPr>
          <p:nvPr>
            <p:ph type="title"/>
          </p:nvPr>
        </p:nvSpPr>
        <p:spPr>
          <a:xfrm>
            <a:off x="740004" y="0"/>
            <a:ext cx="7715839" cy="897903"/>
          </a:xfrm>
        </p:spPr>
        <p:txBody>
          <a:bodyPr>
            <a:normAutofit/>
          </a:bodyPr>
          <a:lstStyle/>
          <a:p>
            <a:r>
              <a:rPr lang="en-US" sz="4000" b="1" u="sng" dirty="0"/>
              <a:t>Let’s Review from Last Week:</a:t>
            </a:r>
          </a:p>
        </p:txBody>
      </p:sp>
      <p:sp>
        <p:nvSpPr>
          <p:cNvPr id="3" name="Content Placeholder 2">
            <a:extLst>
              <a:ext uri="{FF2B5EF4-FFF2-40B4-BE49-F238E27FC236}">
                <a16:creationId xmlns:a16="http://schemas.microsoft.com/office/drawing/2014/main" id="{F1ACE6B4-AE76-411B-AD3D-9C601D04B4E2}"/>
              </a:ext>
            </a:extLst>
          </p:cNvPr>
          <p:cNvSpPr>
            <a:spLocks noGrp="1"/>
          </p:cNvSpPr>
          <p:nvPr>
            <p:ph idx="1"/>
          </p:nvPr>
        </p:nvSpPr>
        <p:spPr>
          <a:xfrm>
            <a:off x="740005" y="565608"/>
            <a:ext cx="11241464" cy="6292392"/>
          </a:xfrm>
        </p:spPr>
        <p:txBody>
          <a:bodyPr>
            <a:normAutofit lnSpcReduction="10000"/>
          </a:bodyPr>
          <a:lstStyle/>
          <a:p>
            <a:r>
              <a:rPr lang="en-US" sz="2800" b="1" i="1" u="sng" dirty="0"/>
              <a:t>Mark 7:7 </a:t>
            </a:r>
            <a:r>
              <a:rPr lang="en-US" sz="2800" dirty="0"/>
              <a:t>– </a:t>
            </a:r>
            <a:r>
              <a:rPr lang="en-US" sz="2800" dirty="0">
                <a:solidFill>
                  <a:srgbClr val="FF3300"/>
                </a:solidFill>
              </a:rPr>
              <a:t>“. . . </a:t>
            </a:r>
            <a:r>
              <a:rPr lang="en-US" sz="2800" b="1" i="1" u="sng" dirty="0">
                <a:solidFill>
                  <a:srgbClr val="FF3300"/>
                </a:solidFill>
              </a:rPr>
              <a:t>teaching</a:t>
            </a:r>
            <a:r>
              <a:rPr lang="en-US" sz="2800" dirty="0">
                <a:solidFill>
                  <a:srgbClr val="FF3300"/>
                </a:solidFill>
              </a:rPr>
              <a:t> as doctrine the precepts of men”</a:t>
            </a:r>
          </a:p>
          <a:p>
            <a:pPr lvl="1"/>
            <a:r>
              <a:rPr lang="en-US" sz="2800" dirty="0">
                <a:solidFill>
                  <a:srgbClr val="FF3300"/>
                </a:solidFill>
              </a:rPr>
              <a:t>“. . . </a:t>
            </a:r>
            <a:r>
              <a:rPr lang="en-US" sz="2800" b="1" dirty="0">
                <a:solidFill>
                  <a:srgbClr val="FF3300"/>
                </a:solidFill>
              </a:rPr>
              <a:t>commandments of men</a:t>
            </a:r>
            <a:r>
              <a:rPr lang="en-US" sz="2800" dirty="0">
                <a:solidFill>
                  <a:srgbClr val="FF3300"/>
                </a:solidFill>
              </a:rPr>
              <a:t>”</a:t>
            </a:r>
          </a:p>
          <a:p>
            <a:pPr lvl="1"/>
            <a:r>
              <a:rPr lang="en-US" sz="2800" dirty="0">
                <a:solidFill>
                  <a:srgbClr val="FF3300"/>
                </a:solidFill>
              </a:rPr>
              <a:t>“. . . </a:t>
            </a:r>
            <a:r>
              <a:rPr lang="en-US" sz="2800" b="1" u="sng" dirty="0">
                <a:solidFill>
                  <a:srgbClr val="FF3300"/>
                </a:solidFill>
              </a:rPr>
              <a:t>teach</a:t>
            </a:r>
            <a:r>
              <a:rPr lang="en-US" sz="2800" b="1" dirty="0">
                <a:solidFill>
                  <a:srgbClr val="FF3300"/>
                </a:solidFill>
              </a:rPr>
              <a:t> human rules as doctrine of God.”</a:t>
            </a:r>
          </a:p>
          <a:p>
            <a:r>
              <a:rPr lang="en-US" sz="2800" dirty="0"/>
              <a:t>Point of Romans 14, when it comes to areas of MY FAITH, I look to find ways to be able to get along with my brethren (Romans 14:19; 15:7; Ephesians 4:1-3).</a:t>
            </a:r>
          </a:p>
          <a:p>
            <a:r>
              <a:rPr lang="en-US" sz="2800" dirty="0"/>
              <a:t>THE FAITH, there is NO COMPROMISE, Romans 14 is talking about practicing those things that do NOT separate us from God (Vs 3, and 18) [ V 3: “. . . For God has received him.”] [V 18:  “. . . Serve Christ is acceptable to God.”].</a:t>
            </a:r>
          </a:p>
          <a:p>
            <a:r>
              <a:rPr lang="en-US" sz="2800" dirty="0"/>
              <a:t>So, the eating of meats and observing of days, or not eating meats or observing days are dealing with subjects that God has not spoken on. </a:t>
            </a:r>
          </a:p>
          <a:p>
            <a:r>
              <a:rPr lang="en-US" sz="2800" dirty="0"/>
              <a:t> </a:t>
            </a:r>
            <a:r>
              <a:rPr lang="en-US" sz="2800" b="1" i="1" dirty="0">
                <a:solidFill>
                  <a:srgbClr val="FF0000"/>
                </a:solidFill>
              </a:rPr>
              <a:t>So the parameters of this chapter are: we are talking about things that are neither commanded to do or prohibited to do, in other words, we are talking about our opinions and NOT doctrine.</a:t>
            </a:r>
          </a:p>
        </p:txBody>
      </p:sp>
    </p:spTree>
    <p:extLst>
      <p:ext uri="{BB962C8B-B14F-4D97-AF65-F5344CB8AC3E}">
        <p14:creationId xmlns:p14="http://schemas.microsoft.com/office/powerpoint/2010/main" val="139703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70F7-EB53-4FFD-9DEA-81466EE87213}"/>
              </a:ext>
            </a:extLst>
          </p:cNvPr>
          <p:cNvSpPr>
            <a:spLocks noGrp="1"/>
          </p:cNvSpPr>
          <p:nvPr>
            <p:ph type="title"/>
          </p:nvPr>
        </p:nvSpPr>
        <p:spPr>
          <a:xfrm>
            <a:off x="692870" y="0"/>
            <a:ext cx="9601200" cy="869623"/>
          </a:xfrm>
        </p:spPr>
        <p:txBody>
          <a:bodyPr/>
          <a:lstStyle/>
          <a:p>
            <a:r>
              <a:rPr lang="en-US" b="1" i="1" u="sng" dirty="0"/>
              <a:t>I don’t like the word “Opinions”</a:t>
            </a:r>
          </a:p>
        </p:txBody>
      </p:sp>
      <p:sp>
        <p:nvSpPr>
          <p:cNvPr id="3" name="Content Placeholder 2">
            <a:extLst>
              <a:ext uri="{FF2B5EF4-FFF2-40B4-BE49-F238E27FC236}">
                <a16:creationId xmlns:a16="http://schemas.microsoft.com/office/drawing/2014/main" id="{19BB5CEA-5891-4839-972A-14DB06BD13BD}"/>
              </a:ext>
            </a:extLst>
          </p:cNvPr>
          <p:cNvSpPr>
            <a:spLocks noGrp="1"/>
          </p:cNvSpPr>
          <p:nvPr>
            <p:ph idx="1"/>
          </p:nvPr>
        </p:nvSpPr>
        <p:spPr>
          <a:xfrm>
            <a:off x="999241" y="869623"/>
            <a:ext cx="10887959" cy="5861115"/>
          </a:xfrm>
        </p:spPr>
        <p:txBody>
          <a:bodyPr>
            <a:normAutofit/>
          </a:bodyPr>
          <a:lstStyle/>
          <a:p>
            <a:r>
              <a:rPr lang="en-US" sz="2800" dirty="0"/>
              <a:t>I really don’t like the word opinion that many use in the context of Romans 14.</a:t>
            </a:r>
          </a:p>
          <a:p>
            <a:r>
              <a:rPr lang="en-US" sz="2800" dirty="0"/>
              <a:t>By definition, opinion means </a:t>
            </a:r>
            <a:r>
              <a:rPr lang="en-US" sz="2800" b="1" i="1" dirty="0"/>
              <a:t>“a view or judgment formed about something, not necessarily based on fact or knowledge.”</a:t>
            </a:r>
          </a:p>
          <a:p>
            <a:r>
              <a:rPr lang="en-US" sz="2800" dirty="0"/>
              <a:t>Note the last part of that definition</a:t>
            </a:r>
            <a:r>
              <a:rPr lang="en-US" sz="2800" b="1" i="1" u="sng" dirty="0">
                <a:solidFill>
                  <a:srgbClr val="FF3300"/>
                </a:solidFill>
              </a:rPr>
              <a:t>:  “. . . not necessarily based on fact or knowledge.”</a:t>
            </a:r>
          </a:p>
          <a:p>
            <a:r>
              <a:rPr lang="en-US" sz="2800" dirty="0"/>
              <a:t>Most folks don’t have beliefs unless they have some Scripture somewhere to back up their belief/practice.</a:t>
            </a:r>
          </a:p>
          <a:p>
            <a:endParaRPr lang="en-US" sz="2800" dirty="0"/>
          </a:p>
          <a:p>
            <a:r>
              <a:rPr lang="en-US" sz="2800" b="1" i="1" dirty="0">
                <a:solidFill>
                  <a:srgbClr val="FF3300"/>
                </a:solidFill>
              </a:rPr>
              <a:t>Point = even those who practiced NOT eating meats or observing days had verses they looked to in order to confirm their beliefs.</a:t>
            </a:r>
          </a:p>
        </p:txBody>
      </p:sp>
    </p:spTree>
    <p:extLst>
      <p:ext uri="{BB962C8B-B14F-4D97-AF65-F5344CB8AC3E}">
        <p14:creationId xmlns:p14="http://schemas.microsoft.com/office/powerpoint/2010/main" val="42706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927-A41B-4104-B0B5-67409B433994}"/>
              </a:ext>
            </a:extLst>
          </p:cNvPr>
          <p:cNvSpPr>
            <a:spLocks noGrp="1"/>
          </p:cNvSpPr>
          <p:nvPr>
            <p:ph type="title"/>
          </p:nvPr>
        </p:nvSpPr>
        <p:spPr>
          <a:xfrm>
            <a:off x="683444" y="0"/>
            <a:ext cx="3709447" cy="888476"/>
          </a:xfrm>
        </p:spPr>
        <p:txBody>
          <a:bodyPr>
            <a:normAutofit/>
          </a:bodyPr>
          <a:lstStyle/>
          <a:p>
            <a:r>
              <a:rPr lang="en-US" sz="5400" dirty="0"/>
              <a:t>Romans 14</a:t>
            </a:r>
          </a:p>
        </p:txBody>
      </p:sp>
      <p:sp>
        <p:nvSpPr>
          <p:cNvPr id="3" name="Content Placeholder 2">
            <a:extLst>
              <a:ext uri="{FF2B5EF4-FFF2-40B4-BE49-F238E27FC236}">
                <a16:creationId xmlns:a16="http://schemas.microsoft.com/office/drawing/2014/main" id="{73112E97-13CB-496C-BAF0-3002C06741AB}"/>
              </a:ext>
            </a:extLst>
          </p:cNvPr>
          <p:cNvSpPr>
            <a:spLocks noGrp="1"/>
          </p:cNvSpPr>
          <p:nvPr>
            <p:ph idx="1"/>
          </p:nvPr>
        </p:nvSpPr>
        <p:spPr>
          <a:xfrm>
            <a:off x="1371600" y="820131"/>
            <a:ext cx="9601200" cy="5948313"/>
          </a:xfrm>
        </p:spPr>
        <p:txBody>
          <a:bodyPr>
            <a:normAutofit/>
          </a:bodyPr>
          <a:lstStyle/>
          <a:p>
            <a:r>
              <a:rPr lang="en-US" sz="3200" b="1" u="sng" dirty="0"/>
              <a:t>Leviticus 11:3-8 </a:t>
            </a:r>
            <a:r>
              <a:rPr lang="en-US" sz="3200" dirty="0"/>
              <a:t>– Strict dietary laws governed the Jews</a:t>
            </a:r>
          </a:p>
        </p:txBody>
      </p:sp>
    </p:spTree>
    <p:extLst>
      <p:ext uri="{BB962C8B-B14F-4D97-AF65-F5344CB8AC3E}">
        <p14:creationId xmlns:p14="http://schemas.microsoft.com/office/powerpoint/2010/main" val="23337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527D-D75B-446A-AA98-976D284DF4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B93A58-17C5-4A37-944B-9FF9E4308308}"/>
              </a:ext>
            </a:extLst>
          </p:cNvPr>
          <p:cNvPicPr>
            <a:picLocks noGrp="1" noChangeAspect="1"/>
          </p:cNvPicPr>
          <p:nvPr>
            <p:ph idx="1"/>
          </p:nvPr>
        </p:nvPicPr>
        <p:blipFill>
          <a:blip r:embed="rId2"/>
          <a:stretch>
            <a:fillRect/>
          </a:stretch>
        </p:blipFill>
        <p:spPr>
          <a:xfrm>
            <a:off x="810706" y="0"/>
            <a:ext cx="11381294" cy="3581400"/>
          </a:xfrm>
        </p:spPr>
      </p:pic>
      <p:sp>
        <p:nvSpPr>
          <p:cNvPr id="7" name="TextBox 6">
            <a:extLst>
              <a:ext uri="{FF2B5EF4-FFF2-40B4-BE49-F238E27FC236}">
                <a16:creationId xmlns:a16="http://schemas.microsoft.com/office/drawing/2014/main" id="{35C948AC-86A7-4B97-82DB-AFA691718F10}"/>
              </a:ext>
            </a:extLst>
          </p:cNvPr>
          <p:cNvSpPr txBox="1"/>
          <p:nvPr/>
        </p:nvSpPr>
        <p:spPr>
          <a:xfrm>
            <a:off x="810706" y="3831745"/>
            <a:ext cx="11270649" cy="2800767"/>
          </a:xfrm>
          <a:prstGeom prst="rect">
            <a:avLst/>
          </a:prstGeom>
          <a:noFill/>
        </p:spPr>
        <p:txBody>
          <a:bodyPr wrap="none" rtlCol="0">
            <a:spAutoFit/>
          </a:bodyPr>
          <a:lstStyle/>
          <a:p>
            <a:pPr algn="ctr"/>
            <a:r>
              <a:rPr lang="en-US" sz="2200" b="1" dirty="0"/>
              <a:t> </a:t>
            </a:r>
            <a:r>
              <a:rPr lang="en-US" sz="2200" b="1" baseline="30000" dirty="0"/>
              <a:t>3 </a:t>
            </a:r>
            <a:r>
              <a:rPr lang="en-US" sz="2200" b="1" dirty="0"/>
              <a:t>Among the animals, whatever divides the hoof, having cloven hooves </a:t>
            </a:r>
            <a:r>
              <a:rPr lang="en-US" sz="2200" b="1" i="1" dirty="0"/>
              <a:t>and</a:t>
            </a:r>
            <a:r>
              <a:rPr lang="en-US" sz="2200" b="1" dirty="0"/>
              <a:t> chewing the cud—</a:t>
            </a:r>
          </a:p>
          <a:p>
            <a:pPr algn="ctr"/>
            <a:r>
              <a:rPr lang="en-US" sz="2200" b="1" dirty="0"/>
              <a:t>that you may eat. </a:t>
            </a:r>
            <a:r>
              <a:rPr lang="en-US" sz="2200" b="1" baseline="30000" dirty="0"/>
              <a:t>4 </a:t>
            </a:r>
            <a:r>
              <a:rPr lang="en-US" sz="2200" b="1" dirty="0"/>
              <a:t>Nevertheless these you shall not eat among those that chew the cud </a:t>
            </a:r>
          </a:p>
          <a:p>
            <a:pPr algn="ctr"/>
            <a:r>
              <a:rPr lang="en-US" sz="2200" b="1" dirty="0"/>
              <a:t>or those that have cloven hooves: the camel, because it chews the cud but does not have </a:t>
            </a:r>
          </a:p>
          <a:p>
            <a:pPr algn="ctr"/>
            <a:r>
              <a:rPr lang="en-US" sz="2200" b="1" dirty="0"/>
              <a:t>cloven hooves, is </a:t>
            </a:r>
            <a:r>
              <a:rPr lang="en-US" sz="2200" b="1" baseline="30000" dirty="0"/>
              <a:t>[</a:t>
            </a:r>
            <a:r>
              <a:rPr lang="en-US" sz="2200" b="1" baseline="30000" dirty="0">
                <a:hlinkClick r:id="rId3" tooltip="See footnote a"/>
              </a:rPr>
              <a:t>a</a:t>
            </a:r>
            <a:r>
              <a:rPr lang="en-US" sz="2200" b="1" baseline="30000" dirty="0"/>
              <a:t>]</a:t>
            </a:r>
            <a:r>
              <a:rPr lang="en-US" sz="2200" b="1" dirty="0"/>
              <a:t>unclean to you; </a:t>
            </a:r>
            <a:r>
              <a:rPr lang="en-US" sz="2200" b="1" baseline="30000" dirty="0"/>
              <a:t>5 </a:t>
            </a:r>
            <a:r>
              <a:rPr lang="en-US" sz="2200" b="1" dirty="0"/>
              <a:t>the </a:t>
            </a:r>
            <a:r>
              <a:rPr lang="en-US" sz="2200" b="1" baseline="30000" dirty="0"/>
              <a:t>[</a:t>
            </a:r>
            <a:r>
              <a:rPr lang="en-US" sz="2200" b="1" baseline="30000" dirty="0">
                <a:hlinkClick r:id="rId4" tooltip="See footnote b"/>
              </a:rPr>
              <a:t>b</a:t>
            </a:r>
            <a:r>
              <a:rPr lang="en-US" sz="2200" b="1" baseline="30000" dirty="0"/>
              <a:t>]</a:t>
            </a:r>
            <a:r>
              <a:rPr lang="en-US" sz="2200" b="1" dirty="0"/>
              <a:t>rock hyrax, because it chews the cud but does </a:t>
            </a:r>
          </a:p>
          <a:p>
            <a:pPr algn="ctr"/>
            <a:r>
              <a:rPr lang="en-US" sz="2200" b="1" dirty="0"/>
              <a:t>not have cloven hooves, </a:t>
            </a:r>
            <a:r>
              <a:rPr lang="en-US" sz="2200" b="1" i="1" dirty="0"/>
              <a:t>is</a:t>
            </a:r>
            <a:r>
              <a:rPr lang="en-US" sz="2200" b="1" dirty="0"/>
              <a:t> </a:t>
            </a:r>
            <a:r>
              <a:rPr lang="en-US" sz="2200" b="1" baseline="30000" dirty="0"/>
              <a:t>[</a:t>
            </a:r>
            <a:r>
              <a:rPr lang="en-US" sz="2200" b="1" baseline="30000" dirty="0">
                <a:hlinkClick r:id="rId5" tooltip="See footnote c"/>
              </a:rPr>
              <a:t>c</a:t>
            </a:r>
            <a:r>
              <a:rPr lang="en-US" sz="2200" b="1" baseline="30000" dirty="0"/>
              <a:t>]</a:t>
            </a:r>
            <a:r>
              <a:rPr lang="en-US" sz="2200" b="1" dirty="0"/>
              <a:t>unclean to you; </a:t>
            </a:r>
            <a:r>
              <a:rPr lang="en-US" sz="2200" b="1" baseline="30000" dirty="0"/>
              <a:t>6 </a:t>
            </a:r>
            <a:r>
              <a:rPr lang="en-US" sz="2200" b="1" dirty="0"/>
              <a:t>the hare, because it chews the cud but does </a:t>
            </a:r>
          </a:p>
          <a:p>
            <a:pPr algn="ctr"/>
            <a:r>
              <a:rPr lang="en-US" sz="2200" b="1" dirty="0"/>
              <a:t>not have cloven hooves, </a:t>
            </a:r>
            <a:r>
              <a:rPr lang="en-US" sz="2200" b="1" i="1" dirty="0"/>
              <a:t>is</a:t>
            </a:r>
            <a:r>
              <a:rPr lang="en-US" sz="2200" b="1" dirty="0"/>
              <a:t> unclean to you; </a:t>
            </a:r>
            <a:r>
              <a:rPr lang="en-US" sz="2200" b="1" baseline="30000" dirty="0"/>
              <a:t>7 </a:t>
            </a:r>
            <a:r>
              <a:rPr lang="en-US" sz="2200" b="1" dirty="0"/>
              <a:t>and the swine, though it divides the hoof, having </a:t>
            </a:r>
          </a:p>
          <a:p>
            <a:pPr algn="ctr"/>
            <a:r>
              <a:rPr lang="en-US" sz="2200" b="1" dirty="0"/>
              <a:t>cloven hooves, yet does not chew the cud, </a:t>
            </a:r>
            <a:r>
              <a:rPr lang="en-US" sz="2200" b="1" i="1" dirty="0"/>
              <a:t>is</a:t>
            </a:r>
            <a:r>
              <a:rPr lang="en-US" sz="2200" b="1" dirty="0"/>
              <a:t> unclean to you. </a:t>
            </a:r>
            <a:r>
              <a:rPr lang="en-US" sz="2200" b="1" baseline="30000" dirty="0"/>
              <a:t>8 </a:t>
            </a:r>
            <a:r>
              <a:rPr lang="en-US" sz="2200" b="1" dirty="0"/>
              <a:t>Their flesh you shall not eat, </a:t>
            </a:r>
          </a:p>
          <a:p>
            <a:pPr algn="ctr"/>
            <a:r>
              <a:rPr lang="en-US" sz="2200" b="1" dirty="0"/>
              <a:t>and their carcasses you shall not touch. They </a:t>
            </a:r>
            <a:r>
              <a:rPr lang="en-US" sz="2200" b="1" i="1" dirty="0"/>
              <a:t>are</a:t>
            </a:r>
            <a:r>
              <a:rPr lang="en-US" sz="2200" b="1" dirty="0"/>
              <a:t> unclean to you.</a:t>
            </a:r>
          </a:p>
        </p:txBody>
      </p:sp>
    </p:spTree>
    <p:extLst>
      <p:ext uri="{BB962C8B-B14F-4D97-AF65-F5344CB8AC3E}">
        <p14:creationId xmlns:p14="http://schemas.microsoft.com/office/powerpoint/2010/main" val="211628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927-A41B-4104-B0B5-67409B433994}"/>
              </a:ext>
            </a:extLst>
          </p:cNvPr>
          <p:cNvSpPr>
            <a:spLocks noGrp="1"/>
          </p:cNvSpPr>
          <p:nvPr>
            <p:ph type="title"/>
          </p:nvPr>
        </p:nvSpPr>
        <p:spPr>
          <a:xfrm>
            <a:off x="683444" y="0"/>
            <a:ext cx="3709447" cy="888476"/>
          </a:xfrm>
        </p:spPr>
        <p:txBody>
          <a:bodyPr>
            <a:normAutofit/>
          </a:bodyPr>
          <a:lstStyle/>
          <a:p>
            <a:r>
              <a:rPr lang="en-US" sz="5400" dirty="0"/>
              <a:t>Romans 14</a:t>
            </a:r>
          </a:p>
        </p:txBody>
      </p:sp>
      <p:sp>
        <p:nvSpPr>
          <p:cNvPr id="3" name="Content Placeholder 2">
            <a:extLst>
              <a:ext uri="{FF2B5EF4-FFF2-40B4-BE49-F238E27FC236}">
                <a16:creationId xmlns:a16="http://schemas.microsoft.com/office/drawing/2014/main" id="{73112E97-13CB-496C-BAF0-3002C06741AB}"/>
              </a:ext>
            </a:extLst>
          </p:cNvPr>
          <p:cNvSpPr>
            <a:spLocks noGrp="1"/>
          </p:cNvSpPr>
          <p:nvPr>
            <p:ph idx="1"/>
          </p:nvPr>
        </p:nvSpPr>
        <p:spPr>
          <a:xfrm>
            <a:off x="1371600" y="820131"/>
            <a:ext cx="9601200" cy="5948313"/>
          </a:xfrm>
        </p:spPr>
        <p:txBody>
          <a:bodyPr>
            <a:normAutofit/>
          </a:bodyPr>
          <a:lstStyle/>
          <a:p>
            <a:r>
              <a:rPr lang="en-US" sz="3200" b="1" u="sng" dirty="0"/>
              <a:t>Leviticus 11:3-8 </a:t>
            </a:r>
            <a:r>
              <a:rPr lang="en-US" sz="3200" dirty="0"/>
              <a:t>– Strict dietary laws governed the Jews</a:t>
            </a:r>
          </a:p>
          <a:p>
            <a:r>
              <a:rPr lang="en-US" sz="3200" b="1" u="sng" dirty="0"/>
              <a:t>2 Chronicles 8:13 </a:t>
            </a:r>
            <a:r>
              <a:rPr lang="en-US" sz="3200" dirty="0"/>
              <a:t>- </a:t>
            </a:r>
            <a:r>
              <a:rPr lang="en-US" sz="3200" dirty="0">
                <a:solidFill>
                  <a:srgbClr val="222222"/>
                </a:solidFill>
              </a:rPr>
              <a:t>These three major feasts include the Feast of Unleavened Bread (Pesach/Passover), the Feast of Weeks (</a:t>
            </a:r>
            <a:r>
              <a:rPr lang="en-US" sz="3200" dirty="0" err="1">
                <a:solidFill>
                  <a:srgbClr val="222222"/>
                </a:solidFill>
              </a:rPr>
              <a:t>Shavout</a:t>
            </a:r>
            <a:r>
              <a:rPr lang="en-US" sz="3200" dirty="0">
                <a:solidFill>
                  <a:srgbClr val="222222"/>
                </a:solidFill>
              </a:rPr>
              <a:t>/Pentecost), and the Feast of Booths (Sukkoth). </a:t>
            </a:r>
            <a:endParaRPr lang="en-US" sz="3200" dirty="0"/>
          </a:p>
        </p:txBody>
      </p:sp>
    </p:spTree>
    <p:extLst>
      <p:ext uri="{BB962C8B-B14F-4D97-AF65-F5344CB8AC3E}">
        <p14:creationId xmlns:p14="http://schemas.microsoft.com/office/powerpoint/2010/main" val="162776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7DF1-F46F-4440-8CE4-08D3E10457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E0A74CA-C812-4BA7-8F92-3A477DF5BB21}"/>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82895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927-A41B-4104-B0B5-67409B433994}"/>
              </a:ext>
            </a:extLst>
          </p:cNvPr>
          <p:cNvSpPr>
            <a:spLocks noGrp="1"/>
          </p:cNvSpPr>
          <p:nvPr>
            <p:ph type="title"/>
          </p:nvPr>
        </p:nvSpPr>
        <p:spPr>
          <a:xfrm>
            <a:off x="683444" y="0"/>
            <a:ext cx="3709447" cy="888476"/>
          </a:xfrm>
        </p:spPr>
        <p:txBody>
          <a:bodyPr>
            <a:normAutofit/>
          </a:bodyPr>
          <a:lstStyle/>
          <a:p>
            <a:r>
              <a:rPr lang="en-US" sz="5400" dirty="0"/>
              <a:t>Romans 14</a:t>
            </a:r>
          </a:p>
        </p:txBody>
      </p:sp>
      <p:sp>
        <p:nvSpPr>
          <p:cNvPr id="3" name="Content Placeholder 2">
            <a:extLst>
              <a:ext uri="{FF2B5EF4-FFF2-40B4-BE49-F238E27FC236}">
                <a16:creationId xmlns:a16="http://schemas.microsoft.com/office/drawing/2014/main" id="{73112E97-13CB-496C-BAF0-3002C06741AB}"/>
              </a:ext>
            </a:extLst>
          </p:cNvPr>
          <p:cNvSpPr>
            <a:spLocks noGrp="1"/>
          </p:cNvSpPr>
          <p:nvPr>
            <p:ph idx="1"/>
          </p:nvPr>
        </p:nvSpPr>
        <p:spPr>
          <a:xfrm>
            <a:off x="1371600" y="820131"/>
            <a:ext cx="9601200" cy="5948313"/>
          </a:xfrm>
        </p:spPr>
        <p:txBody>
          <a:bodyPr>
            <a:normAutofit/>
          </a:bodyPr>
          <a:lstStyle/>
          <a:p>
            <a:r>
              <a:rPr lang="en-US" sz="3200" b="1" u="sng" dirty="0"/>
              <a:t>Leviticus 11:3-8 </a:t>
            </a:r>
            <a:r>
              <a:rPr lang="en-US" sz="3200" dirty="0"/>
              <a:t>– Strict dietary laws governed the Jews</a:t>
            </a:r>
          </a:p>
          <a:p>
            <a:r>
              <a:rPr lang="en-US" sz="3200" b="1" u="sng" dirty="0"/>
              <a:t>2 Chronicles 8:13 </a:t>
            </a:r>
            <a:r>
              <a:rPr lang="en-US" sz="3200" dirty="0"/>
              <a:t>- </a:t>
            </a:r>
            <a:r>
              <a:rPr lang="en-US" sz="3200" dirty="0">
                <a:solidFill>
                  <a:srgbClr val="222222"/>
                </a:solidFill>
              </a:rPr>
              <a:t>These three major feasts include the Feast of Unleavened Bread (Pesach/Passover), the Feast of Weeks (</a:t>
            </a:r>
            <a:r>
              <a:rPr lang="en-US" sz="3200" dirty="0" err="1">
                <a:solidFill>
                  <a:srgbClr val="222222"/>
                </a:solidFill>
              </a:rPr>
              <a:t>Shavout</a:t>
            </a:r>
            <a:r>
              <a:rPr lang="en-US" sz="3200" dirty="0">
                <a:solidFill>
                  <a:srgbClr val="222222"/>
                </a:solidFill>
              </a:rPr>
              <a:t>/Pentecost), and the Feast of Booths (Sukkoth). </a:t>
            </a:r>
            <a:endParaRPr lang="en-US" sz="3200" dirty="0"/>
          </a:p>
          <a:p>
            <a:r>
              <a:rPr lang="en-US" sz="3200" b="1" u="sng" dirty="0"/>
              <a:t>V 13 </a:t>
            </a:r>
            <a:r>
              <a:rPr lang="en-US" sz="3200" dirty="0"/>
              <a:t>– How is a stumbling block placed in front of someone here?  </a:t>
            </a:r>
          </a:p>
        </p:txBody>
      </p:sp>
    </p:spTree>
    <p:extLst>
      <p:ext uri="{BB962C8B-B14F-4D97-AF65-F5344CB8AC3E}">
        <p14:creationId xmlns:p14="http://schemas.microsoft.com/office/powerpoint/2010/main" val="8829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63EE-0E04-4519-B957-2C4CE52552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29D356-2F0F-464F-B851-116D2543794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08362847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2090</TotalTime>
  <Words>1397</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Franklin Gothic Book</vt:lpstr>
      <vt:lpstr>Crop</vt:lpstr>
      <vt:lpstr>Opinions/Scriptural Conclusions and Doctrine</vt:lpstr>
      <vt:lpstr>Let’s Review from Last Week:</vt:lpstr>
      <vt:lpstr>I don’t like the word “Opinions”</vt:lpstr>
      <vt:lpstr>Romans 14</vt:lpstr>
      <vt:lpstr>PowerPoint Presentation</vt:lpstr>
      <vt:lpstr>Romans 14</vt:lpstr>
      <vt:lpstr>PowerPoint Presentation</vt:lpstr>
      <vt:lpstr>Romans 14</vt:lpstr>
      <vt:lpstr>PowerPoint Presentation</vt:lpstr>
      <vt:lpstr>Romans 14</vt:lpstr>
      <vt:lpstr>So, what word to use?</vt:lpstr>
      <vt:lpstr>Romans 14</vt:lpstr>
      <vt:lpstr>Let me be CLEAR HERE:</vt:lpstr>
      <vt:lpstr>A Principle or Two to Consider Now:</vt:lpstr>
      <vt:lpstr>PowerPoint Presentation</vt:lpstr>
      <vt:lpstr>A Principle or Two to Consider Now:</vt:lpstr>
      <vt:lpstr>      10 Called of God an high priest after the       order of Melchisedec. 11 Of whom we       have many things to say, and hard to       be uttered, seeing ye are dull of hearing.       12 For when for the time ye ought to be       teachers, ye have need that one teach       you again which be the first principles of the oracles of God; and are become such as have need of milk, and not of strong meat. 13 For every one that useth milk is unskilful in the word of righteousness: for he is a babe. 14 But strong meat belongeth to them that are of full age, even those who by reason of use have their senses exercised to discern both good and evil 6 Therefore leaving the principles of the doctrine of Christ, let us go on unto perfection; not laying again the foundation of repentance from dead works, and of faith toward God, 2 Of the doctrine of baptisms, and of laying on of hands, and of resurrection of the dead, and of eternal judgment. 3 And this will we do, if God permit.</vt:lpstr>
      <vt:lpstr>PowerPoint Presentation</vt:lpstr>
      <vt:lpstr>A Principle or Two to Consider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Opinions and Doctrine</dc:title>
  <dc:creator>Paden, Eddie - LCMS Lang. Arts</dc:creator>
  <cp:lastModifiedBy>Kevin Stilts</cp:lastModifiedBy>
  <cp:revision>120</cp:revision>
  <cp:lastPrinted>2019-11-13T15:09:21Z</cp:lastPrinted>
  <dcterms:created xsi:type="dcterms:W3CDTF">2019-09-19T14:40:19Z</dcterms:created>
  <dcterms:modified xsi:type="dcterms:W3CDTF">2019-11-17T18:02:48Z</dcterms:modified>
</cp:coreProperties>
</file>