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2" r:id="rId5"/>
    <p:sldId id="291" r:id="rId6"/>
    <p:sldId id="259" r:id="rId7"/>
    <p:sldId id="284" r:id="rId8"/>
    <p:sldId id="285" r:id="rId9"/>
    <p:sldId id="286" r:id="rId10"/>
    <p:sldId id="287" r:id="rId11"/>
    <p:sldId id="289" r:id="rId12"/>
    <p:sldId id="290" r:id="rId13"/>
    <p:sldId id="288" r:id="rId14"/>
    <p:sldId id="263"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9" d="100"/>
          <a:sy n="49" d="100"/>
        </p:scale>
        <p:origin x="1676" y="10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5638-047E-4203-A500-A275A13FDD17}"/>
              </a:ext>
            </a:extLst>
          </p:cNvPr>
          <p:cNvSpPr>
            <a:spLocks noGrp="1"/>
          </p:cNvSpPr>
          <p:nvPr>
            <p:ph type="ctrTitle"/>
          </p:nvPr>
        </p:nvSpPr>
        <p:spPr>
          <a:xfrm>
            <a:off x="1055803" y="2379887"/>
            <a:ext cx="9766168" cy="2098226"/>
          </a:xfrm>
        </p:spPr>
        <p:txBody>
          <a:bodyPr/>
          <a:lstStyle/>
          <a:p>
            <a:r>
              <a:rPr lang="en-US" dirty="0"/>
              <a:t>Opinions/Scriptural Conclusions and Doctrine</a:t>
            </a:r>
          </a:p>
        </p:txBody>
      </p:sp>
      <p:sp>
        <p:nvSpPr>
          <p:cNvPr id="3" name="Subtitle 2">
            <a:extLst>
              <a:ext uri="{FF2B5EF4-FFF2-40B4-BE49-F238E27FC236}">
                <a16:creationId xmlns:a16="http://schemas.microsoft.com/office/drawing/2014/main" id="{F06F7163-8F3E-4719-A564-65B1029FAD24}"/>
              </a:ext>
            </a:extLst>
          </p:cNvPr>
          <p:cNvSpPr>
            <a:spLocks noGrp="1"/>
          </p:cNvSpPr>
          <p:nvPr>
            <p:ph type="subTitle" idx="1"/>
          </p:nvPr>
        </p:nvSpPr>
        <p:spPr>
          <a:xfrm>
            <a:off x="2680163" y="4478113"/>
            <a:ext cx="6831673" cy="1086237"/>
          </a:xfrm>
        </p:spPr>
        <p:txBody>
          <a:bodyPr/>
          <a:lstStyle/>
          <a:p>
            <a:r>
              <a:rPr lang="en-US" dirty="0"/>
              <a:t>How to tell them apart?</a:t>
            </a:r>
          </a:p>
        </p:txBody>
      </p:sp>
    </p:spTree>
    <p:extLst>
      <p:ext uri="{BB962C8B-B14F-4D97-AF65-F5344CB8AC3E}">
        <p14:creationId xmlns:p14="http://schemas.microsoft.com/office/powerpoint/2010/main" val="3313334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3" y="0"/>
            <a:ext cx="6028441" cy="888476"/>
          </a:xfrm>
        </p:spPr>
        <p:txBody>
          <a:bodyPr>
            <a:normAutofit/>
          </a:bodyPr>
          <a:lstStyle/>
          <a:p>
            <a:r>
              <a:rPr lang="en-US" sz="5400" dirty="0"/>
              <a:t>Romans 14:1-15:7</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10705" y="716437"/>
            <a:ext cx="11170763" cy="6141563"/>
          </a:xfrm>
        </p:spPr>
        <p:txBody>
          <a:bodyPr>
            <a:normAutofit lnSpcReduction="10000"/>
          </a:bodyPr>
          <a:lstStyle/>
          <a:p>
            <a:r>
              <a:rPr lang="en-US" sz="3200" dirty="0"/>
              <a:t>Point/Theme of </a:t>
            </a:r>
            <a:r>
              <a:rPr lang="en-US" sz="3200" b="1" i="1" u="sng" dirty="0"/>
              <a:t>Romans 14</a:t>
            </a:r>
            <a:r>
              <a:rPr lang="en-US" sz="3200" dirty="0"/>
              <a:t>?</a:t>
            </a:r>
          </a:p>
          <a:p>
            <a:pPr lvl="1"/>
            <a:r>
              <a:rPr lang="en-US" sz="3200" b="1" u="sng" dirty="0"/>
              <a:t>V. 19 </a:t>
            </a:r>
            <a:r>
              <a:rPr lang="en-US" sz="3200" dirty="0"/>
              <a:t>– Paul is giving a way for us to be able to get along with one another in terms of our differences.  (</a:t>
            </a:r>
            <a:r>
              <a:rPr lang="en-US" sz="3200" b="1" u="sng" dirty="0"/>
              <a:t>Romans 15:7; Ephesians 4:1-3</a:t>
            </a:r>
            <a:r>
              <a:rPr lang="en-US" sz="3200" dirty="0"/>
              <a:t>)</a:t>
            </a:r>
          </a:p>
          <a:p>
            <a:pPr lvl="1"/>
            <a:r>
              <a:rPr lang="en-US" sz="3200" b="1" u="sng" dirty="0"/>
              <a:t>V. 1 </a:t>
            </a:r>
            <a:r>
              <a:rPr lang="en-US" sz="3200" dirty="0"/>
              <a:t>– Receiving those weak in the faith, being able to get along with each other</a:t>
            </a:r>
          </a:p>
          <a:p>
            <a:pPr lvl="1"/>
            <a:r>
              <a:rPr lang="en-US" sz="3200" dirty="0"/>
              <a:t>Define differences then? </a:t>
            </a:r>
          </a:p>
          <a:p>
            <a:pPr lvl="1"/>
            <a:r>
              <a:rPr lang="en-US" sz="3200" dirty="0"/>
              <a:t>In the context of this chapter, observing days and eating of meats is talking about </a:t>
            </a:r>
            <a:r>
              <a:rPr lang="en-US" sz="3200" b="1" dirty="0">
                <a:solidFill>
                  <a:srgbClr val="FF0000"/>
                </a:solidFill>
              </a:rPr>
              <a:t>OUR</a:t>
            </a:r>
            <a:r>
              <a:rPr lang="en-US" sz="3200" dirty="0"/>
              <a:t> faith (</a:t>
            </a:r>
            <a:r>
              <a:rPr lang="en-US" sz="3200" b="1" u="sng" dirty="0"/>
              <a:t>V 23</a:t>
            </a:r>
            <a:r>
              <a:rPr lang="en-US" sz="3200" dirty="0"/>
              <a:t>)  [</a:t>
            </a:r>
            <a:r>
              <a:rPr lang="en-US" sz="3200" b="1" u="sng" dirty="0"/>
              <a:t>V. 6 “unto the Lord”</a:t>
            </a:r>
            <a:r>
              <a:rPr lang="en-US" sz="3200" dirty="0"/>
              <a:t>]</a:t>
            </a:r>
          </a:p>
          <a:p>
            <a:pPr lvl="1"/>
            <a:r>
              <a:rPr lang="en-US" sz="3200" dirty="0"/>
              <a:t>Not </a:t>
            </a:r>
            <a:r>
              <a:rPr lang="en-US" sz="3200" b="1" dirty="0">
                <a:solidFill>
                  <a:srgbClr val="FF0000"/>
                </a:solidFill>
              </a:rPr>
              <a:t>THE </a:t>
            </a:r>
            <a:r>
              <a:rPr lang="en-US" sz="3200" dirty="0">
                <a:solidFill>
                  <a:schemeClr val="tx1"/>
                </a:solidFill>
              </a:rPr>
              <a:t>faith (doctrinal teachings of Christ/apostles)</a:t>
            </a:r>
            <a:endParaRPr lang="en-US" sz="3200" dirty="0"/>
          </a:p>
          <a:p>
            <a:pPr lvl="1"/>
            <a:r>
              <a:rPr lang="en-US" sz="3200" b="1" u="sng" dirty="0"/>
              <a:t>Vs. 13, 21 </a:t>
            </a:r>
            <a:r>
              <a:rPr lang="en-US" sz="3200" dirty="0"/>
              <a:t>– Pretty serious as this can cause another to sin.</a:t>
            </a:r>
          </a:p>
          <a:p>
            <a:endParaRPr lang="en-US" sz="3200" dirty="0"/>
          </a:p>
          <a:p>
            <a:endParaRPr lang="en-US" sz="3200" dirty="0"/>
          </a:p>
        </p:txBody>
      </p:sp>
    </p:spTree>
    <p:extLst>
      <p:ext uri="{BB962C8B-B14F-4D97-AF65-F5344CB8AC3E}">
        <p14:creationId xmlns:p14="http://schemas.microsoft.com/office/powerpoint/2010/main" val="55217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90E2-47F5-4A0C-9B9D-4ED8C08D7CA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05EFE7C-2DE2-47D7-8AD4-ECB6789B5373}"/>
              </a:ext>
            </a:extLst>
          </p:cNvPr>
          <p:cNvPicPr>
            <a:picLocks noGrp="1" noChangeAspect="1"/>
          </p:cNvPicPr>
          <p:nvPr>
            <p:ph idx="1"/>
          </p:nvPr>
        </p:nvPicPr>
        <p:blipFill>
          <a:blip r:embed="rId2"/>
          <a:stretch>
            <a:fillRect/>
          </a:stretch>
        </p:blipFill>
        <p:spPr>
          <a:xfrm>
            <a:off x="0" y="0"/>
            <a:ext cx="12191999" cy="6858000"/>
          </a:xfrm>
        </p:spPr>
      </p:pic>
    </p:spTree>
    <p:extLst>
      <p:ext uri="{BB962C8B-B14F-4D97-AF65-F5344CB8AC3E}">
        <p14:creationId xmlns:p14="http://schemas.microsoft.com/office/powerpoint/2010/main" val="2864232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4B65-F785-4139-87BA-A14999360769}"/>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2FAC8063-5C82-4489-8DD7-F82D03A96DFA}"/>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220574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3" y="0"/>
            <a:ext cx="6028441" cy="888476"/>
          </a:xfrm>
        </p:spPr>
        <p:txBody>
          <a:bodyPr>
            <a:normAutofit/>
          </a:bodyPr>
          <a:lstStyle/>
          <a:p>
            <a:r>
              <a:rPr lang="en-US" sz="5400" dirty="0"/>
              <a:t>Romans 14:1-15:7</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10705" y="716437"/>
            <a:ext cx="11170763" cy="6141563"/>
          </a:xfrm>
        </p:spPr>
        <p:txBody>
          <a:bodyPr>
            <a:normAutofit fontScale="85000" lnSpcReduction="10000"/>
          </a:bodyPr>
          <a:lstStyle/>
          <a:p>
            <a:r>
              <a:rPr lang="en-US" sz="3300" dirty="0"/>
              <a:t>Point/Theme of </a:t>
            </a:r>
            <a:r>
              <a:rPr lang="en-US" sz="3300" b="1" i="1" u="sng" dirty="0"/>
              <a:t>Romans 14</a:t>
            </a:r>
            <a:r>
              <a:rPr lang="en-US" sz="3300" dirty="0"/>
              <a:t>?</a:t>
            </a:r>
          </a:p>
          <a:p>
            <a:pPr lvl="1"/>
            <a:r>
              <a:rPr lang="en-US" sz="3300" b="1" u="sng" dirty="0"/>
              <a:t>V. 19 </a:t>
            </a:r>
            <a:r>
              <a:rPr lang="en-US" sz="3300" dirty="0"/>
              <a:t>– Paul is giving a way for us to be able to get along with one another in terms of our differences.  (</a:t>
            </a:r>
            <a:r>
              <a:rPr lang="en-US" sz="3300" b="1" u="sng" dirty="0"/>
              <a:t>Romans 15:7; Ephesians 4:1-3</a:t>
            </a:r>
            <a:r>
              <a:rPr lang="en-US" sz="3300" dirty="0"/>
              <a:t>)</a:t>
            </a:r>
          </a:p>
          <a:p>
            <a:pPr lvl="1"/>
            <a:r>
              <a:rPr lang="en-US" sz="3300" b="1" u="sng" dirty="0"/>
              <a:t>V. 1 </a:t>
            </a:r>
            <a:r>
              <a:rPr lang="en-US" sz="3300" dirty="0"/>
              <a:t>– Receiving those weak in the faith, being able to get along with each other</a:t>
            </a:r>
          </a:p>
          <a:p>
            <a:pPr lvl="1"/>
            <a:r>
              <a:rPr lang="en-US" sz="3300" dirty="0"/>
              <a:t>Define differences then? </a:t>
            </a:r>
          </a:p>
          <a:p>
            <a:pPr lvl="1"/>
            <a:r>
              <a:rPr lang="en-US" sz="3300" dirty="0"/>
              <a:t>In the context of this chapter (observing days and eating of meats is talking about </a:t>
            </a:r>
            <a:r>
              <a:rPr lang="en-US" sz="3300" b="1" dirty="0">
                <a:solidFill>
                  <a:srgbClr val="FF0000"/>
                </a:solidFill>
              </a:rPr>
              <a:t>OUR</a:t>
            </a:r>
            <a:r>
              <a:rPr lang="en-US" sz="3300" dirty="0"/>
              <a:t> faith (</a:t>
            </a:r>
            <a:r>
              <a:rPr lang="en-US" sz="3300" b="1" u="sng" dirty="0"/>
              <a:t>V 23</a:t>
            </a:r>
            <a:r>
              <a:rPr lang="en-US" sz="3300" dirty="0"/>
              <a:t>)  [</a:t>
            </a:r>
            <a:r>
              <a:rPr lang="en-US" sz="3300" b="1" u="sng" dirty="0"/>
              <a:t>V. 6 “. . . unto the Lord”]</a:t>
            </a:r>
          </a:p>
          <a:p>
            <a:pPr lvl="1"/>
            <a:r>
              <a:rPr lang="en-US" sz="3300" dirty="0"/>
              <a:t>Not </a:t>
            </a:r>
            <a:r>
              <a:rPr lang="en-US" sz="3300" b="1" dirty="0">
                <a:solidFill>
                  <a:srgbClr val="FF0000"/>
                </a:solidFill>
              </a:rPr>
              <a:t>THE </a:t>
            </a:r>
            <a:r>
              <a:rPr lang="en-US" sz="3300" dirty="0">
                <a:solidFill>
                  <a:schemeClr val="tx1"/>
                </a:solidFill>
              </a:rPr>
              <a:t>faith (doctrinal teachings of Christ/apostles)</a:t>
            </a:r>
            <a:endParaRPr lang="en-US" sz="3300" dirty="0"/>
          </a:p>
          <a:p>
            <a:pPr lvl="1"/>
            <a:r>
              <a:rPr lang="en-US" sz="3300" b="1" u="sng" dirty="0"/>
              <a:t>Vs. 13, 21-23 </a:t>
            </a:r>
            <a:r>
              <a:rPr lang="en-US" sz="3300" dirty="0"/>
              <a:t>– Pretty serious as this can cause another to sin.</a:t>
            </a:r>
          </a:p>
          <a:p>
            <a:pPr lvl="1"/>
            <a:r>
              <a:rPr lang="en-US" sz="3300" dirty="0"/>
              <a:t>So then these differences, does Paul want to include everything that we may differ on or does he give some parameters on what types of differences we are to put in this chapter?</a:t>
            </a:r>
          </a:p>
          <a:p>
            <a:endParaRPr lang="en-US" sz="3200" dirty="0"/>
          </a:p>
          <a:p>
            <a:endParaRPr lang="en-US" sz="3200" dirty="0"/>
          </a:p>
        </p:txBody>
      </p:sp>
    </p:spTree>
    <p:extLst>
      <p:ext uri="{BB962C8B-B14F-4D97-AF65-F5344CB8AC3E}">
        <p14:creationId xmlns:p14="http://schemas.microsoft.com/office/powerpoint/2010/main" val="159073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4" y="0"/>
            <a:ext cx="3709447" cy="888476"/>
          </a:xfrm>
        </p:spPr>
        <p:txBody>
          <a:bodyPr>
            <a:normAutofit/>
          </a:bodyPr>
          <a:lstStyle/>
          <a:p>
            <a:r>
              <a:rPr lang="en-US" sz="5400" dirty="0"/>
              <a:t>Romans 14</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29559" y="593889"/>
            <a:ext cx="11104775" cy="6193410"/>
          </a:xfrm>
        </p:spPr>
        <p:txBody>
          <a:bodyPr>
            <a:normAutofit fontScale="92500" lnSpcReduction="10000"/>
          </a:bodyPr>
          <a:lstStyle/>
          <a:p>
            <a:r>
              <a:rPr lang="en-US" sz="3200" dirty="0"/>
              <a:t>What are the parameters of getting along with others as concerning this chapter?</a:t>
            </a:r>
          </a:p>
          <a:p>
            <a:pPr lvl="1"/>
            <a:r>
              <a:rPr lang="en-US" sz="3200" b="1" u="sng" dirty="0"/>
              <a:t>V 3 </a:t>
            </a:r>
            <a:r>
              <a:rPr lang="en-US" sz="3200" dirty="0"/>
              <a:t>– Eating and observing days are given in the context of “. . . </a:t>
            </a:r>
            <a:r>
              <a:rPr lang="en-US" sz="3200" b="1" dirty="0">
                <a:solidFill>
                  <a:srgbClr val="FF0000"/>
                </a:solidFill>
              </a:rPr>
              <a:t>for God hath received him</a:t>
            </a:r>
            <a:r>
              <a:rPr lang="en-US" sz="3200" dirty="0"/>
              <a:t>.”</a:t>
            </a:r>
          </a:p>
          <a:p>
            <a:pPr lvl="1"/>
            <a:r>
              <a:rPr lang="en-US" sz="3200" b="1" u="sng" dirty="0"/>
              <a:t>V 18 </a:t>
            </a:r>
            <a:r>
              <a:rPr lang="en-US" sz="3200" dirty="0"/>
              <a:t>– Again, the parameters are that the topics under discussion are such that what we are doing to “</a:t>
            </a:r>
            <a:r>
              <a:rPr lang="en-US" sz="3200" b="1" dirty="0">
                <a:solidFill>
                  <a:srgbClr val="FF0000"/>
                </a:solidFill>
              </a:rPr>
              <a:t>serve Christ is </a:t>
            </a:r>
            <a:r>
              <a:rPr lang="en-US" sz="3200" b="1" u="sng" dirty="0">
                <a:solidFill>
                  <a:srgbClr val="FF0000"/>
                </a:solidFill>
              </a:rPr>
              <a:t>acceptable to God</a:t>
            </a:r>
            <a:r>
              <a:rPr lang="en-US" sz="3200" dirty="0"/>
              <a:t>.”</a:t>
            </a:r>
          </a:p>
          <a:p>
            <a:pPr lvl="1"/>
            <a:r>
              <a:rPr lang="en-US" sz="3200" b="1" u="sng" dirty="0"/>
              <a:t>Isaiah 59:2 </a:t>
            </a:r>
            <a:r>
              <a:rPr lang="en-US" sz="3200" dirty="0"/>
              <a:t>– under old law, God could not accept a sinner</a:t>
            </a:r>
          </a:p>
          <a:p>
            <a:pPr lvl="1"/>
            <a:r>
              <a:rPr lang="en-US" sz="3200" b="1" u="sng" dirty="0"/>
              <a:t>Matthew 7:21-23 </a:t>
            </a:r>
            <a:r>
              <a:rPr lang="en-US" sz="3200" dirty="0"/>
              <a:t>– We must do the will of God to enter heaven</a:t>
            </a:r>
          </a:p>
          <a:p>
            <a:pPr lvl="1"/>
            <a:r>
              <a:rPr lang="en-US" sz="3200" dirty="0"/>
              <a:t>So the parameters of this chapter are: we are talking about things that are neither commanded to do or prohibited to do, in other words, we are talking about our opinions and NOT doctrine.</a:t>
            </a:r>
          </a:p>
          <a:p>
            <a:pPr lvl="1"/>
            <a:endParaRPr lang="en-US" sz="3200" dirty="0"/>
          </a:p>
          <a:p>
            <a:pPr marL="0" indent="0">
              <a:buNone/>
            </a:pPr>
            <a:endParaRPr lang="en-US" sz="3200" dirty="0"/>
          </a:p>
        </p:txBody>
      </p:sp>
    </p:spTree>
    <p:extLst>
      <p:ext uri="{BB962C8B-B14F-4D97-AF65-F5344CB8AC3E}">
        <p14:creationId xmlns:p14="http://schemas.microsoft.com/office/powerpoint/2010/main" val="399466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70F7-EB53-4FFD-9DEA-81466EE87213}"/>
              </a:ext>
            </a:extLst>
          </p:cNvPr>
          <p:cNvSpPr>
            <a:spLocks noGrp="1"/>
          </p:cNvSpPr>
          <p:nvPr>
            <p:ph type="title"/>
          </p:nvPr>
        </p:nvSpPr>
        <p:spPr>
          <a:xfrm>
            <a:off x="692870" y="0"/>
            <a:ext cx="9601200" cy="869623"/>
          </a:xfrm>
        </p:spPr>
        <p:txBody>
          <a:bodyPr/>
          <a:lstStyle/>
          <a:p>
            <a:r>
              <a:rPr lang="en-US" b="1" i="1" u="sng" dirty="0"/>
              <a:t>I don’t like the word “Opinions”</a:t>
            </a:r>
          </a:p>
        </p:txBody>
      </p:sp>
      <p:sp>
        <p:nvSpPr>
          <p:cNvPr id="5" name="Content Placeholder 4">
            <a:extLst>
              <a:ext uri="{FF2B5EF4-FFF2-40B4-BE49-F238E27FC236}">
                <a16:creationId xmlns:a16="http://schemas.microsoft.com/office/drawing/2014/main" id="{9423A53F-A882-48EF-89FD-518AF1EB25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7063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D998-C3F9-4C4E-894D-7C12591B7147}"/>
              </a:ext>
            </a:extLst>
          </p:cNvPr>
          <p:cNvSpPr>
            <a:spLocks noGrp="1"/>
          </p:cNvSpPr>
          <p:nvPr>
            <p:ph type="title"/>
          </p:nvPr>
        </p:nvSpPr>
        <p:spPr>
          <a:xfrm>
            <a:off x="1371600" y="685800"/>
            <a:ext cx="9601200" cy="1020452"/>
          </a:xfrm>
        </p:spPr>
        <p:txBody>
          <a:bodyPr>
            <a:normAutofit/>
          </a:bodyPr>
          <a:lstStyle/>
          <a:p>
            <a:r>
              <a:rPr lang="en-US" sz="5400" dirty="0"/>
              <a:t>Why this class and topic?</a:t>
            </a:r>
          </a:p>
        </p:txBody>
      </p:sp>
      <p:sp>
        <p:nvSpPr>
          <p:cNvPr id="3" name="Content Placeholder 2">
            <a:extLst>
              <a:ext uri="{FF2B5EF4-FFF2-40B4-BE49-F238E27FC236}">
                <a16:creationId xmlns:a16="http://schemas.microsoft.com/office/drawing/2014/main" id="{4A89D71F-23D8-486D-B018-007DDCDB8A0A}"/>
              </a:ext>
            </a:extLst>
          </p:cNvPr>
          <p:cNvSpPr>
            <a:spLocks noGrp="1"/>
          </p:cNvSpPr>
          <p:nvPr>
            <p:ph idx="1"/>
          </p:nvPr>
        </p:nvSpPr>
        <p:spPr>
          <a:xfrm>
            <a:off x="1371600" y="1536569"/>
            <a:ext cx="9601200" cy="5222450"/>
          </a:xfrm>
        </p:spPr>
        <p:txBody>
          <a:bodyPr>
            <a:normAutofit/>
          </a:bodyPr>
          <a:lstStyle/>
          <a:p>
            <a:r>
              <a:rPr lang="en-US" sz="3200" dirty="0"/>
              <a:t>Congregation from Eddie Paden’s 2019 Preaching Trip</a:t>
            </a:r>
          </a:p>
          <a:p>
            <a:r>
              <a:rPr lang="en-US" sz="3200" dirty="0"/>
              <a:t>This problem, of forcing our opinions on others is not a new one and has caused problems to the Lord’s people down through the ages</a:t>
            </a:r>
          </a:p>
          <a:p>
            <a:r>
              <a:rPr lang="en-US" sz="3200" b="1" i="1" u="sng" dirty="0"/>
              <a:t>Mark 7:7 </a:t>
            </a:r>
            <a:r>
              <a:rPr lang="en-US" sz="3200" dirty="0"/>
              <a:t>– </a:t>
            </a:r>
            <a:r>
              <a:rPr lang="en-US" sz="3200" dirty="0">
                <a:solidFill>
                  <a:srgbClr val="FF3300"/>
                </a:solidFill>
              </a:rPr>
              <a:t>“. . . </a:t>
            </a:r>
            <a:r>
              <a:rPr lang="en-US" sz="3200" b="1" i="1" u="sng" dirty="0">
                <a:solidFill>
                  <a:srgbClr val="FF3300"/>
                </a:solidFill>
              </a:rPr>
              <a:t>teaching</a:t>
            </a:r>
            <a:r>
              <a:rPr lang="en-US" sz="3200" dirty="0">
                <a:solidFill>
                  <a:srgbClr val="FF3300"/>
                </a:solidFill>
              </a:rPr>
              <a:t> as doctrine the precepts of men”</a:t>
            </a:r>
          </a:p>
          <a:p>
            <a:pPr lvl="1"/>
            <a:r>
              <a:rPr lang="en-US" sz="3200" dirty="0">
                <a:solidFill>
                  <a:srgbClr val="FF3300"/>
                </a:solidFill>
              </a:rPr>
              <a:t>“. . . </a:t>
            </a:r>
            <a:r>
              <a:rPr lang="en-US" sz="3200" b="1" dirty="0">
                <a:solidFill>
                  <a:srgbClr val="FF3300"/>
                </a:solidFill>
              </a:rPr>
              <a:t>commandments of men</a:t>
            </a:r>
            <a:r>
              <a:rPr lang="en-US" sz="3200" dirty="0">
                <a:solidFill>
                  <a:srgbClr val="FF3300"/>
                </a:solidFill>
              </a:rPr>
              <a:t>”</a:t>
            </a:r>
          </a:p>
          <a:p>
            <a:pPr lvl="1"/>
            <a:r>
              <a:rPr lang="en-US" sz="3200" dirty="0">
                <a:solidFill>
                  <a:srgbClr val="FF3300"/>
                </a:solidFill>
              </a:rPr>
              <a:t>“. . . </a:t>
            </a:r>
            <a:r>
              <a:rPr lang="en-US" sz="3200" b="1" u="sng" dirty="0">
                <a:solidFill>
                  <a:srgbClr val="FF3300"/>
                </a:solidFill>
              </a:rPr>
              <a:t>teach</a:t>
            </a:r>
            <a:r>
              <a:rPr lang="en-US" sz="3200" b="1" dirty="0">
                <a:solidFill>
                  <a:srgbClr val="FF3300"/>
                </a:solidFill>
              </a:rPr>
              <a:t> human rules as doctrine of God.”</a:t>
            </a:r>
          </a:p>
        </p:txBody>
      </p:sp>
    </p:spTree>
    <p:extLst>
      <p:ext uri="{BB962C8B-B14F-4D97-AF65-F5344CB8AC3E}">
        <p14:creationId xmlns:p14="http://schemas.microsoft.com/office/powerpoint/2010/main" val="246834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3383-72D3-4E80-AB9A-CD6A7DBD8C4A}"/>
              </a:ext>
            </a:extLst>
          </p:cNvPr>
          <p:cNvSpPr>
            <a:spLocks noGrp="1"/>
          </p:cNvSpPr>
          <p:nvPr>
            <p:ph type="title"/>
          </p:nvPr>
        </p:nvSpPr>
        <p:spPr>
          <a:xfrm>
            <a:off x="1295400" y="412422"/>
            <a:ext cx="9601200" cy="1485900"/>
          </a:xfrm>
        </p:spPr>
        <p:txBody>
          <a:bodyPr>
            <a:normAutofit/>
          </a:bodyPr>
          <a:lstStyle/>
          <a:p>
            <a:r>
              <a:rPr lang="en-US" sz="5400" dirty="0"/>
              <a:t>Why this class and topic?</a:t>
            </a:r>
          </a:p>
        </p:txBody>
      </p:sp>
      <p:sp>
        <p:nvSpPr>
          <p:cNvPr id="3" name="Content Placeholder 2">
            <a:extLst>
              <a:ext uri="{FF2B5EF4-FFF2-40B4-BE49-F238E27FC236}">
                <a16:creationId xmlns:a16="http://schemas.microsoft.com/office/drawing/2014/main" id="{BEFAE2ED-FB47-4A29-994B-F21E4E959D94}"/>
              </a:ext>
            </a:extLst>
          </p:cNvPr>
          <p:cNvSpPr>
            <a:spLocks noGrp="1"/>
          </p:cNvSpPr>
          <p:nvPr>
            <p:ph idx="1"/>
          </p:nvPr>
        </p:nvSpPr>
        <p:spPr>
          <a:xfrm>
            <a:off x="1295400" y="1428750"/>
            <a:ext cx="9601200" cy="4939646"/>
          </a:xfrm>
        </p:spPr>
        <p:txBody>
          <a:bodyPr>
            <a:normAutofit/>
          </a:bodyPr>
          <a:lstStyle/>
          <a:p>
            <a:r>
              <a:rPr lang="en-US" sz="3200" b="1" i="1" u="sng" dirty="0"/>
              <a:t>Synonyms for precepts </a:t>
            </a:r>
            <a:r>
              <a:rPr lang="en-US" sz="3200" dirty="0"/>
              <a:t>– dogma, instruction, principle, motto, opinion, rule</a:t>
            </a:r>
          </a:p>
          <a:p>
            <a:r>
              <a:rPr lang="en-US" sz="3200" dirty="0"/>
              <a:t>The Jews just didn’t dream up this belief or teaching.  It seems to have come from Scriptures to a degree </a:t>
            </a:r>
          </a:p>
          <a:p>
            <a:r>
              <a:rPr lang="en-US" sz="3200" dirty="0"/>
              <a:t>There seems to be two passages where the Pharisees got the idea of needing to wash hands from – </a:t>
            </a:r>
            <a:r>
              <a:rPr lang="en-US" sz="3200" b="1" i="1" u="sng" dirty="0"/>
              <a:t>Leviticus 15:11 and Exodus 30:19</a:t>
            </a:r>
          </a:p>
        </p:txBody>
      </p:sp>
    </p:spTree>
    <p:extLst>
      <p:ext uri="{BB962C8B-B14F-4D97-AF65-F5344CB8AC3E}">
        <p14:creationId xmlns:p14="http://schemas.microsoft.com/office/powerpoint/2010/main" val="302072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A3F0-30CC-473A-B2B8-70F3E7E4E44F}"/>
              </a:ext>
            </a:extLst>
          </p:cNvPr>
          <p:cNvSpPr>
            <a:spLocks noGrp="1"/>
          </p:cNvSpPr>
          <p:nvPr>
            <p:ph type="title"/>
          </p:nvPr>
        </p:nvSpPr>
        <p:spPr>
          <a:xfrm>
            <a:off x="1758099" y="2804474"/>
            <a:ext cx="9601200" cy="2896385"/>
          </a:xfrm>
          <a:solidFill>
            <a:schemeClr val="accent1"/>
          </a:solidFill>
          <a:ln w="57150">
            <a:solidFill>
              <a:schemeClr val="accent1"/>
            </a:solidFill>
          </a:ln>
        </p:spPr>
        <p:txBody>
          <a:bodyPr>
            <a:normAutofit fontScale="90000"/>
          </a:bodyPr>
          <a:lstStyle/>
          <a:p>
            <a:pPr algn="ctr"/>
            <a:r>
              <a:rPr lang="en-US" dirty="0">
                <a:solidFill>
                  <a:schemeClr val="bg1"/>
                </a:solidFill>
              </a:rPr>
              <a:t>“And whomever the one who has the discharge touches, and has not rinsed his hands in water, he shall wash his clothes and bathe in water, and be unclean until evening.” (Lev 15:11)</a:t>
            </a:r>
          </a:p>
        </p:txBody>
      </p:sp>
      <p:pic>
        <p:nvPicPr>
          <p:cNvPr id="5" name="Content Placeholder 4">
            <a:extLst>
              <a:ext uri="{FF2B5EF4-FFF2-40B4-BE49-F238E27FC236}">
                <a16:creationId xmlns:a16="http://schemas.microsoft.com/office/drawing/2014/main" id="{23EC89C1-586D-47A7-A719-75A541959CF2}"/>
              </a:ext>
            </a:extLst>
          </p:cNvPr>
          <p:cNvPicPr>
            <a:picLocks noGrp="1" noChangeAspect="1"/>
          </p:cNvPicPr>
          <p:nvPr>
            <p:ph idx="1"/>
          </p:nvPr>
        </p:nvPicPr>
        <p:blipFill>
          <a:blip r:embed="rId2"/>
          <a:stretch>
            <a:fillRect/>
          </a:stretch>
        </p:blipFill>
        <p:spPr>
          <a:xfrm>
            <a:off x="697977" y="0"/>
            <a:ext cx="3666633" cy="2450969"/>
          </a:xfrm>
        </p:spPr>
      </p:pic>
      <p:sp>
        <p:nvSpPr>
          <p:cNvPr id="7" name="TextBox 6">
            <a:extLst>
              <a:ext uri="{FF2B5EF4-FFF2-40B4-BE49-F238E27FC236}">
                <a16:creationId xmlns:a16="http://schemas.microsoft.com/office/drawing/2014/main" id="{6785C9C4-CA43-458E-9C89-D14E60FC824D}"/>
              </a:ext>
            </a:extLst>
          </p:cNvPr>
          <p:cNvSpPr txBox="1"/>
          <p:nvPr/>
        </p:nvSpPr>
        <p:spPr>
          <a:xfrm>
            <a:off x="1702626" y="2698872"/>
            <a:ext cx="9712146" cy="3416320"/>
          </a:xfrm>
          <a:prstGeom prst="rect">
            <a:avLst/>
          </a:prstGeom>
          <a:solidFill>
            <a:schemeClr val="bg2"/>
          </a:solidFill>
        </p:spPr>
        <p:txBody>
          <a:bodyPr wrap="none" rtlCol="0">
            <a:spAutoFit/>
          </a:bodyPr>
          <a:lstStyle/>
          <a:p>
            <a:pPr algn="ctr"/>
            <a:r>
              <a:rPr lang="en-US" sz="3600" dirty="0"/>
              <a:t>“And Aaron and his sons shall wash their hands </a:t>
            </a:r>
          </a:p>
          <a:p>
            <a:pPr algn="ctr"/>
            <a:r>
              <a:rPr lang="en-US" sz="3600" dirty="0"/>
              <a:t>and their feet thereat; when they go into the tent </a:t>
            </a:r>
          </a:p>
          <a:p>
            <a:pPr algn="ctr"/>
            <a:r>
              <a:rPr lang="en-US" sz="3600" dirty="0"/>
              <a:t>of meeting, they shall wash with water, that they </a:t>
            </a:r>
          </a:p>
          <a:p>
            <a:pPr algn="ctr"/>
            <a:r>
              <a:rPr lang="en-US" sz="3600" dirty="0"/>
              <a:t>die not; or when they come near to the altar to </a:t>
            </a:r>
          </a:p>
          <a:p>
            <a:pPr algn="ctr"/>
            <a:r>
              <a:rPr lang="en-US" sz="3600" dirty="0"/>
              <a:t>minister, to cause an offering made by fire to </a:t>
            </a:r>
          </a:p>
          <a:p>
            <a:pPr algn="ctr"/>
            <a:r>
              <a:rPr lang="en-US" sz="3600" dirty="0"/>
              <a:t>smoke unto the LORD.” Exodus 30:19</a:t>
            </a:r>
          </a:p>
        </p:txBody>
      </p:sp>
    </p:spTree>
    <p:extLst>
      <p:ext uri="{BB962C8B-B14F-4D97-AF65-F5344CB8AC3E}">
        <p14:creationId xmlns:p14="http://schemas.microsoft.com/office/powerpoint/2010/main" val="410466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3383-72D3-4E80-AB9A-CD6A7DBD8C4A}"/>
              </a:ext>
            </a:extLst>
          </p:cNvPr>
          <p:cNvSpPr>
            <a:spLocks noGrp="1"/>
          </p:cNvSpPr>
          <p:nvPr>
            <p:ph type="title"/>
          </p:nvPr>
        </p:nvSpPr>
        <p:spPr>
          <a:xfrm>
            <a:off x="1295400" y="412422"/>
            <a:ext cx="9601200" cy="1485900"/>
          </a:xfrm>
        </p:spPr>
        <p:txBody>
          <a:bodyPr>
            <a:normAutofit/>
          </a:bodyPr>
          <a:lstStyle/>
          <a:p>
            <a:r>
              <a:rPr lang="en-US" sz="5400" dirty="0"/>
              <a:t>Why this class and topic?</a:t>
            </a:r>
          </a:p>
        </p:txBody>
      </p:sp>
      <p:sp>
        <p:nvSpPr>
          <p:cNvPr id="3" name="Content Placeholder 2">
            <a:extLst>
              <a:ext uri="{FF2B5EF4-FFF2-40B4-BE49-F238E27FC236}">
                <a16:creationId xmlns:a16="http://schemas.microsoft.com/office/drawing/2014/main" id="{BEFAE2ED-FB47-4A29-994B-F21E4E959D94}"/>
              </a:ext>
            </a:extLst>
          </p:cNvPr>
          <p:cNvSpPr>
            <a:spLocks noGrp="1"/>
          </p:cNvSpPr>
          <p:nvPr>
            <p:ph idx="1"/>
          </p:nvPr>
        </p:nvSpPr>
        <p:spPr>
          <a:xfrm>
            <a:off x="1295400" y="1428750"/>
            <a:ext cx="9601200" cy="4939646"/>
          </a:xfrm>
        </p:spPr>
        <p:txBody>
          <a:bodyPr>
            <a:normAutofit/>
          </a:bodyPr>
          <a:lstStyle/>
          <a:p>
            <a:r>
              <a:rPr lang="en-US" sz="3200" dirty="0"/>
              <a:t>All this got me to thinking, how can we differentiate between when something is our opinion and when something is truly a doctrine of God?</a:t>
            </a:r>
          </a:p>
          <a:p>
            <a:r>
              <a:rPr lang="en-US" sz="3200" dirty="0"/>
              <a:t>This is NOT an easy class and there may be some who will disagree with me. </a:t>
            </a:r>
          </a:p>
          <a:p>
            <a:endParaRPr lang="en-US" sz="3200" dirty="0"/>
          </a:p>
          <a:p>
            <a:r>
              <a:rPr lang="en-US" sz="3200" dirty="0"/>
              <a:t>Let’s start with </a:t>
            </a:r>
            <a:r>
              <a:rPr lang="en-US" sz="3200" b="1" i="1" u="sng" dirty="0"/>
              <a:t>Romans 14 </a:t>
            </a:r>
          </a:p>
          <a:p>
            <a:endParaRPr lang="en-US" sz="3200" dirty="0"/>
          </a:p>
        </p:txBody>
      </p:sp>
    </p:spTree>
    <p:extLst>
      <p:ext uri="{BB962C8B-B14F-4D97-AF65-F5344CB8AC3E}">
        <p14:creationId xmlns:p14="http://schemas.microsoft.com/office/powerpoint/2010/main" val="316658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3" y="0"/>
            <a:ext cx="6028441" cy="888476"/>
          </a:xfrm>
        </p:spPr>
        <p:txBody>
          <a:bodyPr>
            <a:normAutofit/>
          </a:bodyPr>
          <a:lstStyle/>
          <a:p>
            <a:r>
              <a:rPr lang="en-US" sz="5400" dirty="0"/>
              <a:t>Romans 14:1-15:7</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10705" y="716437"/>
            <a:ext cx="11170763" cy="6141563"/>
          </a:xfrm>
        </p:spPr>
        <p:txBody>
          <a:bodyPr>
            <a:normAutofit/>
          </a:bodyPr>
          <a:lstStyle/>
          <a:p>
            <a:r>
              <a:rPr lang="en-US" sz="3200" dirty="0"/>
              <a:t>Point/Theme of </a:t>
            </a:r>
            <a:r>
              <a:rPr lang="en-US" sz="3200" b="1" i="1" u="sng" dirty="0"/>
              <a:t>Romans 14</a:t>
            </a:r>
            <a:r>
              <a:rPr lang="en-US" sz="3200" dirty="0"/>
              <a:t>?</a:t>
            </a:r>
          </a:p>
          <a:p>
            <a:pPr lvl="1"/>
            <a:r>
              <a:rPr lang="en-US" sz="3200" b="1" u="sng" dirty="0"/>
              <a:t>V. 19 </a:t>
            </a:r>
            <a:r>
              <a:rPr lang="en-US" sz="3200" dirty="0"/>
              <a:t>– Paul is giving a way for us to be able to get along with one another in terms of our differences.  (</a:t>
            </a:r>
            <a:r>
              <a:rPr lang="en-US" sz="3200" b="1" u="sng" dirty="0"/>
              <a:t>Romans 15:7; Ephesians 4:1-3</a:t>
            </a:r>
            <a:r>
              <a:rPr lang="en-US" sz="3200" dirty="0"/>
              <a:t>)</a:t>
            </a:r>
          </a:p>
          <a:p>
            <a:endParaRPr lang="en-US" sz="3200" dirty="0"/>
          </a:p>
        </p:txBody>
      </p:sp>
    </p:spTree>
    <p:extLst>
      <p:ext uri="{BB962C8B-B14F-4D97-AF65-F5344CB8AC3E}">
        <p14:creationId xmlns:p14="http://schemas.microsoft.com/office/powerpoint/2010/main" val="64259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AE74-A3BD-4BE4-8DBD-7E5B5173267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4FC3840-66D3-4F21-9D5B-0B6E232EFF85}"/>
              </a:ext>
            </a:extLst>
          </p:cNvPr>
          <p:cNvPicPr>
            <a:picLocks noGrp="1" noChangeAspect="1"/>
          </p:cNvPicPr>
          <p:nvPr>
            <p:ph idx="1"/>
          </p:nvPr>
        </p:nvPicPr>
        <p:blipFill>
          <a:blip r:embed="rId2"/>
          <a:stretch>
            <a:fillRect/>
          </a:stretch>
        </p:blipFill>
        <p:spPr>
          <a:xfrm>
            <a:off x="0" y="0"/>
            <a:ext cx="12192000" cy="6858000"/>
          </a:xfrm>
        </p:spPr>
      </p:pic>
      <p:sp>
        <p:nvSpPr>
          <p:cNvPr id="6" name="TextBox 5">
            <a:extLst>
              <a:ext uri="{FF2B5EF4-FFF2-40B4-BE49-F238E27FC236}">
                <a16:creationId xmlns:a16="http://schemas.microsoft.com/office/drawing/2014/main" id="{12E7244E-78C8-4908-AD30-C898C6594CE4}"/>
              </a:ext>
            </a:extLst>
          </p:cNvPr>
          <p:cNvSpPr txBox="1"/>
          <p:nvPr/>
        </p:nvSpPr>
        <p:spPr>
          <a:xfrm>
            <a:off x="377072" y="282307"/>
            <a:ext cx="8653807" cy="6001643"/>
          </a:xfrm>
          <a:prstGeom prst="rect">
            <a:avLst/>
          </a:prstGeom>
          <a:solidFill>
            <a:srgbClr val="CC0000"/>
          </a:solidFill>
        </p:spPr>
        <p:txBody>
          <a:bodyPr wrap="square" rtlCol="0">
            <a:spAutoFit/>
          </a:bodyPr>
          <a:lstStyle/>
          <a:p>
            <a:pPr algn="ctr"/>
            <a:endParaRPr lang="en-US" sz="4000" b="1" dirty="0">
              <a:solidFill>
                <a:schemeClr val="bg1"/>
              </a:solidFill>
              <a:latin typeface="Bahnschrift Light SemiCondensed" panose="020B0502040204020203" pitchFamily="34" charset="0"/>
            </a:endParaRPr>
          </a:p>
          <a:p>
            <a:pPr algn="ctr"/>
            <a:r>
              <a:rPr lang="en-US" sz="4000" b="1" dirty="0">
                <a:solidFill>
                  <a:schemeClr val="bg1"/>
                </a:solidFill>
                <a:latin typeface="Bahnschrift Light SemiCondensed" panose="020B0502040204020203" pitchFamily="34" charset="0"/>
              </a:rPr>
              <a:t>Romans 15:7</a:t>
            </a:r>
          </a:p>
          <a:p>
            <a:pPr algn="ctr"/>
            <a:endParaRPr lang="en-US" sz="4000" b="1" dirty="0">
              <a:solidFill>
                <a:schemeClr val="bg1"/>
              </a:solidFill>
              <a:latin typeface="Bahnschrift Light SemiCondensed" panose="020B0502040204020203" pitchFamily="34" charset="0"/>
            </a:endParaRPr>
          </a:p>
          <a:p>
            <a:pPr algn="ctr"/>
            <a:r>
              <a:rPr lang="en-US" sz="6600" i="1" dirty="0">
                <a:solidFill>
                  <a:schemeClr val="bg1"/>
                </a:solidFill>
                <a:latin typeface="Bernard MT Condensed" panose="02050806060905020404" pitchFamily="18" charset="0"/>
              </a:rPr>
              <a:t>“Therefore receive one another, just as Christ also received us, to the glory of God.”</a:t>
            </a:r>
          </a:p>
        </p:txBody>
      </p:sp>
      <p:sp>
        <p:nvSpPr>
          <p:cNvPr id="7" name="TextBox 6">
            <a:extLst>
              <a:ext uri="{FF2B5EF4-FFF2-40B4-BE49-F238E27FC236}">
                <a16:creationId xmlns:a16="http://schemas.microsoft.com/office/drawing/2014/main" id="{54378A5E-139E-4705-9C68-7F3A2AF25B14}"/>
              </a:ext>
            </a:extLst>
          </p:cNvPr>
          <p:cNvSpPr txBox="1"/>
          <p:nvPr/>
        </p:nvSpPr>
        <p:spPr>
          <a:xfrm>
            <a:off x="226243" y="366623"/>
            <a:ext cx="8955464" cy="6124754"/>
          </a:xfrm>
          <a:prstGeom prst="rect">
            <a:avLst/>
          </a:prstGeom>
          <a:solidFill>
            <a:srgbClr val="CC0000"/>
          </a:solidFill>
        </p:spPr>
        <p:txBody>
          <a:bodyPr wrap="square" rtlCol="0">
            <a:spAutoFit/>
          </a:bodyPr>
          <a:lstStyle/>
          <a:p>
            <a:pPr algn="ctr"/>
            <a:r>
              <a:rPr lang="en-US" sz="3600" b="1" i="1" u="sng" dirty="0">
                <a:solidFill>
                  <a:schemeClr val="bg1"/>
                </a:solidFill>
              </a:rPr>
              <a:t>Ephesians 4:1-3</a:t>
            </a:r>
          </a:p>
          <a:p>
            <a:pPr algn="ctr"/>
            <a:r>
              <a:rPr lang="en-US" sz="4400" dirty="0">
                <a:solidFill>
                  <a:schemeClr val="bg1"/>
                </a:solidFill>
              </a:rPr>
              <a:t>I, therefore, the prisoner of the Lord, beseech you to walk worthy of the calling with which you were called, with all lowliness and gentleness, with longsuffering, bearing with one another in love, endeavoring to keep the unity of the Spirit in the bond of peace.</a:t>
            </a:r>
          </a:p>
        </p:txBody>
      </p:sp>
    </p:spTree>
    <p:extLst>
      <p:ext uri="{BB962C8B-B14F-4D97-AF65-F5344CB8AC3E}">
        <p14:creationId xmlns:p14="http://schemas.microsoft.com/office/powerpoint/2010/main" val="356677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3" y="0"/>
            <a:ext cx="6028441" cy="888476"/>
          </a:xfrm>
        </p:spPr>
        <p:txBody>
          <a:bodyPr>
            <a:normAutofit/>
          </a:bodyPr>
          <a:lstStyle/>
          <a:p>
            <a:r>
              <a:rPr lang="en-US" sz="5400" dirty="0"/>
              <a:t>Romans 14:1-15:7</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10705" y="716437"/>
            <a:ext cx="11170763" cy="6141563"/>
          </a:xfrm>
        </p:spPr>
        <p:txBody>
          <a:bodyPr>
            <a:normAutofit/>
          </a:bodyPr>
          <a:lstStyle/>
          <a:p>
            <a:r>
              <a:rPr lang="en-US" sz="3200" dirty="0"/>
              <a:t>Point/Theme of </a:t>
            </a:r>
            <a:r>
              <a:rPr lang="en-US" sz="3200" b="1" u="sng" dirty="0"/>
              <a:t>Romans 14</a:t>
            </a:r>
            <a:r>
              <a:rPr lang="en-US" sz="3200" dirty="0"/>
              <a:t>?</a:t>
            </a:r>
          </a:p>
          <a:p>
            <a:pPr lvl="1"/>
            <a:r>
              <a:rPr lang="en-US" sz="3200" b="1" u="sng" dirty="0"/>
              <a:t>V. 19 </a:t>
            </a:r>
            <a:r>
              <a:rPr lang="en-US" sz="3200" dirty="0"/>
              <a:t>– Paul is giving a way for us to be able to get along with one another in terms of our differences.  (</a:t>
            </a:r>
            <a:r>
              <a:rPr lang="en-US" sz="3200" b="1" u="sng" dirty="0"/>
              <a:t>Romans 15:7; Ephesians 4:1-3</a:t>
            </a:r>
            <a:r>
              <a:rPr lang="en-US" sz="3200" dirty="0"/>
              <a:t>)</a:t>
            </a:r>
          </a:p>
          <a:p>
            <a:pPr lvl="1"/>
            <a:r>
              <a:rPr lang="en-US" sz="3200" b="1" u="sng" dirty="0"/>
              <a:t>V. 1 </a:t>
            </a:r>
            <a:r>
              <a:rPr lang="en-US" sz="3200" dirty="0"/>
              <a:t>– Receiving those weak in the faith, being able to get along with each other</a:t>
            </a:r>
          </a:p>
          <a:p>
            <a:endParaRPr lang="en-US" sz="3200" dirty="0"/>
          </a:p>
        </p:txBody>
      </p:sp>
    </p:spTree>
    <p:extLst>
      <p:ext uri="{BB962C8B-B14F-4D97-AF65-F5344CB8AC3E}">
        <p14:creationId xmlns:p14="http://schemas.microsoft.com/office/powerpoint/2010/main" val="65512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11905-6D9C-4784-88B2-1059424A291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6AF19C2-EA96-41E3-AF6B-44CBD9FC9191}"/>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120531543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1778</TotalTime>
  <Words>907</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Bahnschrift Light SemiCondensed</vt:lpstr>
      <vt:lpstr>Bernard MT Condensed</vt:lpstr>
      <vt:lpstr>Franklin Gothic Book</vt:lpstr>
      <vt:lpstr>Crop</vt:lpstr>
      <vt:lpstr>Opinions/Scriptural Conclusions and Doctrine</vt:lpstr>
      <vt:lpstr>Why this class and topic?</vt:lpstr>
      <vt:lpstr>Why this class and topic?</vt:lpstr>
      <vt:lpstr>“And whomever the one who has the discharge touches, and has not rinsed his hands in water, he shall wash his clothes and bathe in water, and be unclean until evening.” (Lev 15:11)</vt:lpstr>
      <vt:lpstr>Why this class and topic?</vt:lpstr>
      <vt:lpstr>Romans 14:1-15:7</vt:lpstr>
      <vt:lpstr>PowerPoint Presentation</vt:lpstr>
      <vt:lpstr>Romans 14:1-15:7</vt:lpstr>
      <vt:lpstr>PowerPoint Presentation</vt:lpstr>
      <vt:lpstr>Romans 14:1-15:7</vt:lpstr>
      <vt:lpstr>PowerPoint Presentation</vt:lpstr>
      <vt:lpstr>PowerPoint Presentation</vt:lpstr>
      <vt:lpstr>Romans 14:1-15:7</vt:lpstr>
      <vt:lpstr>Romans 14</vt:lpstr>
      <vt:lpstr>I don’t like the word “Opinions”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Opinions and Doctrine</dc:title>
  <dc:creator>Paden, Eddie - LCMS Lang. Arts</dc:creator>
  <cp:lastModifiedBy>Kevin Stilts</cp:lastModifiedBy>
  <cp:revision>85</cp:revision>
  <dcterms:created xsi:type="dcterms:W3CDTF">2019-09-19T14:40:19Z</dcterms:created>
  <dcterms:modified xsi:type="dcterms:W3CDTF">2019-11-10T18:14:27Z</dcterms:modified>
</cp:coreProperties>
</file>