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0" name="Body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he Throne Of David"/>
          <p:cNvSpPr txBox="1"/>
          <p:nvPr>
            <p:ph type="title"/>
          </p:nvPr>
        </p:nvSpPr>
        <p:spPr>
          <a:xfrm>
            <a:off x="1930400" y="368300"/>
            <a:ext cx="9940578" cy="1307456"/>
          </a:xfrm>
          <a:prstGeom prst="rect">
            <a:avLst/>
          </a:prstGeom>
        </p:spPr>
        <p:txBody>
          <a:bodyPr/>
          <a:lstStyle>
            <a:lvl1pPr>
              <a:defRPr sz="6000">
                <a:latin typeface="Chalkboard SE Regular"/>
                <a:ea typeface="Chalkboard SE Regular"/>
                <a:cs typeface="Chalkboard SE Regular"/>
                <a:sym typeface="Chalkboard SE Regular"/>
              </a:defRPr>
            </a:lvl1pPr>
          </a:lstStyle>
          <a:p>
            <a:pPr/>
            <a:r>
              <a:t>The Throne Of David</a:t>
            </a:r>
          </a:p>
        </p:txBody>
      </p:sp>
      <p:sp>
        <p:nvSpPr>
          <p:cNvPr id="123" name="Throne: A symbol of authority and rule…. a symbol of Divine power and authority. Matt.23:1-2…"/>
          <p:cNvSpPr txBox="1"/>
          <p:nvPr>
            <p:ph type="body" idx="1"/>
          </p:nvPr>
        </p:nvSpPr>
        <p:spPr>
          <a:xfrm>
            <a:off x="1778868" y="2057400"/>
            <a:ext cx="10468918" cy="62865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rPr u="sng"/>
              <a:t>Throne</a:t>
            </a:r>
            <a:r>
              <a:t>: A symbol of authority and rule…. a symbol of Divine power and authority. Matt.23:1-2</a:t>
            </a:r>
          </a:p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1. Solomon sat on David’s throne. 1 Kings 1:28-30</a:t>
            </a:r>
          </a:p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2. Solomon sat on his throne. 1 Kings 1:37</a:t>
            </a:r>
          </a:p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3. Solomon sat on three thrones. 1 Kings 1:46-48</a:t>
            </a:r>
          </a:p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4. Both sat on God’s throne. 1 Chron.29:23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Jesus Is Priest And King"/>
          <p:cNvSpPr txBox="1"/>
          <p:nvPr>
            <p:ph type="title"/>
          </p:nvPr>
        </p:nvSpPr>
        <p:spPr>
          <a:xfrm>
            <a:off x="2695450" y="431800"/>
            <a:ext cx="8960100" cy="1412627"/>
          </a:xfrm>
          <a:prstGeom prst="rect">
            <a:avLst/>
          </a:prstGeom>
        </p:spPr>
        <p:txBody>
          <a:bodyPr/>
          <a:lstStyle>
            <a:lvl1pPr>
              <a:defRPr sz="6000">
                <a:latin typeface="Chalkboard SE Regular"/>
                <a:ea typeface="Chalkboard SE Regular"/>
                <a:cs typeface="Chalkboard SE Regular"/>
                <a:sym typeface="Chalkboard SE Regular"/>
              </a:defRPr>
            </a:lvl1pPr>
          </a:lstStyle>
          <a:p>
            <a:pPr/>
            <a:r>
              <a:t>Jesus Is Priest And King</a:t>
            </a:r>
          </a:p>
        </p:txBody>
      </p:sp>
      <p:sp>
        <p:nvSpPr>
          <p:cNvPr id="126" name="1. He shall be priest on His throne. Zech.6:12-13…"/>
          <p:cNvSpPr txBox="1"/>
          <p:nvPr>
            <p:ph type="body" idx="1"/>
          </p:nvPr>
        </p:nvSpPr>
        <p:spPr>
          <a:xfrm>
            <a:off x="1727200" y="2098923"/>
            <a:ext cx="10587286" cy="607352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1. He shall be priest on His throne. Zech.6:12-13</a:t>
            </a:r>
          </a:p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2. “The Branch”. Isa.11:1-5; Jer.23:5</a:t>
            </a:r>
          </a:p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3. Jesus is NOW our High Priest. Heb.2:17-18</a:t>
            </a:r>
          </a:p>
          <a:p>
            <a:pPr marL="0" indent="0" algn="ctr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rPr u="sng"/>
              <a:t>If Jesus is High Priest, then He is our King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Who Was Coniah?"/>
          <p:cNvSpPr txBox="1"/>
          <p:nvPr>
            <p:ph type="title"/>
          </p:nvPr>
        </p:nvSpPr>
        <p:spPr>
          <a:xfrm>
            <a:off x="1691729" y="381000"/>
            <a:ext cx="9887695" cy="1361480"/>
          </a:xfrm>
          <a:prstGeom prst="rect">
            <a:avLst/>
          </a:prstGeom>
        </p:spPr>
        <p:txBody>
          <a:bodyPr/>
          <a:lstStyle/>
          <a:p>
            <a:pPr>
              <a:defRPr sz="60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Who Was </a:t>
            </a:r>
            <a:r>
              <a:rPr u="sng"/>
              <a:t>Coniah</a:t>
            </a:r>
            <a:r>
              <a:t>?</a:t>
            </a:r>
          </a:p>
        </p:txBody>
      </p:sp>
      <p:sp>
        <p:nvSpPr>
          <p:cNvPr id="129" name="1. Coniah - Son of Jehoiakim. Jer.22:24,30; 37:1…"/>
          <p:cNvSpPr txBox="1"/>
          <p:nvPr>
            <p:ph type="body" idx="1"/>
          </p:nvPr>
        </p:nvSpPr>
        <p:spPr>
          <a:xfrm>
            <a:off x="1638300" y="2500783"/>
            <a:ext cx="10497195" cy="6479234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1. Coniah - Son of Jehoiakim. Jer.22:24,30; 37:1</a:t>
            </a:r>
          </a:p>
          <a:p>
            <a:pPr marL="469900" indent="-46990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2. Jechoniah - Son of Jehoiakim. Jer.24:1;            1 Chron.3:16</a:t>
            </a:r>
          </a:p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3. Jehoiachin - Son of Jehoiakim. 2 Kings 24:6,15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David…"/>
          <p:cNvSpPr txBox="1"/>
          <p:nvPr>
            <p:ph type="title"/>
          </p:nvPr>
        </p:nvSpPr>
        <p:spPr>
          <a:xfrm>
            <a:off x="401492" y="254000"/>
            <a:ext cx="12312088" cy="9245600"/>
          </a:xfrm>
          <a:prstGeom prst="rect">
            <a:avLst/>
          </a:prstGeom>
        </p:spPr>
        <p:txBody>
          <a:bodyPr/>
          <a:lstStyle/>
          <a:p>
            <a:pPr>
              <a:defRPr sz="32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David </a:t>
            </a:r>
          </a:p>
          <a:p>
            <a:pPr>
              <a:defRPr sz="32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</a:p>
          <a:p>
            <a:pPr>
              <a:defRPr sz="32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Solomon (Matt.1:6)                      Nathan (Lk.3:31-32)</a:t>
            </a:r>
          </a:p>
          <a:p>
            <a:pPr>
              <a:defRPr sz="32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</a:p>
          <a:p>
            <a:pPr>
              <a:defRPr sz="32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Jechoniah (Matt.1:11)                      Neri (Lk.3:27)</a:t>
            </a:r>
          </a:p>
          <a:p>
            <a:pPr>
              <a:defRPr sz="32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Shealtiel</a:t>
            </a:r>
          </a:p>
          <a:p>
            <a:pPr>
              <a:defRPr sz="32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Zerubbabel</a:t>
            </a:r>
          </a:p>
          <a:p>
            <a:pPr>
              <a:defRPr sz="32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Matt.1:12; Lk.3:27</a:t>
            </a:r>
          </a:p>
          <a:p>
            <a:pPr>
              <a:defRPr sz="32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</a:p>
          <a:p>
            <a:pPr>
              <a:defRPr sz="32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Abiud (Matt.1:13)                        Rhesa (Lk.3:27)</a:t>
            </a:r>
          </a:p>
          <a:p>
            <a:pPr>
              <a:defRPr sz="32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</a:p>
          <a:p>
            <a:pPr>
              <a:defRPr sz="32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Joseph (Matt.1:16)                        Heli (Lk.3:23)</a:t>
            </a:r>
          </a:p>
          <a:p>
            <a:pPr>
              <a:defRPr sz="32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                                     Mary</a:t>
            </a:r>
          </a:p>
          <a:p>
            <a:pPr>
              <a:defRPr sz="32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</a:p>
          <a:p>
            <a:pPr>
              <a:defRPr sz="32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Jesus</a:t>
            </a:r>
          </a:p>
        </p:txBody>
      </p:sp>
      <p:sp>
        <p:nvSpPr>
          <p:cNvPr id="132" name="Line"/>
          <p:cNvSpPr/>
          <p:nvPr/>
        </p:nvSpPr>
        <p:spPr>
          <a:xfrm flipH="1">
            <a:off x="4928683" y="1305943"/>
            <a:ext cx="839885" cy="451133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3" name="Line"/>
          <p:cNvSpPr/>
          <p:nvPr/>
        </p:nvSpPr>
        <p:spPr>
          <a:xfrm>
            <a:off x="7183205" y="1305651"/>
            <a:ext cx="654497" cy="450987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4" name="Line"/>
          <p:cNvSpPr/>
          <p:nvPr/>
        </p:nvSpPr>
        <p:spPr>
          <a:xfrm>
            <a:off x="4225491" y="3536810"/>
            <a:ext cx="633195" cy="34398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5" name="Line"/>
          <p:cNvSpPr/>
          <p:nvPr/>
        </p:nvSpPr>
        <p:spPr>
          <a:xfrm flipH="1">
            <a:off x="8456207" y="3569321"/>
            <a:ext cx="786024" cy="260317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6" name="Line"/>
          <p:cNvSpPr/>
          <p:nvPr/>
        </p:nvSpPr>
        <p:spPr>
          <a:xfrm flipH="1">
            <a:off x="3865831" y="5165751"/>
            <a:ext cx="734675" cy="497957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7" name="Line"/>
          <p:cNvSpPr/>
          <p:nvPr/>
        </p:nvSpPr>
        <p:spPr>
          <a:xfrm>
            <a:off x="7957186" y="5282512"/>
            <a:ext cx="759463" cy="497845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8" name="Line"/>
          <p:cNvSpPr/>
          <p:nvPr/>
        </p:nvSpPr>
        <p:spPr>
          <a:xfrm>
            <a:off x="4380471" y="7803135"/>
            <a:ext cx="1291632" cy="74871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9" name="Line"/>
          <p:cNvSpPr/>
          <p:nvPr/>
        </p:nvSpPr>
        <p:spPr>
          <a:xfrm flipH="1">
            <a:off x="7418391" y="7966254"/>
            <a:ext cx="1224644" cy="646046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