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ctrTitle"/>
          </p:nvPr>
        </p:nvSpPr>
        <p:spPr>
          <a:xfrm>
            <a:off x="1621606" y="1231900"/>
            <a:ext cx="10091788" cy="2011264"/>
          </a:xfrm>
          <a:prstGeom prst="rect">
            <a:avLst/>
          </a:prstGeom>
        </p:spPr>
        <p:txBody>
          <a:bodyPr/>
          <a:lstStyle/>
          <a:p>
            <a:pPr>
              <a:defRPr sz="56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</a:p>
        </p:txBody>
      </p:sp>
      <p:sp>
        <p:nvSpPr>
          <p:cNvPr id="120" name="Body"/>
          <p:cNvSpPr txBox="1"/>
          <p:nvPr>
            <p:ph type="subTitle" idx="1"/>
          </p:nvPr>
        </p:nvSpPr>
        <p:spPr>
          <a:xfrm>
            <a:off x="1066800" y="3568700"/>
            <a:ext cx="10464800" cy="5997179"/>
          </a:xfrm>
          <a:prstGeom prst="rect">
            <a:avLst/>
          </a:prstGeom>
        </p:spPr>
        <p:txBody>
          <a:bodyPr/>
          <a:lstStyle/>
          <a:p>
            <a:pPr algn="l"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cheme Of Redemption:…"/>
          <p:cNvSpPr txBox="1"/>
          <p:nvPr>
            <p:ph type="title"/>
          </p:nvPr>
        </p:nvSpPr>
        <p:spPr>
          <a:xfrm>
            <a:off x="1460152" y="254000"/>
            <a:ext cx="10461527" cy="2159000"/>
          </a:xfrm>
          <a:prstGeom prst="rect">
            <a:avLst/>
          </a:prstGeom>
        </p:spPr>
        <p:txBody>
          <a:bodyPr/>
          <a:lstStyle/>
          <a:p>
            <a:pPr>
              <a:defRPr sz="6000">
                <a:latin typeface="Chalkboard"/>
                <a:ea typeface="Chalkboard"/>
                <a:cs typeface="Chalkboard"/>
                <a:sym typeface="Chalkboard"/>
              </a:defRPr>
            </a:pPr>
            <a:r>
              <a:t>Scheme Of Redemption:</a:t>
            </a:r>
          </a:p>
          <a:p>
            <a:pPr>
              <a:defRPr sz="5000">
                <a:latin typeface="Chalkboard"/>
                <a:ea typeface="Chalkboard"/>
                <a:cs typeface="Chalkboard"/>
                <a:sym typeface="Chalkboard"/>
              </a:defRPr>
            </a:pPr>
            <a:r>
              <a:t>Bring man back to union with God</a:t>
            </a:r>
          </a:p>
        </p:txBody>
      </p:sp>
      <p:sp>
        <p:nvSpPr>
          <p:cNvPr id="123" name="1. Anatomy: Head and members of the body.…"/>
          <p:cNvSpPr txBox="1"/>
          <p:nvPr>
            <p:ph type="body" idx="1"/>
          </p:nvPr>
        </p:nvSpPr>
        <p:spPr>
          <a:xfrm>
            <a:off x="2328267" y="2918817"/>
            <a:ext cx="10645974" cy="669662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5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Anatomy: Head and members of the body.</a:t>
            </a:r>
          </a:p>
          <a:p>
            <a:pPr marL="0" indent="0">
              <a:buSzTx/>
              <a:buNone/>
              <a:defRPr sz="35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Marriage: Bridegroom and bride.</a:t>
            </a:r>
          </a:p>
          <a:p>
            <a:pPr marL="0" indent="0">
              <a:buSzTx/>
              <a:buNone/>
              <a:defRPr sz="35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3. Horticulture: Vine and branches.</a:t>
            </a:r>
          </a:p>
          <a:p>
            <a:pPr marL="0" indent="0">
              <a:buSzTx/>
              <a:buNone/>
              <a:defRPr sz="35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4. Architecture: Foundation and stones.</a:t>
            </a:r>
          </a:p>
          <a:p>
            <a:pPr marL="0" indent="0">
              <a:buSzTx/>
              <a:buNone/>
              <a:defRPr sz="35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5. Family: Father and children</a:t>
            </a:r>
          </a:p>
          <a:p>
            <a:pPr marL="0" indent="0">
              <a:buSzTx/>
              <a:buNone/>
              <a:defRPr sz="35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6. Kingdom: King and citizens.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When Was The Kingdom Established?"/>
          <p:cNvSpPr txBox="1"/>
          <p:nvPr>
            <p:ph type="title"/>
          </p:nvPr>
        </p:nvSpPr>
        <p:spPr>
          <a:xfrm>
            <a:off x="1680542" y="88900"/>
            <a:ext cx="9973916" cy="1592263"/>
          </a:xfrm>
          <a:prstGeom prst="rect">
            <a:avLst/>
          </a:prstGeom>
        </p:spPr>
        <p:txBody>
          <a:bodyPr/>
          <a:lstStyle/>
          <a:p>
            <a:pPr defTabSz="473201">
              <a:defRPr sz="5022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rPr sz="4212"/>
              <a:t>When Was The</a:t>
            </a:r>
            <a:r>
              <a:t> Kingdom Established?</a:t>
            </a:r>
          </a:p>
        </p:txBody>
      </p:sp>
      <p:sp>
        <p:nvSpPr>
          <p:cNvPr id="126" name="In the days of the fourth kingdom. Daniel 2:44…"/>
          <p:cNvSpPr txBox="1"/>
          <p:nvPr>
            <p:ph type="body" idx="1"/>
          </p:nvPr>
        </p:nvSpPr>
        <p:spPr>
          <a:xfrm>
            <a:off x="1405408" y="1694532"/>
            <a:ext cx="10524184" cy="7451130"/>
          </a:xfrm>
          <a:prstGeom prst="rect">
            <a:avLst/>
          </a:prstGeom>
        </p:spPr>
        <p:txBody>
          <a:bodyPr lIns="38100" tIns="38100" rIns="38100" bIns="38100"/>
          <a:lstStyle/>
          <a:p>
            <a:pPr marL="0" indent="0" algn="ctr">
              <a:buSzTx/>
              <a:buNone/>
              <a:defRPr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In the days of the fourth kingdom. Daniel 2:44</a:t>
            </a:r>
          </a:p>
          <a:p>
            <a:pPr marL="0" indent="0">
              <a:buSzTx/>
              <a:buNone/>
              <a:defRPr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John came in those days. Matthew 3:1-2</a:t>
            </a:r>
          </a:p>
          <a:p>
            <a:pPr marL="0" indent="0">
              <a:buSzTx/>
              <a:buNone/>
              <a:defRPr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Jesus said, “the time is fulfilled”. Mark 1:14-15</a:t>
            </a:r>
          </a:p>
          <a:p>
            <a:pPr marL="457200" indent="-431800">
              <a:buSzTx/>
              <a:buNone/>
              <a:defRPr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3. The disciples said the kingdom was at hand. Matthew          10:5-7</a:t>
            </a:r>
          </a:p>
          <a:p>
            <a:pPr marL="457200" indent="-431800">
              <a:buSzTx/>
              <a:buNone/>
              <a:defRPr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4. The living would SEE the kingdom. Mark 9:1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an God Be Defeated?"/>
          <p:cNvSpPr txBox="1"/>
          <p:nvPr>
            <p:ph type="title"/>
          </p:nvPr>
        </p:nvSpPr>
        <p:spPr>
          <a:xfrm>
            <a:off x="1325562" y="192757"/>
            <a:ext cx="10154048" cy="1399828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Can God Be Defeated?</a:t>
            </a:r>
          </a:p>
        </p:txBody>
      </p:sp>
      <p:sp>
        <p:nvSpPr>
          <p:cNvPr id="129" name="1. Jehovah’s counsel stands forever. Psalm 33:8-11…"/>
          <p:cNvSpPr txBox="1"/>
          <p:nvPr>
            <p:ph type="body" idx="1"/>
          </p:nvPr>
        </p:nvSpPr>
        <p:spPr>
          <a:xfrm>
            <a:off x="1586160" y="2597150"/>
            <a:ext cx="10314237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Jehovah’s counsel stands forever. Psalm 33:8-11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Jehovah’s counsel shall stand. Proverbs 19:21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3. God’s word stands forever. Isaiah 40:6-8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4. “My counsel shall stand….” Isaiah 46:8-10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an We know When The Kingdom Comes?"/>
          <p:cNvSpPr txBox="1"/>
          <p:nvPr>
            <p:ph type="title"/>
          </p:nvPr>
        </p:nvSpPr>
        <p:spPr>
          <a:xfrm>
            <a:off x="1397000" y="561379"/>
            <a:ext cx="10485636" cy="1544242"/>
          </a:xfrm>
          <a:prstGeom prst="rect">
            <a:avLst/>
          </a:prstGeom>
        </p:spPr>
        <p:txBody>
          <a:bodyPr/>
          <a:lstStyle>
            <a:lvl1pPr defTabSz="426466">
              <a:defRPr sz="438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Can We know When The Kingdom Comes?</a:t>
            </a:r>
          </a:p>
        </p:txBody>
      </p:sp>
      <p:sp>
        <p:nvSpPr>
          <p:cNvPr id="132" name="1. The kingdom comes with POWER. Mark 9:1…"/>
          <p:cNvSpPr txBox="1"/>
          <p:nvPr>
            <p:ph type="body" idx="1"/>
          </p:nvPr>
        </p:nvSpPr>
        <p:spPr>
          <a:xfrm>
            <a:off x="1473200" y="2410271"/>
            <a:ext cx="10664528" cy="647337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The kingdom comes with </a:t>
            </a:r>
            <a:r>
              <a:rPr>
                <a:solidFill>
                  <a:srgbClr val="FF2600"/>
                </a:solidFill>
              </a:rPr>
              <a:t>POWER</a:t>
            </a:r>
            <a:r>
              <a:t>. Mark 9:1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Where would the  </a:t>
            </a:r>
            <a:r>
              <a:rPr>
                <a:solidFill>
                  <a:srgbClr val="FF2600"/>
                </a:solidFill>
              </a:rPr>
              <a:t>POWER</a:t>
            </a:r>
            <a:r>
              <a:t> come? Luke 24:46-49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3. When would the </a:t>
            </a:r>
            <a:r>
              <a:rPr>
                <a:solidFill>
                  <a:srgbClr val="FF2600"/>
                </a:solidFill>
              </a:rPr>
              <a:t>POWER</a:t>
            </a:r>
            <a:r>
              <a:t> come? Acts 1:6-8</a:t>
            </a:r>
          </a:p>
          <a:p>
            <a:pPr marL="0" indent="0" algn="ctr">
              <a:buSzTx/>
              <a:buNone/>
              <a:defRPr sz="3800" u="sng">
                <a:latin typeface="Chalkboard SE Bold"/>
                <a:ea typeface="Chalkboard SE Bold"/>
                <a:cs typeface="Chalkboard SE Bold"/>
                <a:sym typeface="Chalkboard SE Bold"/>
              </a:defRPr>
            </a:pPr>
            <a:r>
              <a:t>Acts 2:1-4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he Kingdom Is A Reality Now"/>
          <p:cNvSpPr txBox="1"/>
          <p:nvPr>
            <p:ph type="title"/>
          </p:nvPr>
        </p:nvSpPr>
        <p:spPr>
          <a:xfrm>
            <a:off x="1555179" y="588243"/>
            <a:ext cx="10097592" cy="1490514"/>
          </a:xfrm>
          <a:prstGeom prst="rect">
            <a:avLst/>
          </a:prstGeom>
        </p:spPr>
        <p:txBody>
          <a:bodyPr/>
          <a:lstStyle>
            <a:lvl1pPr defTabSz="560831">
              <a:defRPr sz="576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The Kingdom Is A Reality Now </a:t>
            </a:r>
          </a:p>
        </p:txBody>
      </p:sp>
      <p:sp>
        <p:nvSpPr>
          <p:cNvPr id="135" name="1. It existed in 96 A.D. Revelation 1:4-6, 9; 5:10…"/>
          <p:cNvSpPr txBox="1"/>
          <p:nvPr>
            <p:ph type="body" idx="1"/>
          </p:nvPr>
        </p:nvSpPr>
        <p:spPr>
          <a:xfrm>
            <a:off x="1473175" y="2597150"/>
            <a:ext cx="10480378" cy="6286500"/>
          </a:xfrm>
          <a:prstGeom prst="rect">
            <a:avLst/>
          </a:prstGeom>
        </p:spPr>
        <p:txBody>
          <a:bodyPr lIns="63500" tIns="63500" rIns="63500" bIns="63500"/>
          <a:lstStyle/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It existed in 96 A.D. Revelation 1:4-6, 9; 5:10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It existed in 62 A.D. Colossians 1:12-13</a:t>
            </a:r>
          </a:p>
          <a:p>
            <a:pPr marL="558800" indent="-49530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3. When we come to the church, we receive the            kingdom. Hebrews 12:22-28</a:t>
            </a:r>
          </a:p>
          <a:p>
            <a:pPr marL="0" indent="0" algn="ctr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Our citizenship is NOW in heaven. Philippians 3:20-21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8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