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98" r:id="rId2"/>
    <p:sldId id="273" r:id="rId3"/>
    <p:sldId id="299" r:id="rId4"/>
    <p:sldId id="274" r:id="rId5"/>
    <p:sldId id="300" r:id="rId6"/>
    <p:sldId id="275" r:id="rId7"/>
    <p:sldId id="276" r:id="rId8"/>
    <p:sldId id="302" r:id="rId9"/>
    <p:sldId id="297" r:id="rId10"/>
    <p:sldId id="303" r:id="rId11"/>
    <p:sldId id="306" r:id="rId12"/>
    <p:sldId id="308" r:id="rId13"/>
    <p:sldId id="309" r:id="rId14"/>
    <p:sldId id="307" r:id="rId15"/>
    <p:sldId id="283" r:id="rId16"/>
    <p:sldId id="284" r:id="rId17"/>
    <p:sldId id="31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>
        <p:scale>
          <a:sx n="33" d="100"/>
          <a:sy n="33" d="100"/>
        </p:scale>
        <p:origin x="2381" y="1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6/26/2019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6/26/2019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6/26/2019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6/26/2019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6/26/2019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6/26/2019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6/26/2019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3A959-0D23-44E9-9BBC-C6F12831CB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/>
              <a:t>Creation vs Science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3BE59E-02BB-4DF9-9FD8-01B6C5E5C0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083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0CDAA-C53B-4E55-8041-1B7FD4055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Mechanical Materialism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96962-F075-47D6-8094-748CD0FD8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Theory that the world consists entirely of hard, massy material objects.</a:t>
            </a:r>
          </a:p>
          <a:p>
            <a:r>
              <a:rPr lang="en-US" sz="3600" dirty="0"/>
              <a:t>The theory denies that immaterial or apparently immaterial things (such as minds) exist or else explains them away as being material things or motions of material things.</a:t>
            </a:r>
          </a:p>
        </p:txBody>
      </p:sp>
    </p:spTree>
    <p:extLst>
      <p:ext uri="{BB962C8B-B14F-4D97-AF65-F5344CB8AC3E}">
        <p14:creationId xmlns:p14="http://schemas.microsoft.com/office/powerpoint/2010/main" val="2338502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0CDAA-C53B-4E55-8041-1B7FD4055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Epiphenomenalism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96962-F075-47D6-8094-748CD0FD8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Sensations and thoughts do exist in addition to material processes but are nonetheless wholly dependent on material processes and without causal efficacy of their own.</a:t>
            </a:r>
          </a:p>
          <a:p>
            <a:r>
              <a:rPr lang="en-US" sz="3600" dirty="0"/>
              <a:t>A person would be indistinguishable with or without consciousness.</a:t>
            </a:r>
          </a:p>
        </p:txBody>
      </p:sp>
    </p:spTree>
    <p:extLst>
      <p:ext uri="{BB962C8B-B14F-4D97-AF65-F5344CB8AC3E}">
        <p14:creationId xmlns:p14="http://schemas.microsoft.com/office/powerpoint/2010/main" val="2760891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0CDAA-C53B-4E55-8041-1B7FD4055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Guidelines to the Evolutionary faith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96962-F075-47D6-8094-748CD0FD8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 belief in Mechanical Materialism 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Understand Epiphenomenalism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Closed minded to anything outside of the physical world</a:t>
            </a:r>
          </a:p>
        </p:txBody>
      </p:sp>
    </p:spTree>
    <p:extLst>
      <p:ext uri="{BB962C8B-B14F-4D97-AF65-F5344CB8AC3E}">
        <p14:creationId xmlns:p14="http://schemas.microsoft.com/office/powerpoint/2010/main" val="750003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0CDAA-C53B-4E55-8041-1B7FD4055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Characteristics of a trustworthy scientific attitude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96962-F075-47D6-8094-748CD0FD8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32" y="2052918"/>
            <a:ext cx="11183814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A scientific attitude can be defined as way of viewing things, a curiosity to know how and why things happen with an </a:t>
            </a:r>
            <a:r>
              <a:rPr lang="en-US" sz="4000" dirty="0">
                <a:solidFill>
                  <a:srgbClr val="FFFF00"/>
                </a:solidFill>
              </a:rPr>
              <a:t>open mind </a:t>
            </a:r>
            <a:r>
              <a:rPr lang="en-US" sz="4000" dirty="0"/>
              <a:t>an governed by facts. Scientific attitude is governed by factors like intellectual honest, </a:t>
            </a:r>
            <a:r>
              <a:rPr lang="en-US" sz="4000" dirty="0">
                <a:solidFill>
                  <a:srgbClr val="FFFF00"/>
                </a:solidFill>
              </a:rPr>
              <a:t>open mindedness </a:t>
            </a:r>
            <a:r>
              <a:rPr lang="en-US" sz="4000" dirty="0"/>
              <a:t>and creativity.</a:t>
            </a:r>
          </a:p>
        </p:txBody>
      </p:sp>
    </p:spTree>
    <p:extLst>
      <p:ext uri="{BB962C8B-B14F-4D97-AF65-F5344CB8AC3E}">
        <p14:creationId xmlns:p14="http://schemas.microsoft.com/office/powerpoint/2010/main" val="304121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14A6F-C523-4791-8B6B-45AF5B755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be an evolutionist one must be a close-minded scientist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99641-68BA-4472-B4BB-22A02EB08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490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7762ACD-7420-407E-A33B-B2F858463D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197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952E8-29AB-45E1-8CF1-4824A3B6D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Evolutionist “by-product” teaching on the origin of religion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B793E-98E0-4E47-BEFD-1FAFAC9A4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Questions/Comments</a:t>
            </a:r>
          </a:p>
        </p:txBody>
      </p:sp>
    </p:spTree>
    <p:extLst>
      <p:ext uri="{BB962C8B-B14F-4D97-AF65-F5344CB8AC3E}">
        <p14:creationId xmlns:p14="http://schemas.microsoft.com/office/powerpoint/2010/main" val="2060486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A1D9E-37F4-4F4B-94C6-6DDF3B0C7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Dangers of </a:t>
            </a:r>
            <a:r>
              <a:rPr lang="en-US" sz="4800" dirty="0"/>
              <a:t>Creation</a:t>
            </a:r>
            <a:r>
              <a:rPr lang="en-US" sz="4400" dirty="0"/>
              <a:t>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8F467-21EE-4FC8-9BB1-DFDC39AB9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Both creationist and evolutionist are equally passionate</a:t>
            </a:r>
          </a:p>
          <a:p>
            <a:r>
              <a:rPr lang="en-US" sz="4000" dirty="0"/>
              <a:t>Scriptural theories taught as fact</a:t>
            </a:r>
          </a:p>
          <a:p>
            <a:r>
              <a:rPr lang="en-US" sz="4000" dirty="0"/>
              <a:t>Respect for the lost is lacking</a:t>
            </a:r>
          </a:p>
          <a:p>
            <a:pPr marL="0" indent="0">
              <a:buNone/>
            </a:pPr>
            <a:r>
              <a:rPr lang="en-US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170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952E8-29AB-45E1-8CF1-4824A3B6D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Evolutionist “by-product” teaching on the origin of religion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B793E-98E0-4E47-BEFD-1FAFAC9A4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Religion is a by-product of dealing with death</a:t>
            </a:r>
          </a:p>
          <a:p>
            <a:r>
              <a:rPr lang="en-US" sz="3200" dirty="0">
                <a:solidFill>
                  <a:srgbClr val="FF0000"/>
                </a:solidFill>
              </a:rPr>
              <a:t>Religion is a by-product of communal living</a:t>
            </a:r>
          </a:p>
          <a:p>
            <a:r>
              <a:rPr lang="en-US" sz="3200" dirty="0"/>
              <a:t>Religion is a by-product of an attempt to fill in gaps</a:t>
            </a:r>
          </a:p>
        </p:txBody>
      </p:sp>
    </p:spTree>
    <p:extLst>
      <p:ext uri="{BB962C8B-B14F-4D97-AF65-F5344CB8AC3E}">
        <p14:creationId xmlns:p14="http://schemas.microsoft.com/office/powerpoint/2010/main" val="23903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AA6D5-479A-4288-91BD-0CE35F62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“God of the Gaps”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AB3EA-2F7B-47B8-B2C8-8DBFF2ACF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Preached throughout the Evolutionist community as a way Christians show their scientific illiteracy. </a:t>
            </a:r>
          </a:p>
        </p:txBody>
      </p:sp>
    </p:spTree>
    <p:extLst>
      <p:ext uri="{BB962C8B-B14F-4D97-AF65-F5344CB8AC3E}">
        <p14:creationId xmlns:p14="http://schemas.microsoft.com/office/powerpoint/2010/main" val="3338543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0CDAA-C53B-4E55-8041-1B7FD4055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0140"/>
            <a:ext cx="5306722" cy="19781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3600" dirty="0">
              <a:solidFill>
                <a:srgbClr val="EBEBEB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22BCD0-EE49-4B5A-88C7-C9EE48ADC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180" y="1143000"/>
            <a:ext cx="5449889" cy="5340891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96962-F075-47D6-8094-748CD0FD8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438400"/>
            <a:ext cx="5955653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solidFill>
                  <a:srgbClr val="EBEBEB"/>
                </a:solidFill>
              </a:rPr>
              <a:t>“God of the Gaps”</a:t>
            </a:r>
          </a:p>
        </p:txBody>
      </p:sp>
    </p:spTree>
    <p:extLst>
      <p:ext uri="{BB962C8B-B14F-4D97-AF65-F5344CB8AC3E}">
        <p14:creationId xmlns:p14="http://schemas.microsoft.com/office/powerpoint/2010/main" val="2512925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AA6D5-479A-4288-91BD-0CE35F62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“God of the Gaps”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AB3EA-2F7B-47B8-B2C8-8DBFF2ACF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Is belief in a Creator a sign of scientific illiteracy?</a:t>
            </a:r>
          </a:p>
        </p:txBody>
      </p:sp>
    </p:spTree>
    <p:extLst>
      <p:ext uri="{BB962C8B-B14F-4D97-AF65-F5344CB8AC3E}">
        <p14:creationId xmlns:p14="http://schemas.microsoft.com/office/powerpoint/2010/main" val="4242202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D340BF-B952-450C-A602-FBF82E5DE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992" y="1358040"/>
            <a:ext cx="5449889" cy="4141916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96962-F075-47D6-8094-748CD0FD8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253" y="474054"/>
            <a:ext cx="5069838" cy="6114315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rgbClr val="EBEBEB"/>
                </a:solidFill>
              </a:rPr>
              <a:t>Architect of mechanics and the universal law of gravity</a:t>
            </a:r>
          </a:p>
          <a:p>
            <a:r>
              <a:rPr lang="en-US" sz="3200" dirty="0">
                <a:solidFill>
                  <a:srgbClr val="EBEBEB"/>
                </a:solidFill>
              </a:rPr>
              <a:t>Co-inventor of calculus </a:t>
            </a:r>
          </a:p>
          <a:p>
            <a:r>
              <a:rPr lang="en-US" sz="3200" dirty="0">
                <a:solidFill>
                  <a:srgbClr val="EBEBEB"/>
                </a:solidFill>
              </a:rPr>
              <a:t>Discoverer of some of the fundamental laws of optics</a:t>
            </a:r>
          </a:p>
          <a:p>
            <a:r>
              <a:rPr lang="en-US" sz="3200" dirty="0">
                <a:solidFill>
                  <a:srgbClr val="EBEBEB"/>
                </a:solidFill>
              </a:rPr>
              <a:t>Inspirer of the Enlightenment and quintessential model of rationality</a:t>
            </a:r>
          </a:p>
        </p:txBody>
      </p:sp>
    </p:spTree>
    <p:extLst>
      <p:ext uri="{BB962C8B-B14F-4D97-AF65-F5344CB8AC3E}">
        <p14:creationId xmlns:p14="http://schemas.microsoft.com/office/powerpoint/2010/main" val="2371225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0CDAA-C53B-4E55-8041-1B7FD4055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Sir Isaac Newton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96962-F075-47D6-8094-748CD0FD8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"This most elegant system of the sun, planets, and comets could not have arisen without the design and dominion of an intelligent and powerful being.”</a:t>
            </a:r>
          </a:p>
        </p:txBody>
      </p:sp>
    </p:spTree>
    <p:extLst>
      <p:ext uri="{BB962C8B-B14F-4D97-AF65-F5344CB8AC3E}">
        <p14:creationId xmlns:p14="http://schemas.microsoft.com/office/powerpoint/2010/main" val="309516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0CDAA-C53B-4E55-8041-1B7FD4055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Characteristics of a trustworthy scientific attitude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96962-F075-47D6-8094-748CD0FD8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32" y="2052918"/>
            <a:ext cx="11183814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A scientific attitude can be defined as way of viewing things, a curiosity to know how and why things happen with an </a:t>
            </a:r>
            <a:r>
              <a:rPr lang="en-US" sz="4000" dirty="0">
                <a:solidFill>
                  <a:srgbClr val="FFFF00"/>
                </a:solidFill>
              </a:rPr>
              <a:t>open mind </a:t>
            </a:r>
            <a:r>
              <a:rPr lang="en-US" sz="4000" dirty="0"/>
              <a:t>an governed by facts. Scientific attitude is governed by factors like intellectual honest, </a:t>
            </a:r>
            <a:r>
              <a:rPr lang="en-US" sz="4000" dirty="0">
                <a:solidFill>
                  <a:srgbClr val="FFFF00"/>
                </a:solidFill>
              </a:rPr>
              <a:t>open mindedness </a:t>
            </a:r>
            <a:r>
              <a:rPr lang="en-US" sz="4000" dirty="0"/>
              <a:t>and creativity.</a:t>
            </a:r>
          </a:p>
        </p:txBody>
      </p:sp>
    </p:spTree>
    <p:extLst>
      <p:ext uri="{BB962C8B-B14F-4D97-AF65-F5344CB8AC3E}">
        <p14:creationId xmlns:p14="http://schemas.microsoft.com/office/powerpoint/2010/main" val="657575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0CDAA-C53B-4E55-8041-1B7FD4055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Guidelines to the Evolutionary faith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96962-F075-47D6-8094-748CD0FD8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 belief in Mechanical Materialism 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Understand Epiphenomenalism </a:t>
            </a:r>
          </a:p>
        </p:txBody>
      </p:sp>
    </p:spTree>
    <p:extLst>
      <p:ext uri="{BB962C8B-B14F-4D97-AF65-F5344CB8AC3E}">
        <p14:creationId xmlns:p14="http://schemas.microsoft.com/office/powerpoint/2010/main" val="28532850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244</TotalTime>
  <Words>407</Words>
  <Application>Microsoft Office PowerPoint</Application>
  <PresentationFormat>Widescreen</PresentationFormat>
  <Paragraphs>46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Wingdings 3</vt:lpstr>
      <vt:lpstr>Ion</vt:lpstr>
      <vt:lpstr>Creation vs Science</vt:lpstr>
      <vt:lpstr>Evolutionist “by-product” teaching on the origin of religion </vt:lpstr>
      <vt:lpstr>“God of the Gaps”</vt:lpstr>
      <vt:lpstr>PowerPoint Presentation</vt:lpstr>
      <vt:lpstr>“God of the Gaps”</vt:lpstr>
      <vt:lpstr>PowerPoint Presentation</vt:lpstr>
      <vt:lpstr>Sir Isaac Newton</vt:lpstr>
      <vt:lpstr>Characteristics of a trustworthy scientific attitude</vt:lpstr>
      <vt:lpstr>Guidelines to the Evolutionary faith</vt:lpstr>
      <vt:lpstr>Mechanical Materialism</vt:lpstr>
      <vt:lpstr>Epiphenomenalism</vt:lpstr>
      <vt:lpstr>Guidelines to the Evolutionary faith</vt:lpstr>
      <vt:lpstr>Characteristics of a trustworthy scientific attitude</vt:lpstr>
      <vt:lpstr>To be an evolutionist one must be a close-minded scientist </vt:lpstr>
      <vt:lpstr>PowerPoint Presentation</vt:lpstr>
      <vt:lpstr>Evolutionist “by-product” teaching on the origin of religion </vt:lpstr>
      <vt:lpstr>Dangers of Creation Science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Creation vs Science</dc:title>
  <dc:creator>Adam Clark</dc:creator>
  <cp:lastModifiedBy>Adam Clark</cp:lastModifiedBy>
  <cp:revision>16</cp:revision>
  <dcterms:created xsi:type="dcterms:W3CDTF">2019-06-26T17:24:10Z</dcterms:created>
  <dcterms:modified xsi:type="dcterms:W3CDTF">2019-06-26T21:31:51Z</dcterms:modified>
</cp:coreProperties>
</file>