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8"/>
  </p:notesMasterIdLst>
  <p:handoutMasterIdLst>
    <p:handoutMasterId r:id="rId49"/>
  </p:handoutMasterIdLst>
  <p:sldIdLst>
    <p:sldId id="312" r:id="rId2"/>
    <p:sldId id="313" r:id="rId3"/>
    <p:sldId id="314" r:id="rId4"/>
    <p:sldId id="317" r:id="rId5"/>
    <p:sldId id="318" r:id="rId6"/>
    <p:sldId id="319" r:id="rId7"/>
    <p:sldId id="320" r:id="rId8"/>
    <p:sldId id="321" r:id="rId9"/>
    <p:sldId id="336" r:id="rId10"/>
    <p:sldId id="328" r:id="rId11"/>
    <p:sldId id="330" r:id="rId12"/>
    <p:sldId id="332" r:id="rId13"/>
    <p:sldId id="334" r:id="rId14"/>
    <p:sldId id="337" r:id="rId15"/>
    <p:sldId id="340" r:id="rId16"/>
    <p:sldId id="339" r:id="rId17"/>
    <p:sldId id="344" r:id="rId18"/>
    <p:sldId id="345" r:id="rId19"/>
    <p:sldId id="346" r:id="rId20"/>
    <p:sldId id="348" r:id="rId21"/>
    <p:sldId id="347" r:id="rId22"/>
    <p:sldId id="349" r:id="rId23"/>
    <p:sldId id="350" r:id="rId24"/>
    <p:sldId id="351" r:id="rId25"/>
    <p:sldId id="352" r:id="rId26"/>
    <p:sldId id="353" r:id="rId27"/>
    <p:sldId id="354" r:id="rId28"/>
    <p:sldId id="355" r:id="rId29"/>
    <p:sldId id="356" r:id="rId30"/>
    <p:sldId id="357" r:id="rId31"/>
    <p:sldId id="358" r:id="rId32"/>
    <p:sldId id="367" r:id="rId33"/>
    <p:sldId id="360" r:id="rId34"/>
    <p:sldId id="359" r:id="rId35"/>
    <p:sldId id="361" r:id="rId36"/>
    <p:sldId id="362" r:id="rId37"/>
    <p:sldId id="363" r:id="rId38"/>
    <p:sldId id="364" r:id="rId39"/>
    <p:sldId id="365" r:id="rId40"/>
    <p:sldId id="368" r:id="rId41"/>
    <p:sldId id="366" r:id="rId42"/>
    <p:sldId id="370" r:id="rId43"/>
    <p:sldId id="375" r:id="rId44"/>
    <p:sldId id="373" r:id="rId45"/>
    <p:sldId id="374" r:id="rId46"/>
    <p:sldId id="36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3" d="100"/>
          <a:sy n="43" d="100"/>
        </p:scale>
        <p:origin x="-240" y="-96"/>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177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09733D-69F8-45CE-987F-1E3A67C77C5D}" type="datetimeFigureOut">
              <a:rPr lang="en-US" smtClean="0"/>
              <a:t>6/5/2019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73FB42-312D-429D-A89D-91E21C85F0BA}" type="slidenum">
              <a:rPr lang="en-US" smtClean="0"/>
              <a:t>‹#›</a:t>
            </a:fld>
            <a:endParaRPr lang="en-US"/>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DC3DB-9C0B-4EEA-BE0C-C823D6258BF2}"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09D77-6270-417D-B912-9E40620F0D03}" type="slidenum">
              <a:rPr lang="en-US" smtClean="0"/>
              <a:t>‹#›</a:t>
            </a:fld>
            <a:endParaRPr lang="en-US"/>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10363200" cy="4267200"/>
          </a:xfrm>
        </p:spPr>
        <p:txBody>
          <a:bodyPr anchor="b">
            <a:noAutofit/>
          </a:bodyPr>
          <a:lstStyle>
            <a:lvl1pPr>
              <a:lnSpc>
                <a:spcPct val="100000"/>
              </a:lnSpc>
              <a:defRPr sz="6600">
                <a:solidFill>
                  <a:schemeClr val="accent1">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4343399"/>
            <a:ext cx="8534400" cy="1219200"/>
          </a:xfrm>
        </p:spPr>
        <p:txBody>
          <a:bodyPr>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2"/>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6/5/2019</a:t>
            </a:fld>
            <a:endParaRPr lang="en-US"/>
          </a:p>
        </p:txBody>
      </p:sp>
      <p:sp>
        <p:nvSpPr>
          <p:cNvPr id="8" name="Slide Number Placeholder 7"/>
          <p:cNvSpPr>
            <a:spLocks noGrp="1"/>
          </p:cNvSpPr>
          <p:nvPr>
            <p:ph type="sldNum" sz="quarter" idx="11"/>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85672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6/5/2019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2882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9831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9831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6/5/2019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1880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6/5/2019</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0745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0"/>
            <a:ext cx="10363200" cy="2505075"/>
          </a:xfrm>
        </p:spPr>
        <p:txBody>
          <a:bodyPr vert="horz" lIns="91440" tIns="45720" rIns="91440" bIns="45720" rtlCol="0" anchor="b">
            <a:no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963084" y="2697163"/>
            <a:ext cx="10363200" cy="11318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6/5/2019</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038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612805" y="1828800"/>
            <a:ext cx="5388864" cy="34292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8785"/>
            <a:ext cx="5384800" cy="3429015"/>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Add a footer</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6/5/2019</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6720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40825"/>
            <a:ext cx="5386917"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10"/>
          <p:cNvSpPr>
            <a:spLocks noGrp="1"/>
          </p:cNvSpPr>
          <p:nvPr>
            <p:ph sz="quarter" idx="13"/>
          </p:nvPr>
        </p:nvSpPr>
        <p:spPr>
          <a:xfrm>
            <a:off x="609600" y="2453473"/>
            <a:ext cx="5388864" cy="28340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1" y="1840825"/>
            <a:ext cx="5389033"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12"/>
          <p:cNvSpPr>
            <a:spLocks noGrp="1"/>
          </p:cNvSpPr>
          <p:nvPr>
            <p:ph sz="quarter" idx="14"/>
          </p:nvPr>
        </p:nvSpPr>
        <p:spPr>
          <a:xfrm>
            <a:off x="6201237" y="2453474"/>
            <a:ext cx="5388864" cy="2833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6/5/2019</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010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6/5/2019</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300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6/5/2019</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6943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2"/>
            <a:ext cx="6661151" cy="4984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2819399"/>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6/5/2019</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615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5" y="1597800"/>
            <a:ext cx="8072965" cy="38552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579250"/>
            <a:ext cx="7615765" cy="533400"/>
          </a:xfrm>
        </p:spPr>
        <p:txBody>
          <a:bodyPr>
            <a:normAutofit/>
          </a:bodyPr>
          <a:lstStyle>
            <a:lvl1pPr marL="0" indent="0" algn="ctr">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6/5/2019</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3371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846262"/>
            <a:ext cx="10972800" cy="34194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692275" y="6137408"/>
            <a:ext cx="3654313" cy="365125"/>
          </a:xfrm>
          <a:prstGeom prst="rect">
            <a:avLst/>
          </a:prstGeom>
        </p:spPr>
        <p:txBody>
          <a:bodyPr vert="horz" lIns="45720" tIns="45720" rIns="91440" bIns="45720" rtlCol="0" anchor="ctr"/>
          <a:lstStyle>
            <a:lvl1pPr algn="l">
              <a:defRPr sz="1200">
                <a:solidFill>
                  <a:schemeClr val="tx2"/>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7303488" y="6137408"/>
            <a:ext cx="1173043" cy="365125"/>
          </a:xfrm>
          <a:prstGeom prst="rect">
            <a:avLst/>
          </a:prstGeom>
        </p:spPr>
        <p:txBody>
          <a:bodyPr vert="horz" lIns="91440" tIns="45720" rIns="45720" bIns="45720" rtlCol="0" anchor="ctr"/>
          <a:lstStyle>
            <a:lvl1pPr algn="r">
              <a:defRPr sz="1200">
                <a:solidFill>
                  <a:schemeClr val="tx2"/>
                </a:solidFill>
                <a:latin typeface="Century Gothic" pitchFamily="34" charset="0"/>
              </a:defRPr>
            </a:lvl1pPr>
          </a:lstStyle>
          <a:p>
            <a:fld id="{349BF3EA-1A78-4F07-BDC0-C8A1BD461199}" type="datetimeFigureOut">
              <a:rPr lang="en-US" smtClean="0"/>
              <a:pPr/>
              <a:t>6/5/2019</a:t>
            </a:fld>
            <a:endParaRPr lang="en-US"/>
          </a:p>
        </p:txBody>
      </p:sp>
      <p:sp>
        <p:nvSpPr>
          <p:cNvPr id="6" name="Slide Number Placeholder 5"/>
          <p:cNvSpPr>
            <a:spLocks noGrp="1"/>
          </p:cNvSpPr>
          <p:nvPr>
            <p:ph type="sldNum" sz="quarter" idx="4"/>
          </p:nvPr>
        </p:nvSpPr>
        <p:spPr>
          <a:xfrm>
            <a:off x="9433430" y="6137408"/>
            <a:ext cx="749300" cy="365125"/>
          </a:xfrm>
          <a:prstGeom prst="rect">
            <a:avLst/>
          </a:prstGeom>
        </p:spPr>
        <p:txBody>
          <a:bodyPr vert="horz" lIns="27432" tIns="45720" rIns="45720" bIns="45720" rtlCol="0" anchor="ctr"/>
          <a:lstStyle>
            <a:lvl1pPr algn="l">
              <a:defRPr sz="1200">
                <a:solidFill>
                  <a:schemeClr val="tx2"/>
                </a:solidFill>
                <a:latin typeface="Century Gothic" pitchFamily="34" charset="0"/>
              </a:defRPr>
            </a:lvl1pPr>
          </a:lstStyle>
          <a:p>
            <a:fld id="{401CF334-2D5C-4859-84A6-CA7E6E43FAEB}" type="slidenum">
              <a:rPr lang="en-US" smtClean="0"/>
              <a:pPr/>
              <a:t>‹#›</a:t>
            </a:fld>
            <a:endParaRPr lang="en-US"/>
          </a:p>
        </p:txBody>
      </p:sp>
      <p:grpSp>
        <p:nvGrpSpPr>
          <p:cNvPr id="7" name="Group 6" descr="Shrubs on seashore">
            <a:extLst>
              <a:ext uri="{FF2B5EF4-FFF2-40B4-BE49-F238E27FC236}">
                <a16:creationId xmlns:a16="http://schemas.microsoft.com/office/drawing/2014/main" xmlns="" id="{32ABC1A6-8856-41D7-BF42-7ED8D4AC1C81}"/>
              </a:ext>
            </a:extLst>
          </p:cNvPr>
          <p:cNvGrpSpPr/>
          <p:nvPr userDrawn="1"/>
        </p:nvGrpSpPr>
        <p:grpSpPr>
          <a:xfrm>
            <a:off x="11112" y="4291013"/>
            <a:ext cx="12180887" cy="2589212"/>
            <a:chOff x="11112" y="4291013"/>
            <a:chExt cx="12180887" cy="2589212"/>
          </a:xfrm>
        </p:grpSpPr>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10" name="Freeform 2"/>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 name="Group 68"/>
            <p:cNvGrpSpPr>
              <a:grpSpLocks/>
            </p:cNvGrpSpPr>
            <p:nvPr/>
          </p:nvGrpSpPr>
          <p:grpSpPr bwMode="auto">
            <a:xfrm>
              <a:off x="68263" y="4291013"/>
              <a:ext cx="2384425" cy="2447925"/>
              <a:chOff x="43" y="2703"/>
              <a:chExt cx="1502" cy="1542"/>
            </a:xfrm>
          </p:grpSpPr>
          <p:grpSp>
            <p:nvGrpSpPr>
              <p:cNvPr id="55" name="Group 28"/>
              <p:cNvGrpSpPr>
                <a:grpSpLocks/>
              </p:cNvGrpSpPr>
              <p:nvPr/>
            </p:nvGrpSpPr>
            <p:grpSpPr bwMode="auto">
              <a:xfrm>
                <a:off x="106" y="2703"/>
                <a:ext cx="1387" cy="1542"/>
                <a:chOff x="106" y="2703"/>
                <a:chExt cx="1387" cy="1542"/>
              </a:xfrm>
            </p:grpSpPr>
            <p:grpSp>
              <p:nvGrpSpPr>
                <p:cNvPr id="95" name="Group 5"/>
                <p:cNvGrpSpPr>
                  <a:grpSpLocks/>
                </p:cNvGrpSpPr>
                <p:nvPr/>
              </p:nvGrpSpPr>
              <p:grpSpPr bwMode="auto">
                <a:xfrm>
                  <a:off x="506" y="3583"/>
                  <a:ext cx="135" cy="584"/>
                  <a:chOff x="506" y="3583"/>
                  <a:chExt cx="135" cy="584"/>
                </a:xfrm>
              </p:grpSpPr>
              <p:sp>
                <p:nvSpPr>
                  <p:cNvPr id="118" name="Freeform 3"/>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Freeform 4"/>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6" name="Group 8"/>
                <p:cNvGrpSpPr>
                  <a:grpSpLocks/>
                </p:cNvGrpSpPr>
                <p:nvPr/>
              </p:nvGrpSpPr>
              <p:grpSpPr bwMode="auto">
                <a:xfrm>
                  <a:off x="243" y="3542"/>
                  <a:ext cx="270" cy="631"/>
                  <a:chOff x="243" y="3542"/>
                  <a:chExt cx="270" cy="631"/>
                </a:xfrm>
              </p:grpSpPr>
              <p:sp>
                <p:nvSpPr>
                  <p:cNvPr id="116" name="Freeform 6"/>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Freeform 7"/>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7" name="Freeform 9"/>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Freeform 10"/>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Freeform 11"/>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0" name="Group 16"/>
                <p:cNvGrpSpPr>
                  <a:grpSpLocks/>
                </p:cNvGrpSpPr>
                <p:nvPr/>
              </p:nvGrpSpPr>
              <p:grpSpPr bwMode="auto">
                <a:xfrm>
                  <a:off x="193" y="2703"/>
                  <a:ext cx="152" cy="1529"/>
                  <a:chOff x="193" y="2703"/>
                  <a:chExt cx="152" cy="1529"/>
                </a:xfrm>
              </p:grpSpPr>
              <p:sp>
                <p:nvSpPr>
                  <p:cNvPr id="112" name="Freeform 12"/>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Freeform 13"/>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Freeform 14"/>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Freeform 15"/>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 name="Freeform 17"/>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Freeform 18"/>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Freeform 19"/>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Freeform 20"/>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Freeform 21"/>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Freeform 22"/>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Freeform 23"/>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Freeform 24"/>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Freeform 25"/>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Freeform 26"/>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Freeform 27"/>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 name="Freeform 29"/>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 name="Group 33"/>
              <p:cNvGrpSpPr>
                <a:grpSpLocks/>
              </p:cNvGrpSpPr>
              <p:nvPr/>
            </p:nvGrpSpPr>
            <p:grpSpPr bwMode="auto">
              <a:xfrm>
                <a:off x="454" y="3586"/>
                <a:ext cx="255" cy="498"/>
                <a:chOff x="454" y="3586"/>
                <a:chExt cx="255" cy="498"/>
              </a:xfrm>
            </p:grpSpPr>
            <p:sp>
              <p:nvSpPr>
                <p:cNvPr id="92" name="Freeform 30"/>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Freeform 31"/>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Freeform 32"/>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Freeform 34"/>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35"/>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 name="Group 38"/>
              <p:cNvGrpSpPr>
                <a:grpSpLocks/>
              </p:cNvGrpSpPr>
              <p:nvPr/>
            </p:nvGrpSpPr>
            <p:grpSpPr bwMode="auto">
              <a:xfrm>
                <a:off x="139" y="3607"/>
                <a:ext cx="217" cy="566"/>
                <a:chOff x="139" y="3607"/>
                <a:chExt cx="217" cy="566"/>
              </a:xfrm>
            </p:grpSpPr>
            <p:sp>
              <p:nvSpPr>
                <p:cNvPr id="90" name="Freeform 36"/>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Freeform 37"/>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 name="Freeform 39"/>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 name="Group 47"/>
              <p:cNvGrpSpPr>
                <a:grpSpLocks/>
              </p:cNvGrpSpPr>
              <p:nvPr/>
            </p:nvGrpSpPr>
            <p:grpSpPr bwMode="auto">
              <a:xfrm>
                <a:off x="117" y="2718"/>
                <a:ext cx="332" cy="1514"/>
                <a:chOff x="117" y="2718"/>
                <a:chExt cx="332" cy="1514"/>
              </a:xfrm>
            </p:grpSpPr>
            <p:sp>
              <p:nvSpPr>
                <p:cNvPr id="83" name="Freeform 40"/>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Freeform 41"/>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 name="Group 44"/>
                <p:cNvGrpSpPr>
                  <a:grpSpLocks/>
                </p:cNvGrpSpPr>
                <p:nvPr/>
              </p:nvGrpSpPr>
              <p:grpSpPr bwMode="auto">
                <a:xfrm>
                  <a:off x="231" y="2718"/>
                  <a:ext cx="218" cy="641"/>
                  <a:chOff x="231" y="2718"/>
                  <a:chExt cx="218" cy="641"/>
                </a:xfrm>
              </p:grpSpPr>
              <p:sp>
                <p:nvSpPr>
                  <p:cNvPr id="88" name="Freeform 42"/>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43"/>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Freeform 45"/>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Freeform 46"/>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 name="Freeform 48"/>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49"/>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Freeform 50"/>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51"/>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52"/>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53"/>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Freeform 54"/>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55"/>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Freeform 56"/>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57"/>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58"/>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59"/>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5" name="Group 62"/>
              <p:cNvGrpSpPr>
                <a:grpSpLocks/>
              </p:cNvGrpSpPr>
              <p:nvPr/>
            </p:nvGrpSpPr>
            <p:grpSpPr bwMode="auto">
              <a:xfrm>
                <a:off x="487" y="3200"/>
                <a:ext cx="385" cy="440"/>
                <a:chOff x="487" y="3200"/>
                <a:chExt cx="385" cy="440"/>
              </a:xfrm>
            </p:grpSpPr>
            <p:sp>
              <p:nvSpPr>
                <p:cNvPr id="81" name="Freeform 60"/>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61"/>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 name="Freeform 63"/>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64"/>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65"/>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66"/>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67"/>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111"/>
            <p:cNvGrpSpPr>
              <a:grpSpLocks/>
            </p:cNvGrpSpPr>
            <p:nvPr/>
          </p:nvGrpSpPr>
          <p:grpSpPr bwMode="auto">
            <a:xfrm>
              <a:off x="10057193" y="5283200"/>
              <a:ext cx="2032000" cy="1581150"/>
              <a:chOff x="4495" y="3328"/>
              <a:chExt cx="1280" cy="996"/>
            </a:xfrm>
          </p:grpSpPr>
          <p:grpSp>
            <p:nvGrpSpPr>
              <p:cNvPr id="13" name="Group 84"/>
              <p:cNvGrpSpPr>
                <a:grpSpLocks/>
              </p:cNvGrpSpPr>
              <p:nvPr/>
            </p:nvGrpSpPr>
            <p:grpSpPr bwMode="auto">
              <a:xfrm>
                <a:off x="4636" y="3328"/>
                <a:ext cx="1056" cy="993"/>
                <a:chOff x="4636" y="3328"/>
                <a:chExt cx="1056" cy="993"/>
              </a:xfrm>
            </p:grpSpPr>
            <p:sp>
              <p:nvSpPr>
                <p:cNvPr id="40" name="Freeform 69"/>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70"/>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71"/>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72"/>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73"/>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4"/>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75"/>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6"/>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77"/>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78"/>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79"/>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80"/>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81"/>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82"/>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83"/>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Freeform 85"/>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86"/>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87"/>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88"/>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89"/>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90"/>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91"/>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92"/>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93"/>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94"/>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95"/>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96"/>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97"/>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98"/>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99"/>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100"/>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01"/>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02"/>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03"/>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104"/>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105"/>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106"/>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107"/>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108"/>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109"/>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110"/>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891149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4800" kern="1200">
          <a:solidFill>
            <a:schemeClr val="accent1">
              <a:lumMod val="50000"/>
            </a:schemeClr>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0" orient="horz" pos="2160" userDrawn="1">
          <p15:clr>
            <a:srgbClr val="F26B43"/>
          </p15:clr>
        </p15:guide>
        <p15:guide id="1" pos="3840" userDrawn="1">
          <p15:clr>
            <a:srgbClr val="F26B43"/>
          </p15:clr>
        </p15:guide>
        <p15:guide id="2" orient="horz" pos="3312" userDrawn="1">
          <p15:clr>
            <a:srgbClr val="F26B43"/>
          </p15:clr>
        </p15:guide>
        <p15:guide id="3" orient="horz" pos="1008" userDrawn="1">
          <p15:clr>
            <a:srgbClr val="F26B43"/>
          </p15:clr>
        </p15:guide>
        <p15:guide id="4" orient="horz" pos="1152"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Creation vs Science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81851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Stanley Miller 1953</a:t>
            </a:r>
          </a:p>
        </p:txBody>
      </p:sp>
      <p:pic>
        <p:nvPicPr>
          <p:cNvPr id="5" name="Content Placeholder 4">
            <a:extLst>
              <a:ext uri="{FF2B5EF4-FFF2-40B4-BE49-F238E27FC236}">
                <a16:creationId xmlns:a16="http://schemas.microsoft.com/office/drawing/2014/main" xmlns="" id="{678F30CC-77B8-457F-A20A-324A9B27E439}"/>
              </a:ext>
            </a:extLst>
          </p:cNvPr>
          <p:cNvPicPr>
            <a:picLocks noGrp="1" noChangeAspect="1"/>
          </p:cNvPicPr>
          <p:nvPr>
            <p:ph idx="1"/>
          </p:nvPr>
        </p:nvPicPr>
        <p:blipFill>
          <a:blip r:embed="rId2"/>
          <a:stretch>
            <a:fillRect/>
          </a:stretch>
        </p:blipFill>
        <p:spPr>
          <a:xfrm>
            <a:off x="2153221" y="1600200"/>
            <a:ext cx="7885558" cy="4866264"/>
          </a:xfrm>
        </p:spPr>
      </p:pic>
    </p:spTree>
    <p:extLst>
      <p:ext uri="{BB962C8B-B14F-4D97-AF65-F5344CB8AC3E}">
        <p14:creationId xmlns:p14="http://schemas.microsoft.com/office/powerpoint/2010/main" val="789073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Douglas Axe</a:t>
            </a:r>
          </a:p>
        </p:txBody>
      </p:sp>
      <p:sp>
        <p:nvSpPr>
          <p:cNvPr id="2" name="Content Placeholder 1">
            <a:extLst>
              <a:ext uri="{FF2B5EF4-FFF2-40B4-BE49-F238E27FC236}">
                <a16:creationId xmlns:a16="http://schemas.microsoft.com/office/drawing/2014/main" xmlns="" id="{F788A6FE-DB8D-476F-A37C-3AC4B0FD42A7}"/>
              </a:ext>
            </a:extLst>
          </p:cNvPr>
          <p:cNvSpPr>
            <a:spLocks noGrp="1"/>
          </p:cNvSpPr>
          <p:nvPr>
            <p:ph idx="1"/>
          </p:nvPr>
        </p:nvSpPr>
        <p:spPr>
          <a:xfrm>
            <a:off x="609600" y="1846262"/>
            <a:ext cx="10972800" cy="4674854"/>
          </a:xfrm>
        </p:spPr>
        <p:txBody>
          <a:bodyPr>
            <a:normAutofit/>
          </a:bodyPr>
          <a:lstStyle/>
          <a:p>
            <a:pPr marL="0" indent="0" algn="ctr">
              <a:buNone/>
            </a:pPr>
            <a:r>
              <a:rPr lang="en-US" sz="4000" dirty="0"/>
              <a:t>The chances for common functional sequences (i.e., Proteins) among all the possible combinations of Amino Acids </a:t>
            </a:r>
          </a:p>
          <a:p>
            <a:pPr marL="0" indent="0" algn="ctr">
              <a:buNone/>
            </a:pPr>
            <a:r>
              <a:rPr lang="en-US" sz="4000" dirty="0"/>
              <a:t>1:10e77 100,000,000,000,000,000,000,000,000,000,000,000,000,000,000,000,000,000,000,000,000,000,000,000,000,000 </a:t>
            </a:r>
          </a:p>
        </p:txBody>
      </p:sp>
    </p:spTree>
    <p:extLst>
      <p:ext uri="{BB962C8B-B14F-4D97-AF65-F5344CB8AC3E}">
        <p14:creationId xmlns:p14="http://schemas.microsoft.com/office/powerpoint/2010/main" val="225456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Douglas Axe</a:t>
            </a:r>
          </a:p>
        </p:txBody>
      </p:sp>
      <p:sp>
        <p:nvSpPr>
          <p:cNvPr id="2" name="Content Placeholder 1">
            <a:extLst>
              <a:ext uri="{FF2B5EF4-FFF2-40B4-BE49-F238E27FC236}">
                <a16:creationId xmlns:a16="http://schemas.microsoft.com/office/drawing/2014/main" xmlns="" id="{F788A6FE-DB8D-476F-A37C-3AC4B0FD42A7}"/>
              </a:ext>
            </a:extLst>
          </p:cNvPr>
          <p:cNvSpPr>
            <a:spLocks noGrp="1"/>
          </p:cNvSpPr>
          <p:nvPr>
            <p:ph idx="1"/>
          </p:nvPr>
        </p:nvSpPr>
        <p:spPr>
          <a:xfrm>
            <a:off x="609600" y="1846262"/>
            <a:ext cx="10972800" cy="4674854"/>
          </a:xfrm>
        </p:spPr>
        <p:txBody>
          <a:bodyPr>
            <a:normAutofit fontScale="92500" lnSpcReduction="10000"/>
          </a:bodyPr>
          <a:lstStyle/>
          <a:p>
            <a:pPr marL="0" indent="0" algn="ctr">
              <a:buNone/>
            </a:pPr>
            <a:r>
              <a:rPr lang="en-US" sz="4000" dirty="0"/>
              <a:t>Chances of finding a functional Protein (for life) by chance </a:t>
            </a:r>
          </a:p>
          <a:p>
            <a:pPr marL="0" indent="0" algn="ctr">
              <a:buNone/>
            </a:pPr>
            <a:r>
              <a:rPr lang="en-US" sz="4000" dirty="0"/>
              <a:t>1:10e164</a:t>
            </a:r>
          </a:p>
          <a:p>
            <a:pPr marL="0" indent="0" algn="ctr">
              <a:buNone/>
            </a:pPr>
            <a:r>
              <a:rPr lang="en-US" sz="4000" dirty="0"/>
              <a:t>100,000,000,000,000,000,000,000,000,000,000,000,000,000,000,000,000,000,000,000,000,000,000,000,000,000,000,000,000,000,000,000,000,000,000,000,000,000,000,000,000,000,000,000,000000,000,000,000,000,000,000,000,000,000</a:t>
            </a:r>
          </a:p>
        </p:txBody>
      </p:sp>
    </p:spTree>
    <p:extLst>
      <p:ext uri="{BB962C8B-B14F-4D97-AF65-F5344CB8AC3E}">
        <p14:creationId xmlns:p14="http://schemas.microsoft.com/office/powerpoint/2010/main" val="3833571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a:t>
            </a:r>
          </a:p>
        </p:txBody>
      </p:sp>
      <p:sp>
        <p:nvSpPr>
          <p:cNvPr id="14" name="Content Placeholder 13"/>
          <p:cNvSpPr>
            <a:spLocks noGrp="1"/>
          </p:cNvSpPr>
          <p:nvPr>
            <p:ph idx="1"/>
          </p:nvPr>
        </p:nvSpPr>
        <p:spPr>
          <a:xfrm>
            <a:off x="609600" y="1846262"/>
            <a:ext cx="10972800" cy="5011738"/>
          </a:xfrm>
        </p:spPr>
        <p:txBody>
          <a:bodyPr>
            <a:normAutofit/>
          </a:bodyPr>
          <a:lstStyle/>
          <a:p>
            <a:pPr marL="0" lvl="0" indent="0" algn="ctr">
              <a:buNone/>
            </a:pPr>
            <a:r>
              <a:rPr lang="en-US" sz="3200" dirty="0"/>
              <a:t>Three Principles</a:t>
            </a:r>
          </a:p>
          <a:p>
            <a:pPr marL="457200" lvl="0" indent="-457200">
              <a:buFont typeface="+mj-lt"/>
              <a:buAutoNum type="arabicPeriod"/>
            </a:pPr>
            <a:r>
              <a:rPr lang="en-US" sz="4000" dirty="0"/>
              <a:t>No example in the geological time scale  </a:t>
            </a:r>
          </a:p>
          <a:p>
            <a:pPr marL="457200" lvl="0" indent="-457200">
              <a:buFont typeface="+mj-lt"/>
              <a:buAutoNum type="arabicPeriod"/>
            </a:pPr>
            <a:r>
              <a:rPr lang="en-US" sz="4000" dirty="0"/>
              <a:t>Cannot modify what cannot form</a:t>
            </a:r>
          </a:p>
          <a:p>
            <a:pPr marL="457200" lvl="0" indent="-457200">
              <a:buFont typeface="+mj-lt"/>
              <a:buAutoNum type="arabicPeriod"/>
            </a:pPr>
            <a:r>
              <a:rPr lang="en-US" sz="4000" dirty="0"/>
              <a:t>Cannot improve what never formed </a:t>
            </a:r>
          </a:p>
        </p:txBody>
      </p:sp>
    </p:spTree>
    <p:extLst>
      <p:ext uri="{BB962C8B-B14F-4D97-AF65-F5344CB8AC3E}">
        <p14:creationId xmlns:p14="http://schemas.microsoft.com/office/powerpoint/2010/main" val="363067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a:t>
            </a:r>
          </a:p>
        </p:txBody>
      </p:sp>
      <p:sp>
        <p:nvSpPr>
          <p:cNvPr id="14" name="Content Placeholder 13"/>
          <p:cNvSpPr>
            <a:spLocks noGrp="1"/>
          </p:cNvSpPr>
          <p:nvPr>
            <p:ph idx="1"/>
          </p:nvPr>
        </p:nvSpPr>
        <p:spPr>
          <a:xfrm>
            <a:off x="609600" y="1846262"/>
            <a:ext cx="10972800" cy="5011738"/>
          </a:xfrm>
        </p:spPr>
        <p:txBody>
          <a:bodyPr>
            <a:normAutofit lnSpcReduction="10000"/>
          </a:bodyPr>
          <a:lstStyle/>
          <a:p>
            <a:pPr marL="0" lvl="0" indent="0" algn="ctr">
              <a:buNone/>
            </a:pPr>
            <a:r>
              <a:rPr lang="en-US" sz="3200" dirty="0"/>
              <a:t>Three Principles</a:t>
            </a:r>
          </a:p>
          <a:p>
            <a:pPr marL="457200" lvl="0" indent="-457200">
              <a:buFont typeface="+mj-lt"/>
              <a:buAutoNum type="arabicPeriod"/>
            </a:pPr>
            <a:r>
              <a:rPr lang="en-US" sz="4000" dirty="0"/>
              <a:t>The geological time scale must be supported </a:t>
            </a:r>
          </a:p>
          <a:p>
            <a:pPr marL="457200" lvl="0" indent="-457200">
              <a:buFont typeface="+mj-lt"/>
              <a:buAutoNum type="arabicPeriod"/>
            </a:pPr>
            <a:r>
              <a:rPr lang="en-US" sz="4000" dirty="0"/>
              <a:t>A species cannot rapidly evolve, but to genetically evolve they must breed the modification into their offspring</a:t>
            </a:r>
          </a:p>
          <a:p>
            <a:pPr marL="457200" lvl="0" indent="-457200">
              <a:buFont typeface="+mj-lt"/>
              <a:buAutoNum type="arabicPeriod"/>
            </a:pPr>
            <a:r>
              <a:rPr lang="en-US" sz="4000" dirty="0"/>
              <a:t>For natural genetics to continue to improve there must be an extinction of the parent species </a:t>
            </a:r>
          </a:p>
        </p:txBody>
      </p:sp>
    </p:spTree>
    <p:extLst>
      <p:ext uri="{BB962C8B-B14F-4D97-AF65-F5344CB8AC3E}">
        <p14:creationId xmlns:p14="http://schemas.microsoft.com/office/powerpoint/2010/main" val="1737822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069328D-803F-4994-A013-F93C5F7C3F44}"/>
              </a:ext>
            </a:extLst>
          </p:cNvPr>
          <p:cNvSpPr>
            <a:spLocks noGrp="1"/>
          </p:cNvSpPr>
          <p:nvPr>
            <p:ph type="title"/>
          </p:nvPr>
        </p:nvSpPr>
        <p:spPr/>
        <p:txBody>
          <a:bodyPr/>
          <a:lstStyle/>
          <a:p>
            <a:r>
              <a:rPr lang="en-US" sz="5400" dirty="0"/>
              <a:t>Stromatolites</a:t>
            </a:r>
            <a:endParaRPr lang="en-US" dirty="0"/>
          </a:p>
        </p:txBody>
      </p:sp>
      <p:pic>
        <p:nvPicPr>
          <p:cNvPr id="19" name="Content Placeholder 18">
            <a:extLst>
              <a:ext uri="{FF2B5EF4-FFF2-40B4-BE49-F238E27FC236}">
                <a16:creationId xmlns:a16="http://schemas.microsoft.com/office/drawing/2014/main" xmlns="" id="{63930CC6-89B1-499A-A44A-60EB8E965224}"/>
              </a:ext>
            </a:extLst>
          </p:cNvPr>
          <p:cNvPicPr>
            <a:picLocks noGrp="1" noChangeAspect="1"/>
          </p:cNvPicPr>
          <p:nvPr>
            <p:ph sz="quarter" idx="13"/>
          </p:nvPr>
        </p:nvPicPr>
        <p:blipFill>
          <a:blip r:embed="rId2"/>
          <a:stretch>
            <a:fillRect/>
          </a:stretch>
        </p:blipFill>
        <p:spPr>
          <a:xfrm>
            <a:off x="336884" y="1828798"/>
            <a:ext cx="5580928" cy="4927842"/>
          </a:xfrm>
        </p:spPr>
      </p:pic>
      <p:pic>
        <p:nvPicPr>
          <p:cNvPr id="17" name="Content Placeholder 16">
            <a:extLst>
              <a:ext uri="{FF2B5EF4-FFF2-40B4-BE49-F238E27FC236}">
                <a16:creationId xmlns:a16="http://schemas.microsoft.com/office/drawing/2014/main" xmlns="" id="{7F91C5EC-B45E-406F-A952-2D718799102C}"/>
              </a:ext>
            </a:extLst>
          </p:cNvPr>
          <p:cNvPicPr>
            <a:picLocks noGrp="1" noChangeAspect="1"/>
          </p:cNvPicPr>
          <p:nvPr>
            <p:ph sz="half" idx="2"/>
          </p:nvPr>
        </p:nvPicPr>
        <p:blipFill>
          <a:blip r:embed="rId3"/>
          <a:stretch>
            <a:fillRect/>
          </a:stretch>
        </p:blipFill>
        <p:spPr>
          <a:xfrm>
            <a:off x="6274190" y="1828799"/>
            <a:ext cx="5533393" cy="4927841"/>
          </a:xfrm>
        </p:spPr>
      </p:pic>
    </p:spTree>
    <p:extLst>
      <p:ext uri="{BB962C8B-B14F-4D97-AF65-F5344CB8AC3E}">
        <p14:creationId xmlns:p14="http://schemas.microsoft.com/office/powerpoint/2010/main" val="1868225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a:t>
            </a:r>
          </a:p>
        </p:txBody>
      </p:sp>
      <p:sp>
        <p:nvSpPr>
          <p:cNvPr id="14" name="Content Placeholder 13"/>
          <p:cNvSpPr>
            <a:spLocks noGrp="1"/>
          </p:cNvSpPr>
          <p:nvPr>
            <p:ph idx="1"/>
          </p:nvPr>
        </p:nvSpPr>
        <p:spPr>
          <a:xfrm>
            <a:off x="609600" y="1846262"/>
            <a:ext cx="10972800" cy="5011738"/>
          </a:xfrm>
        </p:spPr>
        <p:txBody>
          <a:bodyPr>
            <a:normAutofit/>
          </a:bodyPr>
          <a:lstStyle/>
          <a:p>
            <a:pPr marL="0" lvl="0" indent="0" algn="ctr">
              <a:buNone/>
            </a:pPr>
            <a:r>
              <a:rPr lang="en-US" sz="3200" dirty="0"/>
              <a:t>Three Principles</a:t>
            </a:r>
          </a:p>
          <a:p>
            <a:pPr marL="457200" lvl="0" indent="-457200">
              <a:buFont typeface="+mj-lt"/>
              <a:buAutoNum type="arabicPeriod"/>
            </a:pPr>
            <a:r>
              <a:rPr lang="en-US" sz="4000" dirty="0"/>
              <a:t>Why is this fossil above ground?</a:t>
            </a:r>
          </a:p>
          <a:p>
            <a:pPr marL="457200" lvl="0" indent="-457200">
              <a:buFont typeface="+mj-lt"/>
              <a:buAutoNum type="arabicPeriod"/>
            </a:pPr>
            <a:r>
              <a:rPr lang="en-US" sz="4000" dirty="0"/>
              <a:t>Given the chances to make life, the only had 100 to 200 million years (that’s rapid for evolution), Where is the modified offspring?</a:t>
            </a:r>
          </a:p>
          <a:p>
            <a:pPr marL="457200" lvl="0" indent="-457200">
              <a:buFont typeface="+mj-lt"/>
              <a:buAutoNum type="arabicPeriod"/>
            </a:pPr>
            <a:r>
              <a:rPr lang="en-US" sz="4000" dirty="0"/>
              <a:t>Where is the extinction of the parent species? </a:t>
            </a:r>
          </a:p>
        </p:txBody>
      </p:sp>
    </p:spTree>
    <p:extLst>
      <p:ext uri="{BB962C8B-B14F-4D97-AF65-F5344CB8AC3E}">
        <p14:creationId xmlns:p14="http://schemas.microsoft.com/office/powerpoint/2010/main" val="2368343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069328D-803F-4994-A013-F93C5F7C3F44}"/>
              </a:ext>
            </a:extLst>
          </p:cNvPr>
          <p:cNvSpPr>
            <a:spLocks noGrp="1"/>
          </p:cNvSpPr>
          <p:nvPr>
            <p:ph type="title"/>
          </p:nvPr>
        </p:nvSpPr>
        <p:spPr/>
        <p:txBody>
          <a:bodyPr/>
          <a:lstStyle/>
          <a:p>
            <a:r>
              <a:rPr lang="en-US" sz="5400" dirty="0"/>
              <a:t>Trilobites </a:t>
            </a:r>
            <a:endParaRPr lang="en-US" dirty="0"/>
          </a:p>
        </p:txBody>
      </p:sp>
      <p:pic>
        <p:nvPicPr>
          <p:cNvPr id="5" name="Content Placeholder 4">
            <a:extLst>
              <a:ext uri="{FF2B5EF4-FFF2-40B4-BE49-F238E27FC236}">
                <a16:creationId xmlns:a16="http://schemas.microsoft.com/office/drawing/2014/main" xmlns="" id="{FF2FA224-2E53-46F7-9240-05AC5F367A25}"/>
              </a:ext>
            </a:extLst>
          </p:cNvPr>
          <p:cNvPicPr>
            <a:picLocks noGrp="1" noChangeAspect="1"/>
          </p:cNvPicPr>
          <p:nvPr>
            <p:ph idx="1"/>
          </p:nvPr>
        </p:nvPicPr>
        <p:blipFill>
          <a:blip r:embed="rId2"/>
          <a:stretch>
            <a:fillRect/>
          </a:stretch>
        </p:blipFill>
        <p:spPr>
          <a:xfrm>
            <a:off x="6280484" y="1792704"/>
            <a:ext cx="5911516" cy="4896853"/>
          </a:xfrm>
        </p:spPr>
      </p:pic>
      <p:pic>
        <p:nvPicPr>
          <p:cNvPr id="7" name="Picture 6">
            <a:extLst>
              <a:ext uri="{FF2B5EF4-FFF2-40B4-BE49-F238E27FC236}">
                <a16:creationId xmlns:a16="http://schemas.microsoft.com/office/drawing/2014/main" xmlns="" id="{D0B40C70-329D-4C51-85C7-A16C5BFC1A85}"/>
              </a:ext>
            </a:extLst>
          </p:cNvPr>
          <p:cNvPicPr>
            <a:picLocks noChangeAspect="1"/>
          </p:cNvPicPr>
          <p:nvPr/>
        </p:nvPicPr>
        <p:blipFill>
          <a:blip r:embed="rId3"/>
          <a:stretch>
            <a:fillRect/>
          </a:stretch>
        </p:blipFill>
        <p:spPr>
          <a:xfrm>
            <a:off x="-660" y="1792704"/>
            <a:ext cx="5912177" cy="4896852"/>
          </a:xfrm>
          <a:prstGeom prst="rect">
            <a:avLst/>
          </a:prstGeom>
        </p:spPr>
      </p:pic>
    </p:spTree>
    <p:extLst>
      <p:ext uri="{BB962C8B-B14F-4D97-AF65-F5344CB8AC3E}">
        <p14:creationId xmlns:p14="http://schemas.microsoft.com/office/powerpoint/2010/main" val="1703218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a:t>
            </a:r>
          </a:p>
        </p:txBody>
      </p:sp>
      <p:sp>
        <p:nvSpPr>
          <p:cNvPr id="14" name="Content Placeholder 13"/>
          <p:cNvSpPr>
            <a:spLocks noGrp="1"/>
          </p:cNvSpPr>
          <p:nvPr>
            <p:ph idx="1"/>
          </p:nvPr>
        </p:nvSpPr>
        <p:spPr>
          <a:xfrm>
            <a:off x="609600" y="1846262"/>
            <a:ext cx="10972800" cy="5011738"/>
          </a:xfrm>
        </p:spPr>
        <p:txBody>
          <a:bodyPr>
            <a:normAutofit/>
          </a:bodyPr>
          <a:lstStyle/>
          <a:p>
            <a:pPr marL="0" lvl="0" indent="0" algn="ctr">
              <a:buNone/>
            </a:pPr>
            <a:r>
              <a:rPr lang="en-US" sz="3200" dirty="0"/>
              <a:t>Three Principles</a:t>
            </a:r>
          </a:p>
          <a:p>
            <a:pPr marL="457200" lvl="0" indent="-457200">
              <a:buFont typeface="+mj-lt"/>
              <a:buAutoNum type="arabicPeriod"/>
            </a:pPr>
            <a:r>
              <a:rPr lang="en-US" sz="4000" dirty="0"/>
              <a:t>Why is this fossil above ground?</a:t>
            </a:r>
          </a:p>
          <a:p>
            <a:pPr marL="457200" lvl="0" indent="-457200">
              <a:buFont typeface="+mj-lt"/>
              <a:buAutoNum type="arabicPeriod"/>
            </a:pPr>
            <a:r>
              <a:rPr lang="en-US" sz="4000" dirty="0"/>
              <a:t>Why are artists drawing evolution? Between microbial life and a trilobite we have no proof of transitions. </a:t>
            </a:r>
          </a:p>
          <a:p>
            <a:pPr marL="457200" lvl="0" indent="-457200">
              <a:buFont typeface="+mj-lt"/>
              <a:buAutoNum type="arabicPeriod"/>
            </a:pPr>
            <a:r>
              <a:rPr lang="en-US" sz="4000" dirty="0"/>
              <a:t>Where is the extinction of the parent species? </a:t>
            </a:r>
          </a:p>
        </p:txBody>
      </p:sp>
    </p:spTree>
    <p:extLst>
      <p:ext uri="{BB962C8B-B14F-4D97-AF65-F5344CB8AC3E}">
        <p14:creationId xmlns:p14="http://schemas.microsoft.com/office/powerpoint/2010/main" val="4231283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 of Man</a:t>
            </a:r>
          </a:p>
        </p:txBody>
      </p:sp>
      <p:pic>
        <p:nvPicPr>
          <p:cNvPr id="4" name="Content Placeholder 3">
            <a:extLst>
              <a:ext uri="{FF2B5EF4-FFF2-40B4-BE49-F238E27FC236}">
                <a16:creationId xmlns:a16="http://schemas.microsoft.com/office/drawing/2014/main" xmlns="" id="{FF5D4E65-C686-4C13-BFC8-737AC0B2BB5F}"/>
              </a:ext>
            </a:extLst>
          </p:cNvPr>
          <p:cNvPicPr>
            <a:picLocks noGrp="1" noChangeAspect="1"/>
          </p:cNvPicPr>
          <p:nvPr>
            <p:ph idx="1"/>
          </p:nvPr>
        </p:nvPicPr>
        <p:blipFill>
          <a:blip r:embed="rId2"/>
          <a:stretch>
            <a:fillRect/>
          </a:stretch>
        </p:blipFill>
        <p:spPr>
          <a:xfrm>
            <a:off x="609600" y="1600200"/>
            <a:ext cx="10972800" cy="5257800"/>
          </a:xfrm>
        </p:spPr>
      </p:pic>
    </p:spTree>
    <p:extLst>
      <p:ext uri="{BB962C8B-B14F-4D97-AF65-F5344CB8AC3E}">
        <p14:creationId xmlns:p14="http://schemas.microsoft.com/office/powerpoint/2010/main" val="2469952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599" y="0"/>
            <a:ext cx="11301663" cy="1600200"/>
          </a:xfrm>
        </p:spPr>
        <p:txBody>
          <a:bodyPr/>
          <a:lstStyle/>
          <a:p>
            <a:r>
              <a:rPr lang="en-US" sz="5400" dirty="0"/>
              <a:t>Robert Hazen’s Evolution of Earth</a:t>
            </a:r>
          </a:p>
        </p:txBody>
      </p:sp>
      <p:pic>
        <p:nvPicPr>
          <p:cNvPr id="7" name="Content Placeholder 6">
            <a:extLst>
              <a:ext uri="{FF2B5EF4-FFF2-40B4-BE49-F238E27FC236}">
                <a16:creationId xmlns:a16="http://schemas.microsoft.com/office/drawing/2014/main" xmlns="" id="{281FD13A-D4C9-4359-8E85-06BF06CF4736}"/>
              </a:ext>
            </a:extLst>
          </p:cNvPr>
          <p:cNvPicPr>
            <a:picLocks noGrp="1" noChangeAspect="1"/>
          </p:cNvPicPr>
          <p:nvPr>
            <p:ph idx="1"/>
          </p:nvPr>
        </p:nvPicPr>
        <p:blipFill>
          <a:blip r:embed="rId2"/>
          <a:stretch>
            <a:fillRect/>
          </a:stretch>
        </p:blipFill>
        <p:spPr>
          <a:xfrm>
            <a:off x="271384" y="1941513"/>
            <a:ext cx="11639879" cy="4483350"/>
          </a:xfrm>
        </p:spPr>
      </p:pic>
    </p:spTree>
    <p:extLst>
      <p:ext uri="{BB962C8B-B14F-4D97-AF65-F5344CB8AC3E}">
        <p14:creationId xmlns:p14="http://schemas.microsoft.com/office/powerpoint/2010/main" val="618202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 of Man</a:t>
            </a:r>
          </a:p>
        </p:txBody>
      </p:sp>
      <p:pic>
        <p:nvPicPr>
          <p:cNvPr id="5" name="Content Placeholder 4">
            <a:extLst>
              <a:ext uri="{FF2B5EF4-FFF2-40B4-BE49-F238E27FC236}">
                <a16:creationId xmlns:a16="http://schemas.microsoft.com/office/drawing/2014/main" xmlns="" id="{B496861A-89DC-4DB6-B6C1-F4FFB33BCC79}"/>
              </a:ext>
            </a:extLst>
          </p:cNvPr>
          <p:cNvPicPr>
            <a:picLocks noGrp="1" noChangeAspect="1"/>
          </p:cNvPicPr>
          <p:nvPr>
            <p:ph idx="1"/>
          </p:nvPr>
        </p:nvPicPr>
        <p:blipFill>
          <a:blip r:embed="rId2"/>
          <a:stretch>
            <a:fillRect/>
          </a:stretch>
        </p:blipFill>
        <p:spPr>
          <a:xfrm>
            <a:off x="609600" y="1600200"/>
            <a:ext cx="10972800" cy="5257800"/>
          </a:xfrm>
        </p:spPr>
      </p:pic>
    </p:spTree>
    <p:extLst>
      <p:ext uri="{BB962C8B-B14F-4D97-AF65-F5344CB8AC3E}">
        <p14:creationId xmlns:p14="http://schemas.microsoft.com/office/powerpoint/2010/main" val="4087692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 of Man</a:t>
            </a:r>
          </a:p>
        </p:txBody>
      </p:sp>
      <p:pic>
        <p:nvPicPr>
          <p:cNvPr id="4" name="Content Placeholder 3">
            <a:extLst>
              <a:ext uri="{FF2B5EF4-FFF2-40B4-BE49-F238E27FC236}">
                <a16:creationId xmlns:a16="http://schemas.microsoft.com/office/drawing/2014/main" xmlns="" id="{FF5D4E65-C686-4C13-BFC8-737AC0B2BB5F}"/>
              </a:ext>
            </a:extLst>
          </p:cNvPr>
          <p:cNvPicPr>
            <a:picLocks noGrp="1" noChangeAspect="1"/>
          </p:cNvPicPr>
          <p:nvPr>
            <p:ph idx="1"/>
          </p:nvPr>
        </p:nvPicPr>
        <p:blipFill>
          <a:blip r:embed="rId2"/>
          <a:stretch>
            <a:fillRect/>
          </a:stretch>
        </p:blipFill>
        <p:spPr>
          <a:xfrm>
            <a:off x="609600" y="1600200"/>
            <a:ext cx="10972800" cy="5257800"/>
          </a:xfrm>
        </p:spPr>
      </p:pic>
      <p:sp>
        <p:nvSpPr>
          <p:cNvPr id="3" name="Arrow: Right 2">
            <a:extLst>
              <a:ext uri="{FF2B5EF4-FFF2-40B4-BE49-F238E27FC236}">
                <a16:creationId xmlns:a16="http://schemas.microsoft.com/office/drawing/2014/main" xmlns="" id="{C3C9AC82-C8D8-4D50-B984-048A340035A6}"/>
              </a:ext>
            </a:extLst>
          </p:cNvPr>
          <p:cNvSpPr/>
          <p:nvPr/>
        </p:nvSpPr>
        <p:spPr>
          <a:xfrm>
            <a:off x="3906981" y="1368136"/>
            <a:ext cx="7315200" cy="464127"/>
          </a:xfrm>
          <a:prstGeom prst="rightArrow">
            <a:avLst/>
          </a:prstGeom>
          <a:solidFill>
            <a:srgbClr val="FF0000"/>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2079643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 by Ranking</a:t>
            </a:r>
          </a:p>
        </p:txBody>
      </p:sp>
      <p:pic>
        <p:nvPicPr>
          <p:cNvPr id="6" name="Content Placeholder 5">
            <a:extLst>
              <a:ext uri="{FF2B5EF4-FFF2-40B4-BE49-F238E27FC236}">
                <a16:creationId xmlns:a16="http://schemas.microsoft.com/office/drawing/2014/main" xmlns="" id="{E38037C2-8FAD-427C-87A2-93E4B6E7024B}"/>
              </a:ext>
            </a:extLst>
          </p:cNvPr>
          <p:cNvPicPr>
            <a:picLocks noGrp="1" noChangeAspect="1"/>
          </p:cNvPicPr>
          <p:nvPr>
            <p:ph idx="1"/>
          </p:nvPr>
        </p:nvPicPr>
        <p:blipFill>
          <a:blip r:embed="rId2"/>
          <a:stretch>
            <a:fillRect/>
          </a:stretch>
        </p:blipFill>
        <p:spPr>
          <a:xfrm>
            <a:off x="957769" y="1600200"/>
            <a:ext cx="5138231" cy="3881004"/>
          </a:xfrm>
        </p:spPr>
      </p:pic>
      <p:pic>
        <p:nvPicPr>
          <p:cNvPr id="8" name="Picture 7">
            <a:extLst>
              <a:ext uri="{FF2B5EF4-FFF2-40B4-BE49-F238E27FC236}">
                <a16:creationId xmlns:a16="http://schemas.microsoft.com/office/drawing/2014/main" xmlns="" id="{86645DDC-BA3D-447D-8697-C9FCE1359FBA}"/>
              </a:ext>
            </a:extLst>
          </p:cNvPr>
          <p:cNvPicPr>
            <a:picLocks noChangeAspect="1"/>
          </p:cNvPicPr>
          <p:nvPr/>
        </p:nvPicPr>
        <p:blipFill>
          <a:blip r:embed="rId3"/>
          <a:stretch>
            <a:fillRect/>
          </a:stretch>
        </p:blipFill>
        <p:spPr>
          <a:xfrm>
            <a:off x="6328690" y="1600200"/>
            <a:ext cx="3909818" cy="4808538"/>
          </a:xfrm>
          <a:prstGeom prst="rect">
            <a:avLst/>
          </a:prstGeom>
        </p:spPr>
      </p:pic>
    </p:spTree>
    <p:extLst>
      <p:ext uri="{BB962C8B-B14F-4D97-AF65-F5344CB8AC3E}">
        <p14:creationId xmlns:p14="http://schemas.microsoft.com/office/powerpoint/2010/main" val="788226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 of Man</a:t>
            </a:r>
          </a:p>
        </p:txBody>
      </p:sp>
      <p:pic>
        <p:nvPicPr>
          <p:cNvPr id="4" name="Content Placeholder 3">
            <a:extLst>
              <a:ext uri="{FF2B5EF4-FFF2-40B4-BE49-F238E27FC236}">
                <a16:creationId xmlns:a16="http://schemas.microsoft.com/office/drawing/2014/main" xmlns="" id="{FF5D4E65-C686-4C13-BFC8-737AC0B2BB5F}"/>
              </a:ext>
            </a:extLst>
          </p:cNvPr>
          <p:cNvPicPr>
            <a:picLocks noGrp="1" noChangeAspect="1"/>
          </p:cNvPicPr>
          <p:nvPr>
            <p:ph idx="1"/>
          </p:nvPr>
        </p:nvPicPr>
        <p:blipFill>
          <a:blip r:embed="rId2"/>
          <a:stretch>
            <a:fillRect/>
          </a:stretch>
        </p:blipFill>
        <p:spPr>
          <a:xfrm>
            <a:off x="609600" y="1600200"/>
            <a:ext cx="10972800" cy="5257800"/>
          </a:xfrm>
        </p:spPr>
      </p:pic>
      <p:sp>
        <p:nvSpPr>
          <p:cNvPr id="3" name="Arrow: Right 2">
            <a:extLst>
              <a:ext uri="{FF2B5EF4-FFF2-40B4-BE49-F238E27FC236}">
                <a16:creationId xmlns:a16="http://schemas.microsoft.com/office/drawing/2014/main" xmlns="" id="{C3C9AC82-C8D8-4D50-B984-048A340035A6}"/>
              </a:ext>
            </a:extLst>
          </p:cNvPr>
          <p:cNvSpPr/>
          <p:nvPr/>
        </p:nvSpPr>
        <p:spPr>
          <a:xfrm>
            <a:off x="3906981" y="1368136"/>
            <a:ext cx="7315200" cy="464127"/>
          </a:xfrm>
          <a:prstGeom prst="rightArrow">
            <a:avLst/>
          </a:prstGeom>
          <a:solidFill>
            <a:srgbClr val="FF0000"/>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2586912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 Family Tree</a:t>
            </a:r>
          </a:p>
        </p:txBody>
      </p:sp>
      <p:pic>
        <p:nvPicPr>
          <p:cNvPr id="6" name="Content Placeholder 5">
            <a:extLst>
              <a:ext uri="{FF2B5EF4-FFF2-40B4-BE49-F238E27FC236}">
                <a16:creationId xmlns:a16="http://schemas.microsoft.com/office/drawing/2014/main" xmlns="" id="{2D8A25BF-7211-4B54-8B8D-0E39CDE1DFDC}"/>
              </a:ext>
            </a:extLst>
          </p:cNvPr>
          <p:cNvPicPr>
            <a:picLocks noGrp="1" noChangeAspect="1"/>
          </p:cNvPicPr>
          <p:nvPr>
            <p:ph idx="1"/>
          </p:nvPr>
        </p:nvPicPr>
        <p:blipFill>
          <a:blip r:embed="rId2"/>
          <a:stretch>
            <a:fillRect/>
          </a:stretch>
        </p:blipFill>
        <p:spPr>
          <a:xfrm>
            <a:off x="110836" y="1846263"/>
            <a:ext cx="9162123" cy="4930761"/>
          </a:xfrm>
        </p:spPr>
      </p:pic>
      <p:sp>
        <p:nvSpPr>
          <p:cNvPr id="3" name="Arrow: Right 2">
            <a:extLst>
              <a:ext uri="{FF2B5EF4-FFF2-40B4-BE49-F238E27FC236}">
                <a16:creationId xmlns:a16="http://schemas.microsoft.com/office/drawing/2014/main" xmlns="" id="{C3C9AC82-C8D8-4D50-B984-048A340035A6}"/>
              </a:ext>
            </a:extLst>
          </p:cNvPr>
          <p:cNvSpPr/>
          <p:nvPr/>
        </p:nvSpPr>
        <p:spPr>
          <a:xfrm>
            <a:off x="609600" y="6092536"/>
            <a:ext cx="7315200" cy="464127"/>
          </a:xfrm>
          <a:prstGeom prst="rightArrow">
            <a:avLst/>
          </a:prstGeom>
          <a:solidFill>
            <a:srgbClr val="FF0000"/>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err="1">
              <a:solidFill>
                <a:schemeClr val="tx1"/>
              </a:solidFill>
            </a:endParaRPr>
          </a:p>
        </p:txBody>
      </p:sp>
      <p:pic>
        <p:nvPicPr>
          <p:cNvPr id="8" name="Picture 7">
            <a:extLst>
              <a:ext uri="{FF2B5EF4-FFF2-40B4-BE49-F238E27FC236}">
                <a16:creationId xmlns:a16="http://schemas.microsoft.com/office/drawing/2014/main" xmlns="" id="{26EC3EBC-1557-4A63-8C18-0B423E1DB070}"/>
              </a:ext>
            </a:extLst>
          </p:cNvPr>
          <p:cNvPicPr>
            <a:picLocks noChangeAspect="1"/>
          </p:cNvPicPr>
          <p:nvPr/>
        </p:nvPicPr>
        <p:blipFill>
          <a:blip r:embed="rId3"/>
          <a:stretch>
            <a:fillRect/>
          </a:stretch>
        </p:blipFill>
        <p:spPr>
          <a:xfrm>
            <a:off x="9549373" y="2530750"/>
            <a:ext cx="2642627" cy="4246273"/>
          </a:xfrm>
          <a:prstGeom prst="rect">
            <a:avLst/>
          </a:prstGeom>
        </p:spPr>
      </p:pic>
    </p:spTree>
    <p:extLst>
      <p:ext uri="{BB962C8B-B14F-4D97-AF65-F5344CB8AC3E}">
        <p14:creationId xmlns:p14="http://schemas.microsoft.com/office/powerpoint/2010/main" val="191195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Australopithecus (Lucy)</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10972800" cy="5011738"/>
          </a:xfrm>
        </p:spPr>
        <p:txBody>
          <a:bodyPr>
            <a:normAutofit/>
          </a:bodyPr>
          <a:lstStyle/>
          <a:p>
            <a:pPr marL="0" indent="0">
              <a:buNone/>
            </a:pPr>
            <a:r>
              <a:rPr lang="en-US" sz="3200" dirty="0"/>
              <a:t>During a survey at </a:t>
            </a:r>
            <a:r>
              <a:rPr lang="en-US" sz="3200" dirty="0" err="1"/>
              <a:t>Hadar</a:t>
            </a:r>
            <a:r>
              <a:rPr lang="en-US" sz="3200" dirty="0"/>
              <a:t> in 1974, Donald </a:t>
            </a:r>
            <a:r>
              <a:rPr lang="en-US" sz="3200" dirty="0" err="1"/>
              <a:t>Johanson</a:t>
            </a:r>
            <a:r>
              <a:rPr lang="en-US" sz="3200" dirty="0"/>
              <a:t> and research assistant Tom Gray observed a hominid forearm jutting from the bank of a gully. They noticed that the forearm and other remains nearby appeared to be from the same individual. When the excavation was complete, they had found more than 40 percent of a single hominid skeleton. The specimen, called Lucy, was dated to 3.2 million years ago and classified in 1978 as the first known member of A. afarensis, a species thought to be one of the direct ancestors of modern humans.</a:t>
            </a:r>
          </a:p>
        </p:txBody>
      </p:sp>
    </p:spTree>
    <p:extLst>
      <p:ext uri="{BB962C8B-B14F-4D97-AF65-F5344CB8AC3E}">
        <p14:creationId xmlns:p14="http://schemas.microsoft.com/office/powerpoint/2010/main" val="2093069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Australopithecus (Lucy)</a:t>
            </a:r>
          </a:p>
        </p:txBody>
      </p:sp>
      <p:pic>
        <p:nvPicPr>
          <p:cNvPr id="4" name="Content Placeholder 3">
            <a:extLst>
              <a:ext uri="{FF2B5EF4-FFF2-40B4-BE49-F238E27FC236}">
                <a16:creationId xmlns:a16="http://schemas.microsoft.com/office/drawing/2014/main" xmlns="" id="{940F983F-EC34-4620-B7F3-CC4B854B8AB4}"/>
              </a:ext>
            </a:extLst>
          </p:cNvPr>
          <p:cNvPicPr>
            <a:picLocks noGrp="1" noChangeAspect="1"/>
          </p:cNvPicPr>
          <p:nvPr>
            <p:ph idx="1"/>
          </p:nvPr>
        </p:nvPicPr>
        <p:blipFill>
          <a:blip r:embed="rId2"/>
          <a:stretch>
            <a:fillRect/>
          </a:stretch>
        </p:blipFill>
        <p:spPr>
          <a:xfrm>
            <a:off x="1395663" y="1846263"/>
            <a:ext cx="9336505" cy="5011737"/>
          </a:xfrm>
        </p:spPr>
      </p:pic>
    </p:spTree>
    <p:extLst>
      <p:ext uri="{BB962C8B-B14F-4D97-AF65-F5344CB8AC3E}">
        <p14:creationId xmlns:p14="http://schemas.microsoft.com/office/powerpoint/2010/main" val="1947342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Australopithecus (Lucy)</a:t>
            </a:r>
          </a:p>
        </p:txBody>
      </p:sp>
      <p:pic>
        <p:nvPicPr>
          <p:cNvPr id="4" name="Content Placeholder 3">
            <a:extLst>
              <a:ext uri="{FF2B5EF4-FFF2-40B4-BE49-F238E27FC236}">
                <a16:creationId xmlns:a16="http://schemas.microsoft.com/office/drawing/2014/main" xmlns="" id="{940F983F-EC34-4620-B7F3-CC4B854B8AB4}"/>
              </a:ext>
            </a:extLst>
          </p:cNvPr>
          <p:cNvPicPr>
            <a:picLocks noGrp="1" noChangeAspect="1"/>
          </p:cNvPicPr>
          <p:nvPr>
            <p:ph idx="1"/>
          </p:nvPr>
        </p:nvPicPr>
        <p:blipFill>
          <a:blip r:embed="rId2"/>
          <a:stretch>
            <a:fillRect/>
          </a:stretch>
        </p:blipFill>
        <p:spPr>
          <a:xfrm>
            <a:off x="0" y="1846263"/>
            <a:ext cx="9336505" cy="5011737"/>
          </a:xfrm>
        </p:spPr>
      </p:pic>
      <p:pic>
        <p:nvPicPr>
          <p:cNvPr id="3" name="Picture 2">
            <a:extLst>
              <a:ext uri="{FF2B5EF4-FFF2-40B4-BE49-F238E27FC236}">
                <a16:creationId xmlns:a16="http://schemas.microsoft.com/office/drawing/2014/main" xmlns="" id="{28E99D8B-DC58-4722-A585-FC4E99D6D158}"/>
              </a:ext>
            </a:extLst>
          </p:cNvPr>
          <p:cNvPicPr>
            <a:picLocks noChangeAspect="1"/>
          </p:cNvPicPr>
          <p:nvPr/>
        </p:nvPicPr>
        <p:blipFill>
          <a:blip r:embed="rId3"/>
          <a:stretch>
            <a:fillRect/>
          </a:stretch>
        </p:blipFill>
        <p:spPr>
          <a:xfrm>
            <a:off x="9851356" y="1819275"/>
            <a:ext cx="2114550" cy="5038725"/>
          </a:xfrm>
          <a:prstGeom prst="rect">
            <a:avLst/>
          </a:prstGeom>
        </p:spPr>
      </p:pic>
    </p:spTree>
    <p:extLst>
      <p:ext uri="{BB962C8B-B14F-4D97-AF65-F5344CB8AC3E}">
        <p14:creationId xmlns:p14="http://schemas.microsoft.com/office/powerpoint/2010/main" val="1835041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2785E-A6C7-4EB2-9E57-15D1CDC08829}"/>
              </a:ext>
            </a:extLst>
          </p:cNvPr>
          <p:cNvSpPr>
            <a:spLocks noGrp="1"/>
          </p:cNvSpPr>
          <p:nvPr>
            <p:ph type="title"/>
          </p:nvPr>
        </p:nvSpPr>
        <p:spPr/>
        <p:txBody>
          <a:bodyPr/>
          <a:lstStyle/>
          <a:p>
            <a:r>
              <a:rPr lang="en-US" sz="5400" dirty="0"/>
              <a:t>Evolution</a:t>
            </a:r>
          </a:p>
        </p:txBody>
      </p:sp>
      <p:sp>
        <p:nvSpPr>
          <p:cNvPr id="3" name="Content Placeholder 2">
            <a:extLst>
              <a:ext uri="{FF2B5EF4-FFF2-40B4-BE49-F238E27FC236}">
                <a16:creationId xmlns:a16="http://schemas.microsoft.com/office/drawing/2014/main" xmlns="" id="{B5499EFE-E448-4EC5-96EF-0D35729404F2}"/>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sz="4000" dirty="0"/>
          </a:p>
          <a:p>
            <a:pPr marL="0" indent="0" algn="ctr">
              <a:buNone/>
            </a:pPr>
            <a:r>
              <a:rPr lang="en-US" sz="4000" dirty="0"/>
              <a:t>Questions/Comments</a:t>
            </a:r>
          </a:p>
        </p:txBody>
      </p:sp>
    </p:spTree>
    <p:extLst>
      <p:ext uri="{BB962C8B-B14F-4D97-AF65-F5344CB8AC3E}">
        <p14:creationId xmlns:p14="http://schemas.microsoft.com/office/powerpoint/2010/main" val="4228039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Piltdown Man</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10972800" cy="5011738"/>
          </a:xfrm>
        </p:spPr>
        <p:txBody>
          <a:bodyPr>
            <a:normAutofit lnSpcReduction="10000"/>
          </a:bodyPr>
          <a:lstStyle/>
          <a:p>
            <a:pPr marL="0" indent="0">
              <a:buNone/>
            </a:pPr>
            <a:r>
              <a:rPr lang="en-US" sz="3600" dirty="0"/>
              <a:t>In 1912 Charles Dawson, an amateur archaeologist claimed to have discovered the ‘missing link’ between ape and man. He had found part of a human-like skull in Pleistocene gravel beds near Piltdown village in Sussex, England. Dawson wrote to Arthur Smith Woodward, Keeper of Geology at the Natural History Museum at the time, about his find. Dawson and Smith Woodward started working together, making further discoveries in the area. </a:t>
            </a:r>
          </a:p>
        </p:txBody>
      </p:sp>
    </p:spTree>
    <p:extLst>
      <p:ext uri="{BB962C8B-B14F-4D97-AF65-F5344CB8AC3E}">
        <p14:creationId xmlns:p14="http://schemas.microsoft.com/office/powerpoint/2010/main" val="420109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Where did the water come from?</a:t>
            </a:r>
          </a:p>
        </p:txBody>
      </p:sp>
      <p:pic>
        <p:nvPicPr>
          <p:cNvPr id="4" name="Content Placeholder 3">
            <a:extLst>
              <a:ext uri="{FF2B5EF4-FFF2-40B4-BE49-F238E27FC236}">
                <a16:creationId xmlns:a16="http://schemas.microsoft.com/office/drawing/2014/main" xmlns="" id="{4A971570-E577-412A-BAB8-BD39C5EC86B6}"/>
              </a:ext>
            </a:extLst>
          </p:cNvPr>
          <p:cNvPicPr>
            <a:picLocks noGrp="1" noChangeAspect="1"/>
          </p:cNvPicPr>
          <p:nvPr>
            <p:ph idx="1"/>
          </p:nvPr>
        </p:nvPicPr>
        <p:blipFill rotWithShape="1">
          <a:blip r:embed="rId2"/>
          <a:srcRect l="34795" r="50000" b="590"/>
          <a:stretch/>
        </p:blipFill>
        <p:spPr>
          <a:xfrm>
            <a:off x="5013157" y="1821197"/>
            <a:ext cx="2165685" cy="4435224"/>
          </a:xfrm>
        </p:spPr>
      </p:pic>
    </p:spTree>
    <p:extLst>
      <p:ext uri="{BB962C8B-B14F-4D97-AF65-F5344CB8AC3E}">
        <p14:creationId xmlns:p14="http://schemas.microsoft.com/office/powerpoint/2010/main" val="3781111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Piltdown Man</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10972800" cy="5011738"/>
          </a:xfrm>
        </p:spPr>
        <p:txBody>
          <a:bodyPr>
            <a:normAutofit lnSpcReduction="10000"/>
          </a:bodyPr>
          <a:lstStyle/>
          <a:p>
            <a:pPr marL="0" indent="0">
              <a:buNone/>
            </a:pPr>
            <a:r>
              <a:rPr lang="en-US" sz="3600" dirty="0"/>
              <a:t>They found a set of teeth, a jawbone, more skull fragments and primitive tools, which they suggested belonged to the same individual. Smith Woodward made a reconstruction of the skull fragments, and the archaeologists hypothesized that the find indicated evidence of a human ancestor living 500,000 years ago. They announced their discovery at a Geological Society meeting in 1912. For the most part, their story was accepted in good faith.</a:t>
            </a:r>
          </a:p>
        </p:txBody>
      </p:sp>
    </p:spTree>
    <p:extLst>
      <p:ext uri="{BB962C8B-B14F-4D97-AF65-F5344CB8AC3E}">
        <p14:creationId xmlns:p14="http://schemas.microsoft.com/office/powerpoint/2010/main" val="2963351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Piltdown Man</a:t>
            </a:r>
          </a:p>
        </p:txBody>
      </p:sp>
      <p:pic>
        <p:nvPicPr>
          <p:cNvPr id="5" name="Content Placeholder 4">
            <a:extLst>
              <a:ext uri="{FF2B5EF4-FFF2-40B4-BE49-F238E27FC236}">
                <a16:creationId xmlns:a16="http://schemas.microsoft.com/office/drawing/2014/main" xmlns="" id="{D53C8DC0-7ACD-4BE8-82C5-BA4925DE5585}"/>
              </a:ext>
            </a:extLst>
          </p:cNvPr>
          <p:cNvPicPr>
            <a:picLocks noGrp="1" noChangeAspect="1"/>
          </p:cNvPicPr>
          <p:nvPr>
            <p:ph idx="1"/>
          </p:nvPr>
        </p:nvPicPr>
        <p:blipFill>
          <a:blip r:embed="rId2"/>
          <a:stretch>
            <a:fillRect/>
          </a:stretch>
        </p:blipFill>
        <p:spPr>
          <a:xfrm>
            <a:off x="200526" y="1600199"/>
            <a:ext cx="6224337" cy="3799016"/>
          </a:xfrm>
        </p:spPr>
      </p:pic>
      <p:pic>
        <p:nvPicPr>
          <p:cNvPr id="7" name="Picture 6">
            <a:extLst>
              <a:ext uri="{FF2B5EF4-FFF2-40B4-BE49-F238E27FC236}">
                <a16:creationId xmlns:a16="http://schemas.microsoft.com/office/drawing/2014/main" xmlns="" id="{DFEDA2E2-3EDC-477E-8506-4E5165E20315}"/>
              </a:ext>
            </a:extLst>
          </p:cNvPr>
          <p:cNvPicPr>
            <a:picLocks noChangeAspect="1"/>
          </p:cNvPicPr>
          <p:nvPr/>
        </p:nvPicPr>
        <p:blipFill>
          <a:blip r:embed="rId3"/>
          <a:stretch>
            <a:fillRect/>
          </a:stretch>
        </p:blipFill>
        <p:spPr>
          <a:xfrm>
            <a:off x="6833937" y="1600199"/>
            <a:ext cx="5013158" cy="3799016"/>
          </a:xfrm>
          <a:prstGeom prst="rect">
            <a:avLst/>
          </a:prstGeom>
        </p:spPr>
      </p:pic>
      <p:sp>
        <p:nvSpPr>
          <p:cNvPr id="8" name="TextBox 7">
            <a:extLst>
              <a:ext uri="{FF2B5EF4-FFF2-40B4-BE49-F238E27FC236}">
                <a16:creationId xmlns:a16="http://schemas.microsoft.com/office/drawing/2014/main" xmlns="" id="{538B7E37-B404-4BB3-A903-189DB5D17E3A}"/>
              </a:ext>
            </a:extLst>
          </p:cNvPr>
          <p:cNvSpPr txBox="1"/>
          <p:nvPr/>
        </p:nvSpPr>
        <p:spPr>
          <a:xfrm>
            <a:off x="1040550" y="5879814"/>
            <a:ext cx="9932250" cy="584775"/>
          </a:xfrm>
          <a:prstGeom prst="rect">
            <a:avLst/>
          </a:prstGeom>
          <a:noFill/>
          <a:ln>
            <a:solidFill>
              <a:schemeClr val="bg2"/>
            </a:solidFill>
          </a:ln>
        </p:spPr>
        <p:txBody>
          <a:bodyPr wrap="square" rtlCol="0" anchor="ctr" anchorCtr="1">
            <a:spAutoFit/>
          </a:bodyPr>
          <a:lstStyle/>
          <a:p>
            <a:endParaRPr lang="en-US" sz="3200" dirty="0"/>
          </a:p>
        </p:txBody>
      </p:sp>
    </p:spTree>
    <p:extLst>
      <p:ext uri="{BB962C8B-B14F-4D97-AF65-F5344CB8AC3E}">
        <p14:creationId xmlns:p14="http://schemas.microsoft.com/office/powerpoint/2010/main" val="3428802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Piltdown Man</a:t>
            </a:r>
          </a:p>
        </p:txBody>
      </p:sp>
      <p:pic>
        <p:nvPicPr>
          <p:cNvPr id="5" name="Content Placeholder 4">
            <a:extLst>
              <a:ext uri="{FF2B5EF4-FFF2-40B4-BE49-F238E27FC236}">
                <a16:creationId xmlns:a16="http://schemas.microsoft.com/office/drawing/2014/main" xmlns="" id="{D53C8DC0-7ACD-4BE8-82C5-BA4925DE5585}"/>
              </a:ext>
            </a:extLst>
          </p:cNvPr>
          <p:cNvPicPr>
            <a:picLocks noGrp="1" noChangeAspect="1"/>
          </p:cNvPicPr>
          <p:nvPr>
            <p:ph idx="1"/>
          </p:nvPr>
        </p:nvPicPr>
        <p:blipFill>
          <a:blip r:embed="rId2"/>
          <a:stretch>
            <a:fillRect/>
          </a:stretch>
        </p:blipFill>
        <p:spPr>
          <a:xfrm>
            <a:off x="200526" y="1600199"/>
            <a:ext cx="6224337" cy="3799016"/>
          </a:xfrm>
        </p:spPr>
      </p:pic>
      <p:pic>
        <p:nvPicPr>
          <p:cNvPr id="7" name="Picture 6">
            <a:extLst>
              <a:ext uri="{FF2B5EF4-FFF2-40B4-BE49-F238E27FC236}">
                <a16:creationId xmlns:a16="http://schemas.microsoft.com/office/drawing/2014/main" xmlns="" id="{DFEDA2E2-3EDC-477E-8506-4E5165E20315}"/>
              </a:ext>
            </a:extLst>
          </p:cNvPr>
          <p:cNvPicPr>
            <a:picLocks noChangeAspect="1"/>
          </p:cNvPicPr>
          <p:nvPr/>
        </p:nvPicPr>
        <p:blipFill>
          <a:blip r:embed="rId3"/>
          <a:stretch>
            <a:fillRect/>
          </a:stretch>
        </p:blipFill>
        <p:spPr>
          <a:xfrm>
            <a:off x="6833937" y="1600199"/>
            <a:ext cx="5013158" cy="3799016"/>
          </a:xfrm>
          <a:prstGeom prst="rect">
            <a:avLst/>
          </a:prstGeom>
        </p:spPr>
      </p:pic>
      <p:sp>
        <p:nvSpPr>
          <p:cNvPr id="8" name="TextBox 7">
            <a:extLst>
              <a:ext uri="{FF2B5EF4-FFF2-40B4-BE49-F238E27FC236}">
                <a16:creationId xmlns:a16="http://schemas.microsoft.com/office/drawing/2014/main" xmlns="" id="{538B7E37-B404-4BB3-A903-189DB5D17E3A}"/>
              </a:ext>
            </a:extLst>
          </p:cNvPr>
          <p:cNvSpPr txBox="1"/>
          <p:nvPr/>
        </p:nvSpPr>
        <p:spPr>
          <a:xfrm>
            <a:off x="1040550" y="5387372"/>
            <a:ext cx="9932250" cy="1569660"/>
          </a:xfrm>
          <a:prstGeom prst="rect">
            <a:avLst/>
          </a:prstGeom>
          <a:noFill/>
          <a:ln>
            <a:solidFill>
              <a:schemeClr val="bg2"/>
            </a:solidFill>
          </a:ln>
        </p:spPr>
        <p:txBody>
          <a:bodyPr wrap="square" rtlCol="0" anchor="ctr" anchorCtr="1">
            <a:spAutoFit/>
          </a:bodyPr>
          <a:lstStyle/>
          <a:p>
            <a:r>
              <a:rPr lang="en-US" sz="3200" dirty="0"/>
              <a:t>Discovered in 1912. The British museum knew about the hoax in 1923 but the hoax wasn’t reviled until 1953.</a:t>
            </a:r>
          </a:p>
        </p:txBody>
      </p:sp>
    </p:spTree>
    <p:extLst>
      <p:ext uri="{BB962C8B-B14F-4D97-AF65-F5344CB8AC3E}">
        <p14:creationId xmlns:p14="http://schemas.microsoft.com/office/powerpoint/2010/main" val="2488552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2785E-A6C7-4EB2-9E57-15D1CDC08829}"/>
              </a:ext>
            </a:extLst>
          </p:cNvPr>
          <p:cNvSpPr>
            <a:spLocks noGrp="1"/>
          </p:cNvSpPr>
          <p:nvPr>
            <p:ph type="title"/>
          </p:nvPr>
        </p:nvSpPr>
        <p:spPr/>
        <p:txBody>
          <a:bodyPr/>
          <a:lstStyle/>
          <a:p>
            <a:r>
              <a:rPr lang="en-US" sz="5400" dirty="0"/>
              <a:t>Evolution</a:t>
            </a:r>
          </a:p>
        </p:txBody>
      </p:sp>
      <p:sp>
        <p:nvSpPr>
          <p:cNvPr id="3" name="Content Placeholder 2">
            <a:extLst>
              <a:ext uri="{FF2B5EF4-FFF2-40B4-BE49-F238E27FC236}">
                <a16:creationId xmlns:a16="http://schemas.microsoft.com/office/drawing/2014/main" xmlns="" id="{B5499EFE-E448-4EC5-96EF-0D35729404F2}"/>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000" dirty="0"/>
              <a:t>Evolutionist are not honest Scientists</a:t>
            </a:r>
          </a:p>
          <a:p>
            <a:pPr marL="0" indent="0" algn="ctr">
              <a:buNone/>
            </a:pPr>
            <a:r>
              <a:rPr lang="en-US" sz="4000" dirty="0"/>
              <a:t>Questions/Comments</a:t>
            </a:r>
          </a:p>
        </p:txBody>
      </p:sp>
    </p:spTree>
    <p:extLst>
      <p:ext uri="{BB962C8B-B14F-4D97-AF65-F5344CB8AC3E}">
        <p14:creationId xmlns:p14="http://schemas.microsoft.com/office/powerpoint/2010/main" val="3663502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Pithecanthropus erectus </a:t>
            </a:r>
            <a:br>
              <a:rPr lang="en-US" sz="5400" dirty="0"/>
            </a:br>
            <a:r>
              <a:rPr lang="en-US" sz="5400" dirty="0"/>
              <a:t>(Java Man)</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10972800" cy="5011738"/>
          </a:xfrm>
        </p:spPr>
        <p:txBody>
          <a:bodyPr>
            <a:normAutofit/>
          </a:bodyPr>
          <a:lstStyle/>
          <a:p>
            <a:pPr marL="0" indent="0">
              <a:buNone/>
            </a:pPr>
            <a:r>
              <a:rPr lang="en-US" sz="3600" dirty="0"/>
              <a:t>In the late 1800s, Dr Ernst Haeckel held seminars explaining to the German population that Pithecanthropus </a:t>
            </a:r>
            <a:r>
              <a:rPr lang="en-US" sz="3600" dirty="0" err="1"/>
              <a:t>Alalus</a:t>
            </a:r>
            <a:r>
              <a:rPr lang="en-US" sz="3600" dirty="0"/>
              <a:t> was the missing link. Haeckel did this using only a drawing. Then in 1880s he sent his disciple Dr Eugene Dubois to find Pithecanthropus </a:t>
            </a:r>
            <a:r>
              <a:rPr lang="en-US" sz="3600" dirty="0" err="1"/>
              <a:t>Alalas</a:t>
            </a:r>
            <a:r>
              <a:rPr lang="en-US" sz="3600" dirty="0"/>
              <a:t>, with two Dutch engineers, prison convicts and two Military guards.   </a:t>
            </a:r>
          </a:p>
        </p:txBody>
      </p:sp>
    </p:spTree>
    <p:extLst>
      <p:ext uri="{BB962C8B-B14F-4D97-AF65-F5344CB8AC3E}">
        <p14:creationId xmlns:p14="http://schemas.microsoft.com/office/powerpoint/2010/main" val="3803172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Pithecanthropus erectus </a:t>
            </a:r>
            <a:br>
              <a:rPr lang="en-US" sz="5400" dirty="0"/>
            </a:br>
            <a:r>
              <a:rPr lang="en-US" sz="5400" dirty="0"/>
              <a:t>(Java Man)</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10972800" cy="5011738"/>
          </a:xfrm>
        </p:spPr>
        <p:txBody>
          <a:bodyPr>
            <a:normAutofit/>
          </a:bodyPr>
          <a:lstStyle/>
          <a:p>
            <a:pPr marL="0" indent="0">
              <a:buNone/>
            </a:pPr>
            <a:r>
              <a:rPr lang="en-US" sz="3600" dirty="0"/>
              <a:t>Pithecanthropus was found in 1891 along the banks of the Solo River in Java, Indonesia. Excited about his find he sent a telegram to Dr. Haeckel. In response Dr. Haeckel wrote. </a:t>
            </a:r>
            <a:br>
              <a:rPr lang="en-US" sz="3600" dirty="0"/>
            </a:br>
            <a:r>
              <a:rPr lang="en-US" sz="3600" dirty="0"/>
              <a:t/>
            </a:r>
            <a:br>
              <a:rPr lang="en-US" sz="3600" dirty="0"/>
            </a:br>
            <a:r>
              <a:rPr lang="en-US" sz="3600" dirty="0"/>
              <a:t>“From the inventor of Pithecanthropus to his happy discoverer.”</a:t>
            </a:r>
          </a:p>
        </p:txBody>
      </p:sp>
    </p:spTree>
    <p:extLst>
      <p:ext uri="{BB962C8B-B14F-4D97-AF65-F5344CB8AC3E}">
        <p14:creationId xmlns:p14="http://schemas.microsoft.com/office/powerpoint/2010/main" val="11853024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Pithecanthropus erectus </a:t>
            </a:r>
            <a:br>
              <a:rPr lang="en-US" sz="5400" dirty="0"/>
            </a:br>
            <a:r>
              <a:rPr lang="en-US" sz="5400" dirty="0"/>
              <a:t>(Java Man)</a:t>
            </a:r>
          </a:p>
        </p:txBody>
      </p:sp>
      <p:pic>
        <p:nvPicPr>
          <p:cNvPr id="5" name="Content Placeholder 4">
            <a:extLst>
              <a:ext uri="{FF2B5EF4-FFF2-40B4-BE49-F238E27FC236}">
                <a16:creationId xmlns:a16="http://schemas.microsoft.com/office/drawing/2014/main" xmlns="" id="{441980C2-F0F3-4956-9536-3AFD75693279}"/>
              </a:ext>
            </a:extLst>
          </p:cNvPr>
          <p:cNvPicPr>
            <a:picLocks noGrp="1" noChangeAspect="1"/>
          </p:cNvPicPr>
          <p:nvPr>
            <p:ph idx="1"/>
          </p:nvPr>
        </p:nvPicPr>
        <p:blipFill>
          <a:blip r:embed="rId2"/>
          <a:stretch>
            <a:fillRect/>
          </a:stretch>
        </p:blipFill>
        <p:spPr>
          <a:xfrm>
            <a:off x="2624942" y="1846263"/>
            <a:ext cx="6942116" cy="5011737"/>
          </a:xfrm>
        </p:spPr>
      </p:pic>
    </p:spTree>
    <p:extLst>
      <p:ext uri="{BB962C8B-B14F-4D97-AF65-F5344CB8AC3E}">
        <p14:creationId xmlns:p14="http://schemas.microsoft.com/office/powerpoint/2010/main" val="29430594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Pithecanthropus erectus </a:t>
            </a:r>
            <a:br>
              <a:rPr lang="en-US" sz="5400" dirty="0"/>
            </a:br>
            <a:r>
              <a:rPr lang="en-US" sz="5400" dirty="0"/>
              <a:t>(Java Man)</a:t>
            </a:r>
          </a:p>
        </p:txBody>
      </p:sp>
      <p:pic>
        <p:nvPicPr>
          <p:cNvPr id="5" name="Content Placeholder 4">
            <a:extLst>
              <a:ext uri="{FF2B5EF4-FFF2-40B4-BE49-F238E27FC236}">
                <a16:creationId xmlns:a16="http://schemas.microsoft.com/office/drawing/2014/main" xmlns="" id="{441980C2-F0F3-4956-9536-3AFD75693279}"/>
              </a:ext>
            </a:extLst>
          </p:cNvPr>
          <p:cNvPicPr>
            <a:picLocks noGrp="1" noChangeAspect="1"/>
          </p:cNvPicPr>
          <p:nvPr>
            <p:ph idx="1"/>
          </p:nvPr>
        </p:nvPicPr>
        <p:blipFill>
          <a:blip r:embed="rId2"/>
          <a:stretch>
            <a:fillRect/>
          </a:stretch>
        </p:blipFill>
        <p:spPr>
          <a:xfrm>
            <a:off x="5249884" y="1846263"/>
            <a:ext cx="6942116" cy="5011737"/>
          </a:xfrm>
        </p:spPr>
      </p:pic>
      <p:sp>
        <p:nvSpPr>
          <p:cNvPr id="2" name="TextBox 1">
            <a:extLst>
              <a:ext uri="{FF2B5EF4-FFF2-40B4-BE49-F238E27FC236}">
                <a16:creationId xmlns:a16="http://schemas.microsoft.com/office/drawing/2014/main" xmlns="" id="{097466BB-8C90-4E29-A83E-02FBB8D422DA}"/>
              </a:ext>
            </a:extLst>
          </p:cNvPr>
          <p:cNvSpPr txBox="1"/>
          <p:nvPr/>
        </p:nvSpPr>
        <p:spPr>
          <a:xfrm>
            <a:off x="0" y="1846263"/>
            <a:ext cx="5249884" cy="4524315"/>
          </a:xfrm>
          <a:prstGeom prst="rect">
            <a:avLst/>
          </a:prstGeom>
          <a:noFill/>
          <a:ln>
            <a:solidFill>
              <a:schemeClr val="bg2"/>
            </a:solidFill>
          </a:ln>
        </p:spPr>
        <p:txBody>
          <a:bodyPr wrap="square" rtlCol="0" anchor="ctr" anchorCtr="1">
            <a:spAutoFit/>
          </a:bodyPr>
          <a:lstStyle/>
          <a:p>
            <a:pPr marL="285750" indent="-285750">
              <a:buFont typeface="Arial" panose="020B0604020202020204" pitchFamily="34" charset="0"/>
              <a:buChar char="•"/>
            </a:pPr>
            <a:r>
              <a:rPr lang="en-US" sz="3600" dirty="0"/>
              <a:t>1920s </a:t>
            </a:r>
            <a:r>
              <a:rPr lang="en-US" sz="3600" dirty="0" err="1"/>
              <a:t>Dubios</a:t>
            </a:r>
            <a:r>
              <a:rPr lang="en-US" sz="3600" dirty="0"/>
              <a:t> admitted his false discovery</a:t>
            </a:r>
          </a:p>
          <a:p>
            <a:pPr marL="285750" indent="-285750">
              <a:buFont typeface="Arial" panose="020B0604020202020204" pitchFamily="34" charset="0"/>
              <a:buChar char="•"/>
            </a:pPr>
            <a:r>
              <a:rPr lang="en-US" sz="3600" dirty="0"/>
              <a:t>Large Ape Skull </a:t>
            </a:r>
          </a:p>
          <a:p>
            <a:pPr marL="285750" indent="-285750">
              <a:buFont typeface="Arial" panose="020B0604020202020204" pitchFamily="34" charset="0"/>
              <a:buChar char="•"/>
            </a:pPr>
            <a:r>
              <a:rPr lang="en-US" sz="3600" dirty="0"/>
              <a:t>Three teeth, 1-Human, 2-Orangutan</a:t>
            </a:r>
          </a:p>
          <a:p>
            <a:pPr marL="285750" indent="-285750">
              <a:buFont typeface="Arial" panose="020B0604020202020204" pitchFamily="34" charset="0"/>
              <a:buChar char="•"/>
            </a:pPr>
            <a:r>
              <a:rPr lang="en-US" sz="3600" dirty="0"/>
              <a:t>A Human thigh bone found 1 year later and 50 ft away</a:t>
            </a:r>
          </a:p>
        </p:txBody>
      </p:sp>
    </p:spTree>
    <p:extLst>
      <p:ext uri="{BB962C8B-B14F-4D97-AF65-F5344CB8AC3E}">
        <p14:creationId xmlns:p14="http://schemas.microsoft.com/office/powerpoint/2010/main" val="15281871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Pithecanthropus erectus </a:t>
            </a:r>
            <a:br>
              <a:rPr lang="en-US" sz="5400" dirty="0"/>
            </a:br>
            <a:r>
              <a:rPr lang="en-US" sz="5400" dirty="0"/>
              <a:t>(Java Man)</a:t>
            </a:r>
          </a:p>
        </p:txBody>
      </p:sp>
      <p:sp>
        <p:nvSpPr>
          <p:cNvPr id="2" name="TextBox 1">
            <a:extLst>
              <a:ext uri="{FF2B5EF4-FFF2-40B4-BE49-F238E27FC236}">
                <a16:creationId xmlns:a16="http://schemas.microsoft.com/office/drawing/2014/main" xmlns="" id="{097466BB-8C90-4E29-A83E-02FBB8D422DA}"/>
              </a:ext>
            </a:extLst>
          </p:cNvPr>
          <p:cNvSpPr txBox="1"/>
          <p:nvPr/>
        </p:nvSpPr>
        <p:spPr>
          <a:xfrm>
            <a:off x="609600" y="1887397"/>
            <a:ext cx="5249884" cy="2308324"/>
          </a:xfrm>
          <a:prstGeom prst="rect">
            <a:avLst/>
          </a:prstGeom>
          <a:noFill/>
          <a:ln>
            <a:solidFill>
              <a:schemeClr val="bg2"/>
            </a:solidFill>
          </a:ln>
        </p:spPr>
        <p:txBody>
          <a:bodyPr wrap="square" rtlCol="0" anchor="ctr" anchorCtr="1">
            <a:spAutoFit/>
          </a:bodyPr>
          <a:lstStyle/>
          <a:p>
            <a:pPr marL="285750" indent="-285750">
              <a:buFont typeface="Arial" panose="020B0604020202020204" pitchFamily="34" charset="0"/>
              <a:buChar char="•"/>
            </a:pPr>
            <a:r>
              <a:rPr lang="en-US" sz="3600" dirty="0"/>
              <a:t>During his search (1890-1892) he found Human skulls and hid them under his bed. </a:t>
            </a:r>
          </a:p>
        </p:txBody>
      </p:sp>
      <p:pic>
        <p:nvPicPr>
          <p:cNvPr id="6" name="Content Placeholder 5">
            <a:extLst>
              <a:ext uri="{FF2B5EF4-FFF2-40B4-BE49-F238E27FC236}">
                <a16:creationId xmlns:a16="http://schemas.microsoft.com/office/drawing/2014/main" xmlns="" id="{7A4DD2CD-76B7-4E4E-B69B-04448C088088}"/>
              </a:ext>
            </a:extLst>
          </p:cNvPr>
          <p:cNvPicPr>
            <a:picLocks noGrp="1" noChangeAspect="1"/>
          </p:cNvPicPr>
          <p:nvPr>
            <p:ph idx="1"/>
          </p:nvPr>
        </p:nvPicPr>
        <p:blipFill>
          <a:blip r:embed="rId2"/>
          <a:stretch>
            <a:fillRect/>
          </a:stretch>
        </p:blipFill>
        <p:spPr>
          <a:xfrm>
            <a:off x="6732210" y="1846263"/>
            <a:ext cx="4076056" cy="4698916"/>
          </a:xfrm>
        </p:spPr>
      </p:pic>
    </p:spTree>
    <p:extLst>
      <p:ext uri="{BB962C8B-B14F-4D97-AF65-F5344CB8AC3E}">
        <p14:creationId xmlns:p14="http://schemas.microsoft.com/office/powerpoint/2010/main" val="2438991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2785E-A6C7-4EB2-9E57-15D1CDC08829}"/>
              </a:ext>
            </a:extLst>
          </p:cNvPr>
          <p:cNvSpPr>
            <a:spLocks noGrp="1"/>
          </p:cNvSpPr>
          <p:nvPr>
            <p:ph type="title"/>
          </p:nvPr>
        </p:nvSpPr>
        <p:spPr/>
        <p:txBody>
          <a:bodyPr/>
          <a:lstStyle/>
          <a:p>
            <a:r>
              <a:rPr lang="en-US" sz="5400" dirty="0"/>
              <a:t>Evolution</a:t>
            </a:r>
          </a:p>
        </p:txBody>
      </p:sp>
      <p:sp>
        <p:nvSpPr>
          <p:cNvPr id="3" name="Content Placeholder 2">
            <a:extLst>
              <a:ext uri="{FF2B5EF4-FFF2-40B4-BE49-F238E27FC236}">
                <a16:creationId xmlns:a16="http://schemas.microsoft.com/office/drawing/2014/main" xmlns="" id="{B5499EFE-E448-4EC5-96EF-0D35729404F2}"/>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000" dirty="0"/>
              <a:t>Evolutionist are not honest Scientists</a:t>
            </a:r>
          </a:p>
          <a:p>
            <a:pPr marL="0" indent="0" algn="ctr">
              <a:buNone/>
            </a:pPr>
            <a:r>
              <a:rPr lang="en-US" sz="4000" dirty="0"/>
              <a:t>Questions/Comments</a:t>
            </a:r>
          </a:p>
        </p:txBody>
      </p:sp>
    </p:spTree>
    <p:extLst>
      <p:ext uri="{BB962C8B-B14F-4D97-AF65-F5344CB8AC3E}">
        <p14:creationId xmlns:p14="http://schemas.microsoft.com/office/powerpoint/2010/main" val="2159339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Bryan Greene</a:t>
            </a:r>
          </a:p>
        </p:txBody>
      </p:sp>
      <p:sp>
        <p:nvSpPr>
          <p:cNvPr id="2" name="Content Placeholder 1">
            <a:extLst>
              <a:ext uri="{FF2B5EF4-FFF2-40B4-BE49-F238E27FC236}">
                <a16:creationId xmlns:a16="http://schemas.microsoft.com/office/drawing/2014/main" xmlns="" id="{F788A6FE-DB8D-476F-A37C-3AC4B0FD42A7}"/>
              </a:ext>
            </a:extLst>
          </p:cNvPr>
          <p:cNvSpPr>
            <a:spLocks noGrp="1"/>
          </p:cNvSpPr>
          <p:nvPr>
            <p:ph idx="1"/>
          </p:nvPr>
        </p:nvSpPr>
        <p:spPr/>
        <p:txBody>
          <a:bodyPr>
            <a:normAutofit/>
          </a:bodyPr>
          <a:lstStyle/>
          <a:p>
            <a:pPr marL="0" indent="0">
              <a:buNone/>
            </a:pPr>
            <a:r>
              <a:rPr lang="en-US" sz="4000" dirty="0"/>
              <a:t>Water is so vital to our survival, but strangely enough, we don’t know the first thing about it—literally the first. </a:t>
            </a:r>
          </a:p>
        </p:txBody>
      </p:sp>
    </p:spTree>
    <p:extLst>
      <p:ext uri="{BB962C8B-B14F-4D97-AF65-F5344CB8AC3E}">
        <p14:creationId xmlns:p14="http://schemas.microsoft.com/office/powerpoint/2010/main" val="33518829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err="1"/>
              <a:t>Sinanthropus</a:t>
            </a:r>
            <a:r>
              <a:rPr lang="en-US" sz="5400" dirty="0"/>
              <a:t> </a:t>
            </a:r>
            <a:r>
              <a:rPr lang="en-US" sz="5400" dirty="0" err="1"/>
              <a:t>pekinensis</a:t>
            </a:r>
            <a:r>
              <a:rPr lang="en-US" sz="5400" dirty="0"/>
              <a:t> </a:t>
            </a:r>
            <a:br>
              <a:rPr lang="en-US" sz="5400" dirty="0"/>
            </a:br>
            <a:r>
              <a:rPr lang="en-US" sz="5400" dirty="0"/>
              <a:t>(Peking Man) </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4443663" cy="5011738"/>
          </a:xfrm>
        </p:spPr>
        <p:txBody>
          <a:bodyPr>
            <a:normAutofit lnSpcReduction="10000"/>
          </a:bodyPr>
          <a:lstStyle/>
          <a:p>
            <a:r>
              <a:rPr lang="en-US" sz="3600" dirty="0"/>
              <a:t>Discovered in 1923 </a:t>
            </a:r>
          </a:p>
          <a:p>
            <a:r>
              <a:rPr lang="en-US" sz="3600" dirty="0"/>
              <a:t>Named by Davidson Black who worked with neuroanatomist Grafton Elliot Smith. During the discovery of Piltdown Man</a:t>
            </a:r>
          </a:p>
        </p:txBody>
      </p:sp>
      <p:pic>
        <p:nvPicPr>
          <p:cNvPr id="4" name="Picture 3">
            <a:extLst>
              <a:ext uri="{FF2B5EF4-FFF2-40B4-BE49-F238E27FC236}">
                <a16:creationId xmlns:a16="http://schemas.microsoft.com/office/drawing/2014/main" xmlns="" id="{553895CB-0C23-4D49-BE69-E25EA5E176FC}"/>
              </a:ext>
            </a:extLst>
          </p:cNvPr>
          <p:cNvPicPr>
            <a:picLocks noChangeAspect="1"/>
          </p:cNvPicPr>
          <p:nvPr/>
        </p:nvPicPr>
        <p:blipFill>
          <a:blip r:embed="rId2"/>
          <a:stretch>
            <a:fillRect/>
          </a:stretch>
        </p:blipFill>
        <p:spPr>
          <a:xfrm>
            <a:off x="6286309" y="2222540"/>
            <a:ext cx="5296091" cy="3952959"/>
          </a:xfrm>
          <a:prstGeom prst="rect">
            <a:avLst/>
          </a:prstGeom>
        </p:spPr>
      </p:pic>
    </p:spTree>
    <p:extLst>
      <p:ext uri="{BB962C8B-B14F-4D97-AF65-F5344CB8AC3E}">
        <p14:creationId xmlns:p14="http://schemas.microsoft.com/office/powerpoint/2010/main" val="4266851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err="1"/>
              <a:t>Sinanthropus</a:t>
            </a:r>
            <a:r>
              <a:rPr lang="en-US" sz="5400" dirty="0"/>
              <a:t> </a:t>
            </a:r>
            <a:r>
              <a:rPr lang="en-US" sz="5400" dirty="0" err="1"/>
              <a:t>pekinensis</a:t>
            </a:r>
            <a:r>
              <a:rPr lang="en-US" sz="5400" dirty="0"/>
              <a:t> </a:t>
            </a:r>
            <a:br>
              <a:rPr lang="en-US" sz="5400" dirty="0"/>
            </a:br>
            <a:r>
              <a:rPr lang="en-US" sz="5400" dirty="0"/>
              <a:t>(Peking Man) </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4443663" cy="5011738"/>
          </a:xfrm>
        </p:spPr>
        <p:txBody>
          <a:bodyPr>
            <a:normAutofit/>
          </a:bodyPr>
          <a:lstStyle/>
          <a:p>
            <a:r>
              <a:rPr lang="en-US" sz="3600" dirty="0"/>
              <a:t>In 1941 all but 4 teeth were lost at sea. </a:t>
            </a:r>
          </a:p>
          <a:p>
            <a:r>
              <a:rPr lang="en-US" sz="3600" dirty="0"/>
              <a:t>Only models exist today </a:t>
            </a:r>
          </a:p>
        </p:txBody>
      </p:sp>
      <p:pic>
        <p:nvPicPr>
          <p:cNvPr id="4" name="Picture 3">
            <a:extLst>
              <a:ext uri="{FF2B5EF4-FFF2-40B4-BE49-F238E27FC236}">
                <a16:creationId xmlns:a16="http://schemas.microsoft.com/office/drawing/2014/main" xmlns="" id="{553895CB-0C23-4D49-BE69-E25EA5E176FC}"/>
              </a:ext>
            </a:extLst>
          </p:cNvPr>
          <p:cNvPicPr>
            <a:picLocks noChangeAspect="1"/>
          </p:cNvPicPr>
          <p:nvPr/>
        </p:nvPicPr>
        <p:blipFill>
          <a:blip r:embed="rId2"/>
          <a:stretch>
            <a:fillRect/>
          </a:stretch>
        </p:blipFill>
        <p:spPr>
          <a:xfrm>
            <a:off x="6286309" y="2222540"/>
            <a:ext cx="5296091" cy="3952959"/>
          </a:xfrm>
          <a:prstGeom prst="rect">
            <a:avLst/>
          </a:prstGeom>
        </p:spPr>
      </p:pic>
    </p:spTree>
    <p:extLst>
      <p:ext uri="{BB962C8B-B14F-4D97-AF65-F5344CB8AC3E}">
        <p14:creationId xmlns:p14="http://schemas.microsoft.com/office/powerpoint/2010/main" val="3187341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Homo Erectus</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10972800" cy="5011738"/>
          </a:xfrm>
        </p:spPr>
        <p:txBody>
          <a:bodyPr>
            <a:normAutofit/>
          </a:bodyPr>
          <a:lstStyle/>
          <a:p>
            <a:r>
              <a:rPr lang="en-US" sz="3600" dirty="0"/>
              <a:t>Piltdown Man</a:t>
            </a:r>
          </a:p>
          <a:p>
            <a:r>
              <a:rPr lang="en-US" sz="3600" dirty="0"/>
              <a:t>Java Man</a:t>
            </a:r>
          </a:p>
          <a:p>
            <a:r>
              <a:rPr lang="en-US" sz="3600" dirty="0"/>
              <a:t>Peking Man</a:t>
            </a:r>
          </a:p>
          <a:p>
            <a:r>
              <a:rPr lang="en-US" sz="3600" dirty="0"/>
              <a:t>Solo Man</a:t>
            </a:r>
          </a:p>
          <a:p>
            <a:r>
              <a:rPr lang="en-US" sz="3600" dirty="0"/>
              <a:t>Nebraska Man</a:t>
            </a:r>
          </a:p>
          <a:p>
            <a:pPr marL="0" indent="0">
              <a:buNone/>
            </a:pPr>
            <a:endParaRPr lang="en-US" sz="3600" dirty="0"/>
          </a:p>
        </p:txBody>
      </p:sp>
    </p:spTree>
    <p:extLst>
      <p:ext uri="{BB962C8B-B14F-4D97-AF65-F5344CB8AC3E}">
        <p14:creationId xmlns:p14="http://schemas.microsoft.com/office/powerpoint/2010/main" val="2865834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Homo Sapiens</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10972800" cy="5011738"/>
          </a:xfrm>
        </p:spPr>
        <p:txBody>
          <a:bodyPr>
            <a:normAutofit/>
          </a:bodyPr>
          <a:lstStyle/>
          <a:p>
            <a:r>
              <a:rPr lang="en-US" sz="3600" dirty="0"/>
              <a:t>Rhodesian Man</a:t>
            </a:r>
          </a:p>
          <a:p>
            <a:r>
              <a:rPr lang="en-US" sz="3600" dirty="0"/>
              <a:t>Neanderthal</a:t>
            </a:r>
          </a:p>
          <a:p>
            <a:r>
              <a:rPr lang="en-US" sz="3600" dirty="0"/>
              <a:t>Cro-Magnon Man</a:t>
            </a:r>
          </a:p>
          <a:p>
            <a:r>
              <a:rPr lang="en-US" sz="3600" dirty="0"/>
              <a:t>Modern Man </a:t>
            </a:r>
          </a:p>
          <a:p>
            <a:pPr marL="0" indent="0">
              <a:buNone/>
            </a:pPr>
            <a:endParaRPr lang="en-US" sz="3600" dirty="0"/>
          </a:p>
        </p:txBody>
      </p:sp>
    </p:spTree>
    <p:extLst>
      <p:ext uri="{BB962C8B-B14F-4D97-AF65-F5344CB8AC3E}">
        <p14:creationId xmlns:p14="http://schemas.microsoft.com/office/powerpoint/2010/main" val="1585695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 of Man</a:t>
            </a:r>
          </a:p>
        </p:txBody>
      </p:sp>
      <p:pic>
        <p:nvPicPr>
          <p:cNvPr id="4" name="Content Placeholder 3">
            <a:extLst>
              <a:ext uri="{FF2B5EF4-FFF2-40B4-BE49-F238E27FC236}">
                <a16:creationId xmlns:a16="http://schemas.microsoft.com/office/drawing/2014/main" xmlns="" id="{FF5D4E65-C686-4C13-BFC8-737AC0B2BB5F}"/>
              </a:ext>
            </a:extLst>
          </p:cNvPr>
          <p:cNvPicPr>
            <a:picLocks noGrp="1" noChangeAspect="1"/>
          </p:cNvPicPr>
          <p:nvPr>
            <p:ph idx="1"/>
          </p:nvPr>
        </p:nvPicPr>
        <p:blipFill>
          <a:blip r:embed="rId2"/>
          <a:stretch>
            <a:fillRect/>
          </a:stretch>
        </p:blipFill>
        <p:spPr>
          <a:xfrm>
            <a:off x="609600" y="1600200"/>
            <a:ext cx="10972800" cy="5257800"/>
          </a:xfrm>
        </p:spPr>
      </p:pic>
      <p:sp>
        <p:nvSpPr>
          <p:cNvPr id="3" name="Arrow: Right 2">
            <a:extLst>
              <a:ext uri="{FF2B5EF4-FFF2-40B4-BE49-F238E27FC236}">
                <a16:creationId xmlns:a16="http://schemas.microsoft.com/office/drawing/2014/main" xmlns="" id="{C3C9AC82-C8D8-4D50-B984-048A340035A6}"/>
              </a:ext>
            </a:extLst>
          </p:cNvPr>
          <p:cNvSpPr/>
          <p:nvPr/>
        </p:nvSpPr>
        <p:spPr>
          <a:xfrm>
            <a:off x="3906981" y="1368136"/>
            <a:ext cx="7315200" cy="464127"/>
          </a:xfrm>
          <a:prstGeom prst="rightArrow">
            <a:avLst/>
          </a:prstGeom>
          <a:solidFill>
            <a:srgbClr val="FF0000"/>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2323280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 of Man</a:t>
            </a:r>
          </a:p>
        </p:txBody>
      </p:sp>
      <p:sp>
        <p:nvSpPr>
          <p:cNvPr id="2" name="Content Placeholder 1">
            <a:extLst>
              <a:ext uri="{FF2B5EF4-FFF2-40B4-BE49-F238E27FC236}">
                <a16:creationId xmlns:a16="http://schemas.microsoft.com/office/drawing/2014/main" xmlns="" id="{E887F009-5DEE-4E38-8FA5-D995DA768F6D}"/>
              </a:ext>
            </a:extLst>
          </p:cNvPr>
          <p:cNvSpPr>
            <a:spLocks noGrp="1"/>
          </p:cNvSpPr>
          <p:nvPr>
            <p:ph idx="1"/>
          </p:nvPr>
        </p:nvSpPr>
        <p:spPr/>
        <p:txBody>
          <a:bodyPr>
            <a:normAutofit/>
          </a:bodyPr>
          <a:lstStyle/>
          <a:p>
            <a:pPr marL="0" indent="0" algn="ctr">
              <a:buNone/>
            </a:pPr>
            <a:endParaRPr lang="en-US" sz="4000" dirty="0"/>
          </a:p>
          <a:p>
            <a:pPr marL="0" indent="0" algn="ctr">
              <a:buNone/>
            </a:pPr>
            <a:r>
              <a:rPr lang="en-US" sz="4000" dirty="0"/>
              <a:t>Where are all the bones?</a:t>
            </a:r>
          </a:p>
        </p:txBody>
      </p:sp>
    </p:spTree>
    <p:extLst>
      <p:ext uri="{BB962C8B-B14F-4D97-AF65-F5344CB8AC3E}">
        <p14:creationId xmlns:p14="http://schemas.microsoft.com/office/powerpoint/2010/main" val="4278490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2785E-A6C7-4EB2-9E57-15D1CDC08829}"/>
              </a:ext>
            </a:extLst>
          </p:cNvPr>
          <p:cNvSpPr>
            <a:spLocks noGrp="1"/>
          </p:cNvSpPr>
          <p:nvPr>
            <p:ph type="title"/>
          </p:nvPr>
        </p:nvSpPr>
        <p:spPr/>
        <p:txBody>
          <a:bodyPr/>
          <a:lstStyle/>
          <a:p>
            <a:r>
              <a:rPr lang="en-US" sz="5400" dirty="0"/>
              <a:t>Evolution</a:t>
            </a:r>
          </a:p>
        </p:txBody>
      </p:sp>
      <p:sp>
        <p:nvSpPr>
          <p:cNvPr id="3" name="Content Placeholder 2">
            <a:extLst>
              <a:ext uri="{FF2B5EF4-FFF2-40B4-BE49-F238E27FC236}">
                <a16:creationId xmlns:a16="http://schemas.microsoft.com/office/drawing/2014/main" xmlns="" id="{B5499EFE-E448-4EC5-96EF-0D35729404F2}"/>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000" dirty="0"/>
              <a:t>Evolutionist are not honest Scientists</a:t>
            </a:r>
          </a:p>
          <a:p>
            <a:pPr marL="0" indent="0" algn="ctr">
              <a:buNone/>
            </a:pPr>
            <a:r>
              <a:rPr lang="en-US" sz="4000" dirty="0"/>
              <a:t>Questions/Comments</a:t>
            </a:r>
          </a:p>
        </p:txBody>
      </p:sp>
    </p:spTree>
    <p:extLst>
      <p:ext uri="{BB962C8B-B14F-4D97-AF65-F5344CB8AC3E}">
        <p14:creationId xmlns:p14="http://schemas.microsoft.com/office/powerpoint/2010/main" val="307135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Microscopic Evolution</a:t>
            </a:r>
          </a:p>
        </p:txBody>
      </p:sp>
      <p:sp>
        <p:nvSpPr>
          <p:cNvPr id="14" name="Content Placeholder 13"/>
          <p:cNvSpPr>
            <a:spLocks noGrp="1"/>
          </p:cNvSpPr>
          <p:nvPr>
            <p:ph idx="1"/>
          </p:nvPr>
        </p:nvSpPr>
        <p:spPr>
          <a:xfrm>
            <a:off x="609600" y="1846262"/>
            <a:ext cx="10972800" cy="5011738"/>
          </a:xfrm>
        </p:spPr>
        <p:txBody>
          <a:bodyPr>
            <a:normAutofit fontScale="92500"/>
          </a:bodyPr>
          <a:lstStyle/>
          <a:p>
            <a:pPr marL="0" lvl="0" indent="0">
              <a:buNone/>
            </a:pPr>
            <a:r>
              <a:rPr lang="en-US" sz="4000" dirty="0"/>
              <a:t>More than 3.6 billion years ago, a major transition was made on Earth whereby a dilute, swirling cauldron of simple chemical soup made a critical step towards creating the building blocks of life. The simple chemicals became amino acids, the fundamental building blocks of more complicated protein molecules. These proteins then somehow came together to form a single, primitive cell. </a:t>
            </a:r>
          </a:p>
        </p:txBody>
      </p:sp>
    </p:spTree>
    <p:extLst>
      <p:ext uri="{BB962C8B-B14F-4D97-AF65-F5344CB8AC3E}">
        <p14:creationId xmlns:p14="http://schemas.microsoft.com/office/powerpoint/2010/main" val="33623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Microscopic Evolution</a:t>
            </a:r>
          </a:p>
        </p:txBody>
      </p:sp>
      <p:pic>
        <p:nvPicPr>
          <p:cNvPr id="4" name="Content Placeholder 3">
            <a:extLst>
              <a:ext uri="{FF2B5EF4-FFF2-40B4-BE49-F238E27FC236}">
                <a16:creationId xmlns:a16="http://schemas.microsoft.com/office/drawing/2014/main" xmlns="" id="{2A621891-A68E-484E-A183-CB89484B9F27}"/>
              </a:ext>
            </a:extLst>
          </p:cNvPr>
          <p:cNvPicPr>
            <a:picLocks noGrp="1" noChangeAspect="1"/>
          </p:cNvPicPr>
          <p:nvPr>
            <p:ph idx="1"/>
          </p:nvPr>
        </p:nvPicPr>
        <p:blipFill>
          <a:blip r:embed="rId2"/>
          <a:stretch>
            <a:fillRect/>
          </a:stretch>
        </p:blipFill>
        <p:spPr>
          <a:xfrm>
            <a:off x="609600" y="1600200"/>
            <a:ext cx="10972800" cy="5081550"/>
          </a:xfrm>
        </p:spPr>
      </p:pic>
    </p:spTree>
    <p:extLst>
      <p:ext uri="{BB962C8B-B14F-4D97-AF65-F5344CB8AC3E}">
        <p14:creationId xmlns:p14="http://schemas.microsoft.com/office/powerpoint/2010/main" val="3615619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Microscopic Evolution</a:t>
            </a:r>
          </a:p>
        </p:txBody>
      </p:sp>
      <p:pic>
        <p:nvPicPr>
          <p:cNvPr id="5" name="Content Placeholder 4">
            <a:extLst>
              <a:ext uri="{FF2B5EF4-FFF2-40B4-BE49-F238E27FC236}">
                <a16:creationId xmlns:a16="http://schemas.microsoft.com/office/drawing/2014/main" xmlns="" id="{2865892A-FACC-4A8B-B7CB-BFF350EED24F}"/>
              </a:ext>
            </a:extLst>
          </p:cNvPr>
          <p:cNvPicPr>
            <a:picLocks noGrp="1" noChangeAspect="1"/>
          </p:cNvPicPr>
          <p:nvPr>
            <p:ph idx="1"/>
          </p:nvPr>
        </p:nvPicPr>
        <p:blipFill>
          <a:blip r:embed="rId2"/>
          <a:stretch>
            <a:fillRect/>
          </a:stretch>
        </p:blipFill>
        <p:spPr>
          <a:xfrm>
            <a:off x="609601" y="1798137"/>
            <a:ext cx="10972800" cy="4747042"/>
          </a:xfrm>
        </p:spPr>
      </p:pic>
    </p:spTree>
    <p:extLst>
      <p:ext uri="{BB962C8B-B14F-4D97-AF65-F5344CB8AC3E}">
        <p14:creationId xmlns:p14="http://schemas.microsoft.com/office/powerpoint/2010/main" val="2820291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Microscopic Evolution</a:t>
            </a:r>
          </a:p>
        </p:txBody>
      </p:sp>
      <p:pic>
        <p:nvPicPr>
          <p:cNvPr id="4" name="Content Placeholder 3">
            <a:extLst>
              <a:ext uri="{FF2B5EF4-FFF2-40B4-BE49-F238E27FC236}">
                <a16:creationId xmlns:a16="http://schemas.microsoft.com/office/drawing/2014/main" xmlns="" id="{4ED68E1D-C857-42F9-8477-53BE167373B3}"/>
              </a:ext>
            </a:extLst>
          </p:cNvPr>
          <p:cNvPicPr>
            <a:picLocks noGrp="1" noChangeAspect="1"/>
          </p:cNvPicPr>
          <p:nvPr>
            <p:ph idx="1"/>
          </p:nvPr>
        </p:nvPicPr>
        <p:blipFill>
          <a:blip r:embed="rId2"/>
          <a:stretch>
            <a:fillRect/>
          </a:stretch>
        </p:blipFill>
        <p:spPr>
          <a:xfrm>
            <a:off x="609599" y="1846263"/>
            <a:ext cx="10972799" cy="4650790"/>
          </a:xfrm>
        </p:spPr>
      </p:pic>
    </p:spTree>
    <p:extLst>
      <p:ext uri="{BB962C8B-B14F-4D97-AF65-F5344CB8AC3E}">
        <p14:creationId xmlns:p14="http://schemas.microsoft.com/office/powerpoint/2010/main" val="287959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Microscopic Evolution</a:t>
            </a:r>
          </a:p>
        </p:txBody>
      </p:sp>
      <p:pic>
        <p:nvPicPr>
          <p:cNvPr id="3" name="Content Placeholder 2">
            <a:extLst>
              <a:ext uri="{FF2B5EF4-FFF2-40B4-BE49-F238E27FC236}">
                <a16:creationId xmlns:a16="http://schemas.microsoft.com/office/drawing/2014/main" xmlns="" id="{56F66130-7E5F-427D-BF0F-BDD2D1BA355C}"/>
              </a:ext>
            </a:extLst>
          </p:cNvPr>
          <p:cNvPicPr>
            <a:picLocks noGrp="1" noChangeAspect="1"/>
          </p:cNvPicPr>
          <p:nvPr>
            <p:ph idx="1"/>
          </p:nvPr>
        </p:nvPicPr>
        <p:blipFill>
          <a:blip r:embed="rId2"/>
          <a:stretch>
            <a:fillRect/>
          </a:stretch>
        </p:blipFill>
        <p:spPr>
          <a:xfrm>
            <a:off x="2516137" y="1600200"/>
            <a:ext cx="7159726" cy="5041232"/>
          </a:xfrm>
        </p:spPr>
      </p:pic>
    </p:spTree>
    <p:extLst>
      <p:ext uri="{BB962C8B-B14F-4D97-AF65-F5344CB8AC3E}">
        <p14:creationId xmlns:p14="http://schemas.microsoft.com/office/powerpoint/2010/main" val="20135422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ashore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err="1" smtClean="0">
            <a:solidFill>
              <a:schemeClr val="tx1"/>
            </a:solidFill>
          </a:defRPr>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xmlns="" name="Seashore design slides.potx" id="{C14410CA-75A1-4039-B0D2-306BA380D4B5}" vid="{F869618E-08B6-48F2-946D-30C4613A87FB}"/>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Seashore design slides</Template>
  <TotalTime>972</TotalTime>
  <Words>876</Words>
  <Application>Microsoft Office PowerPoint</Application>
  <PresentationFormat>Custom</PresentationFormat>
  <Paragraphs>111</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Seashore design template</vt:lpstr>
      <vt:lpstr>Creation vs Science</vt:lpstr>
      <vt:lpstr>Robert Hazen’s Evolution of Earth</vt:lpstr>
      <vt:lpstr>Where did the water come from?</vt:lpstr>
      <vt:lpstr>Bryan Greene</vt:lpstr>
      <vt:lpstr>Microscopic Evolution</vt:lpstr>
      <vt:lpstr>Microscopic Evolution</vt:lpstr>
      <vt:lpstr>Microscopic Evolution</vt:lpstr>
      <vt:lpstr>Microscopic Evolution</vt:lpstr>
      <vt:lpstr>Microscopic Evolution</vt:lpstr>
      <vt:lpstr>Stanley Miller 1953</vt:lpstr>
      <vt:lpstr>Douglas Axe</vt:lpstr>
      <vt:lpstr>Douglas Axe</vt:lpstr>
      <vt:lpstr>Evolution</vt:lpstr>
      <vt:lpstr>Evolution</vt:lpstr>
      <vt:lpstr>Stromatolites</vt:lpstr>
      <vt:lpstr>Evolution</vt:lpstr>
      <vt:lpstr>Trilobites </vt:lpstr>
      <vt:lpstr>Evolution</vt:lpstr>
      <vt:lpstr>Evolution of Man</vt:lpstr>
      <vt:lpstr>Evolution of Man</vt:lpstr>
      <vt:lpstr>Evolution of Man</vt:lpstr>
      <vt:lpstr>Evolution by Ranking</vt:lpstr>
      <vt:lpstr>Evolution of Man</vt:lpstr>
      <vt:lpstr>Evolution Family Tree</vt:lpstr>
      <vt:lpstr>Australopithecus (Lucy)</vt:lpstr>
      <vt:lpstr>Australopithecus (Lucy)</vt:lpstr>
      <vt:lpstr>Australopithecus (Lucy)</vt:lpstr>
      <vt:lpstr>Evolution</vt:lpstr>
      <vt:lpstr>Piltdown Man</vt:lpstr>
      <vt:lpstr>Piltdown Man</vt:lpstr>
      <vt:lpstr>Piltdown Man</vt:lpstr>
      <vt:lpstr>Piltdown Man</vt:lpstr>
      <vt:lpstr>Evolution</vt:lpstr>
      <vt:lpstr>Pithecanthropus erectus  (Java Man)</vt:lpstr>
      <vt:lpstr>Pithecanthropus erectus  (Java Man)</vt:lpstr>
      <vt:lpstr>Pithecanthropus erectus  (Java Man)</vt:lpstr>
      <vt:lpstr>Pithecanthropus erectus  (Java Man)</vt:lpstr>
      <vt:lpstr>Pithecanthropus erectus  (Java Man)</vt:lpstr>
      <vt:lpstr>Evolution</vt:lpstr>
      <vt:lpstr>Sinanthropus pekinensis  (Peking Man) </vt:lpstr>
      <vt:lpstr>Sinanthropus pekinensis  (Peking Man) </vt:lpstr>
      <vt:lpstr>Homo Erectus</vt:lpstr>
      <vt:lpstr>Homo Sapiens</vt:lpstr>
      <vt:lpstr>Evolution of Man</vt:lpstr>
      <vt:lpstr>Evolution of Man</vt:lpstr>
      <vt:lpstr>Evolution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 vs Science</dc:title>
  <dc:creator>Adam</dc:creator>
  <cp:lastModifiedBy>College View</cp:lastModifiedBy>
  <cp:revision>60</cp:revision>
  <dcterms:created xsi:type="dcterms:W3CDTF">2019-05-15T12:37:30Z</dcterms:created>
  <dcterms:modified xsi:type="dcterms:W3CDTF">2019-06-05T23:40:49Z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