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8"/>
  </p:notesMasterIdLst>
  <p:handoutMasterIdLst>
    <p:handoutMasterId r:id="rId39"/>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36"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7" r:id="rId27"/>
    <p:sldId id="338" r:id="rId28"/>
    <p:sldId id="340" r:id="rId29"/>
    <p:sldId id="339" r:id="rId30"/>
    <p:sldId id="341" r:id="rId31"/>
    <p:sldId id="342" r:id="rId32"/>
    <p:sldId id="344" r:id="rId33"/>
    <p:sldId id="346" r:id="rId34"/>
    <p:sldId id="347" r:id="rId35"/>
    <p:sldId id="348" r:id="rId36"/>
    <p:sldId id="34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2" y="690"/>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5/29/2019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5/29/2019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10363200" cy="4267200"/>
          </a:xfrm>
        </p:spPr>
        <p:txBody>
          <a:bodyPr anchor="b">
            <a:noAutofit/>
          </a:bodyPr>
          <a:lstStyle>
            <a:lvl1pPr>
              <a:lnSpc>
                <a:spcPct val="100000"/>
              </a:lnSpc>
              <a:defRPr sz="660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4343399"/>
            <a:ext cx="8534400" cy="12192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5/29/2019</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5/29/2019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98316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5/29/2019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963084" y="2697163"/>
            <a:ext cx="10363200" cy="11318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5/29/2019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12805" y="1828800"/>
            <a:ext cx="5388864" cy="3429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785"/>
            <a:ext cx="5384800" cy="3429015"/>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5/29/2019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40825"/>
            <a:ext cx="5386917"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10"/>
          <p:cNvSpPr>
            <a:spLocks noGrp="1"/>
          </p:cNvSpPr>
          <p:nvPr>
            <p:ph sz="quarter" idx="13"/>
          </p:nvPr>
        </p:nvSpPr>
        <p:spPr>
          <a:xfrm>
            <a:off x="609600" y="2453473"/>
            <a:ext cx="5388864" cy="2834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840825"/>
            <a:ext cx="5389033"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12"/>
          <p:cNvSpPr>
            <a:spLocks noGrp="1"/>
          </p:cNvSpPr>
          <p:nvPr>
            <p:ph sz="quarter" idx="14"/>
          </p:nvPr>
        </p:nvSpPr>
        <p:spPr>
          <a:xfrm>
            <a:off x="6201237" y="2453474"/>
            <a:ext cx="5388864" cy="2833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5/29/2019</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5/29/2019</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5/29/2019</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2"/>
            <a:ext cx="6661151" cy="49847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281939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5/29/2019</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579250"/>
            <a:ext cx="7615765" cy="533400"/>
          </a:xfrm>
        </p:spPr>
        <p:txBody>
          <a:bodyPr>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5/29/2019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Century Gothic" pitchFamily="34" charset="0"/>
              </a:defRPr>
            </a:lvl1pPr>
          </a:lstStyle>
          <a:p>
            <a:fld id="{349BF3EA-1A78-4F07-BDC0-C8A1BD461199}" type="datetimeFigureOut">
              <a:rPr lang="en-US" smtClean="0"/>
              <a:pPr/>
              <a:t>5/29/2019</a:t>
            </a:fld>
            <a:endParaRPr lang="en-US"/>
          </a:p>
        </p:txBody>
      </p:sp>
      <p:sp>
        <p:nvSpPr>
          <p:cNvPr id="6" name="Slide Number Placeholder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11112" y="4291013"/>
            <a:ext cx="12180887"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Creation vs Science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851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4" name="Content Placeholder 3">
            <a:extLst>
              <a:ext uri="{FF2B5EF4-FFF2-40B4-BE49-F238E27FC236}">
                <a16:creationId xmlns:a16="http://schemas.microsoft.com/office/drawing/2014/main" id="{4ED68E1D-C857-42F9-8477-53BE167373B3}"/>
              </a:ext>
            </a:extLst>
          </p:cNvPr>
          <p:cNvPicPr>
            <a:picLocks noGrp="1" noChangeAspect="1"/>
          </p:cNvPicPr>
          <p:nvPr>
            <p:ph idx="1"/>
          </p:nvPr>
        </p:nvPicPr>
        <p:blipFill>
          <a:blip r:embed="rId2"/>
          <a:stretch>
            <a:fillRect/>
          </a:stretch>
        </p:blipFill>
        <p:spPr>
          <a:xfrm>
            <a:off x="609599" y="1846263"/>
            <a:ext cx="10972799" cy="4650790"/>
          </a:xfrm>
        </p:spPr>
      </p:pic>
    </p:spTree>
    <p:extLst>
      <p:ext uri="{BB962C8B-B14F-4D97-AF65-F5344CB8AC3E}">
        <p14:creationId xmlns:p14="http://schemas.microsoft.com/office/powerpoint/2010/main" val="28795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National Library of Medicine</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buNone/>
            </a:pPr>
            <a:r>
              <a:rPr lang="en-US" sz="4000" dirty="0"/>
              <a:t>Proteins are large, complex molecules that play many critical roles in the body. They do most of the work in cells and are required for the structure, function, and regulation of the body’s tissues and organs.</a:t>
            </a:r>
          </a:p>
        </p:txBody>
      </p:sp>
    </p:spTree>
    <p:extLst>
      <p:ext uri="{BB962C8B-B14F-4D97-AF65-F5344CB8AC3E}">
        <p14:creationId xmlns:p14="http://schemas.microsoft.com/office/powerpoint/2010/main" val="2369377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National Library of Medicine</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buNone/>
            </a:pPr>
            <a:r>
              <a:rPr lang="en-US" sz="4000" dirty="0"/>
              <a:t>Proteins are made up of hundreds or thousands of smaller units called amino acids, which are attached to one another in long chains. There are 20 different types of amino acids that can be combined to make a protein. The sequence of amino acids determines each protein’s unique 3-dimensional structure and its specific function.</a:t>
            </a:r>
          </a:p>
        </p:txBody>
      </p:sp>
    </p:spTree>
    <p:extLst>
      <p:ext uri="{BB962C8B-B14F-4D97-AF65-F5344CB8AC3E}">
        <p14:creationId xmlns:p14="http://schemas.microsoft.com/office/powerpoint/2010/main" val="12690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3" name="Content Placeholder 2">
            <a:extLst>
              <a:ext uri="{FF2B5EF4-FFF2-40B4-BE49-F238E27FC236}">
                <a16:creationId xmlns:a16="http://schemas.microsoft.com/office/drawing/2014/main" id="{56F66130-7E5F-427D-BF0F-BDD2D1BA355C}"/>
              </a:ext>
            </a:extLst>
          </p:cNvPr>
          <p:cNvPicPr>
            <a:picLocks noGrp="1" noChangeAspect="1"/>
          </p:cNvPicPr>
          <p:nvPr>
            <p:ph idx="1"/>
          </p:nvPr>
        </p:nvPicPr>
        <p:blipFill>
          <a:blip r:embed="rId2"/>
          <a:stretch>
            <a:fillRect/>
          </a:stretch>
        </p:blipFill>
        <p:spPr>
          <a:xfrm>
            <a:off x="2516137" y="1600200"/>
            <a:ext cx="7159726" cy="5041232"/>
          </a:xfrm>
        </p:spPr>
      </p:pic>
    </p:spTree>
    <p:extLst>
      <p:ext uri="{BB962C8B-B14F-4D97-AF65-F5344CB8AC3E}">
        <p14:creationId xmlns:p14="http://schemas.microsoft.com/office/powerpoint/2010/main" val="2013542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sp>
        <p:nvSpPr>
          <p:cNvPr id="2" name="Content Placeholder 1">
            <a:extLst>
              <a:ext uri="{FF2B5EF4-FFF2-40B4-BE49-F238E27FC236}">
                <a16:creationId xmlns:a16="http://schemas.microsoft.com/office/drawing/2014/main" id="{1CDDBFC5-D4B3-4F33-8408-76EDB1844597}"/>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Question/Comments</a:t>
            </a:r>
          </a:p>
        </p:txBody>
      </p:sp>
    </p:spTree>
    <p:extLst>
      <p:ext uri="{BB962C8B-B14F-4D97-AF65-F5344CB8AC3E}">
        <p14:creationId xmlns:p14="http://schemas.microsoft.com/office/powerpoint/2010/main" val="843402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5" name="Content Placeholder 4">
            <a:extLst>
              <a:ext uri="{FF2B5EF4-FFF2-40B4-BE49-F238E27FC236}">
                <a16:creationId xmlns:a16="http://schemas.microsoft.com/office/drawing/2014/main" id="{770EE5FD-974C-4541-9529-16DF7F895A3A}"/>
              </a:ext>
            </a:extLst>
          </p:cNvPr>
          <p:cNvPicPr>
            <a:picLocks noGrp="1" noChangeAspect="1"/>
          </p:cNvPicPr>
          <p:nvPr>
            <p:ph idx="1"/>
          </p:nvPr>
        </p:nvPicPr>
        <p:blipFill>
          <a:blip r:embed="rId2"/>
          <a:stretch>
            <a:fillRect/>
          </a:stretch>
        </p:blipFill>
        <p:spPr>
          <a:xfrm>
            <a:off x="1863876" y="1600200"/>
            <a:ext cx="8464247" cy="4797425"/>
          </a:xfrm>
        </p:spPr>
      </p:pic>
    </p:spTree>
    <p:extLst>
      <p:ext uri="{BB962C8B-B14F-4D97-AF65-F5344CB8AC3E}">
        <p14:creationId xmlns:p14="http://schemas.microsoft.com/office/powerpoint/2010/main" val="221055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Stanley Miller 1953</a:t>
            </a:r>
          </a:p>
        </p:txBody>
      </p:sp>
      <p:pic>
        <p:nvPicPr>
          <p:cNvPr id="4" name="Content Placeholder 3">
            <a:extLst>
              <a:ext uri="{FF2B5EF4-FFF2-40B4-BE49-F238E27FC236}">
                <a16:creationId xmlns:a16="http://schemas.microsoft.com/office/drawing/2014/main" id="{E67249C9-D985-4F37-9100-6730DDE2E64E}"/>
              </a:ext>
            </a:extLst>
          </p:cNvPr>
          <p:cNvPicPr>
            <a:picLocks noGrp="1" noChangeAspect="1"/>
          </p:cNvPicPr>
          <p:nvPr>
            <p:ph idx="1"/>
          </p:nvPr>
        </p:nvPicPr>
        <p:blipFill>
          <a:blip r:embed="rId2"/>
          <a:stretch>
            <a:fillRect/>
          </a:stretch>
        </p:blipFill>
        <p:spPr>
          <a:xfrm>
            <a:off x="1858332" y="1783917"/>
            <a:ext cx="8475335" cy="4848080"/>
          </a:xfrm>
        </p:spPr>
      </p:pic>
    </p:spTree>
    <p:extLst>
      <p:ext uri="{BB962C8B-B14F-4D97-AF65-F5344CB8AC3E}">
        <p14:creationId xmlns:p14="http://schemas.microsoft.com/office/powerpoint/2010/main" val="2832636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Stanley Miller 1953</a:t>
            </a:r>
          </a:p>
        </p:txBody>
      </p:sp>
      <p:pic>
        <p:nvPicPr>
          <p:cNvPr id="5" name="Content Placeholder 4">
            <a:extLst>
              <a:ext uri="{FF2B5EF4-FFF2-40B4-BE49-F238E27FC236}">
                <a16:creationId xmlns:a16="http://schemas.microsoft.com/office/drawing/2014/main" id="{9A721C83-36EF-4C3D-9DDF-6702221BA4E8}"/>
              </a:ext>
            </a:extLst>
          </p:cNvPr>
          <p:cNvPicPr>
            <a:picLocks noGrp="1" noChangeAspect="1"/>
          </p:cNvPicPr>
          <p:nvPr>
            <p:ph idx="1"/>
          </p:nvPr>
        </p:nvPicPr>
        <p:blipFill>
          <a:blip r:embed="rId2"/>
          <a:stretch>
            <a:fillRect/>
          </a:stretch>
        </p:blipFill>
        <p:spPr>
          <a:xfrm>
            <a:off x="2256763" y="1600200"/>
            <a:ext cx="7678474" cy="4616882"/>
          </a:xfrm>
        </p:spPr>
      </p:pic>
    </p:spTree>
    <p:extLst>
      <p:ext uri="{BB962C8B-B14F-4D97-AF65-F5344CB8AC3E}">
        <p14:creationId xmlns:p14="http://schemas.microsoft.com/office/powerpoint/2010/main" val="1941269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Stanley Miller 1953</a:t>
            </a:r>
          </a:p>
        </p:txBody>
      </p:sp>
      <p:pic>
        <p:nvPicPr>
          <p:cNvPr id="5" name="Content Placeholder 4">
            <a:extLst>
              <a:ext uri="{FF2B5EF4-FFF2-40B4-BE49-F238E27FC236}">
                <a16:creationId xmlns:a16="http://schemas.microsoft.com/office/drawing/2014/main" id="{678F30CC-77B8-457F-A20A-324A9B27E439}"/>
              </a:ext>
            </a:extLst>
          </p:cNvPr>
          <p:cNvPicPr>
            <a:picLocks noGrp="1" noChangeAspect="1"/>
          </p:cNvPicPr>
          <p:nvPr>
            <p:ph idx="1"/>
          </p:nvPr>
        </p:nvPicPr>
        <p:blipFill>
          <a:blip r:embed="rId2"/>
          <a:stretch>
            <a:fillRect/>
          </a:stretch>
        </p:blipFill>
        <p:spPr>
          <a:xfrm>
            <a:off x="2153221" y="1600200"/>
            <a:ext cx="7885558" cy="4866264"/>
          </a:xfrm>
        </p:spPr>
      </p:pic>
    </p:spTree>
    <p:extLst>
      <p:ext uri="{BB962C8B-B14F-4D97-AF65-F5344CB8AC3E}">
        <p14:creationId xmlns:p14="http://schemas.microsoft.com/office/powerpoint/2010/main" val="78907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Douglas Axe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a:xfrm>
            <a:off x="609600" y="1846262"/>
            <a:ext cx="10972800" cy="4674854"/>
          </a:xfrm>
        </p:spPr>
        <p:txBody>
          <a:bodyPr>
            <a:normAutofit fontScale="92500" lnSpcReduction="10000"/>
          </a:bodyPr>
          <a:lstStyle/>
          <a:p>
            <a:pPr marL="0" indent="0">
              <a:buNone/>
            </a:pPr>
            <a:r>
              <a:rPr lang="en-US" sz="4300" dirty="0"/>
              <a:t>[I]f evolution is unguided, then the whole process has no idea what sequence it needs in order to get to a particular function. Yet somehow it ends up finding these functions. I estimated it to be about one good sequence in 10e77 sequences. So, roughly, one in a trillion, trillion, trillion, trillion, trillion, trillion – which is not very good odds.</a:t>
            </a:r>
          </a:p>
          <a:p>
            <a:pPr marL="0" indent="0">
              <a:buNone/>
            </a:pPr>
            <a:endParaRPr lang="en-US" sz="4000" dirty="0"/>
          </a:p>
        </p:txBody>
      </p:sp>
    </p:spTree>
    <p:extLst>
      <p:ext uri="{BB962C8B-B14F-4D97-AF65-F5344CB8AC3E}">
        <p14:creationId xmlns:p14="http://schemas.microsoft.com/office/powerpoint/2010/main" val="142839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599" y="0"/>
            <a:ext cx="11301663" cy="1600200"/>
          </a:xfrm>
        </p:spPr>
        <p:txBody>
          <a:bodyPr/>
          <a:lstStyle/>
          <a:p>
            <a:r>
              <a:rPr lang="en-US" sz="5400" dirty="0"/>
              <a:t>Robert Hazen’s Evolution of Earth</a:t>
            </a:r>
          </a:p>
        </p:txBody>
      </p:sp>
      <p:pic>
        <p:nvPicPr>
          <p:cNvPr id="7" name="Content Placeholder 6">
            <a:extLst>
              <a:ext uri="{FF2B5EF4-FFF2-40B4-BE49-F238E27FC236}">
                <a16:creationId xmlns:a16="http://schemas.microsoft.com/office/drawing/2014/main" id="{281FD13A-D4C9-4359-8E85-06BF06CF4736}"/>
              </a:ext>
            </a:extLst>
          </p:cNvPr>
          <p:cNvPicPr>
            <a:picLocks noGrp="1" noChangeAspect="1"/>
          </p:cNvPicPr>
          <p:nvPr>
            <p:ph idx="1"/>
          </p:nvPr>
        </p:nvPicPr>
        <p:blipFill>
          <a:blip r:embed="rId2"/>
          <a:stretch>
            <a:fillRect/>
          </a:stretch>
        </p:blipFill>
        <p:spPr>
          <a:xfrm>
            <a:off x="271384" y="1941513"/>
            <a:ext cx="11639879" cy="4483350"/>
          </a:xfrm>
        </p:spPr>
      </p:pic>
    </p:spTree>
    <p:extLst>
      <p:ext uri="{BB962C8B-B14F-4D97-AF65-F5344CB8AC3E}">
        <p14:creationId xmlns:p14="http://schemas.microsoft.com/office/powerpoint/2010/main" val="618202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Douglas Axe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a:xfrm>
            <a:off x="609600" y="1846262"/>
            <a:ext cx="10972800" cy="4674854"/>
          </a:xfrm>
        </p:spPr>
        <p:txBody>
          <a:bodyPr>
            <a:normAutofit/>
          </a:bodyPr>
          <a:lstStyle/>
          <a:p>
            <a:pPr marL="0" indent="0" algn="ctr">
              <a:buNone/>
            </a:pPr>
            <a:r>
              <a:rPr lang="en-US" sz="4000" dirty="0"/>
              <a:t>The chances for common functional sequences (i.e., Proteins) among all the possible combinations of Amino Acids </a:t>
            </a:r>
          </a:p>
          <a:p>
            <a:pPr marL="0" indent="0" algn="ctr">
              <a:buNone/>
            </a:pPr>
            <a:r>
              <a:rPr lang="en-US" sz="4000" dirty="0"/>
              <a:t>1:10e77 100,000,000,000,000,000,000,000,000,000,000,000,000,000,000,000,000,000,000,000,000,000,000,000,000,000 </a:t>
            </a:r>
          </a:p>
        </p:txBody>
      </p:sp>
    </p:spTree>
    <p:extLst>
      <p:ext uri="{BB962C8B-B14F-4D97-AF65-F5344CB8AC3E}">
        <p14:creationId xmlns:p14="http://schemas.microsoft.com/office/powerpoint/2010/main" val="22545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Douglas Axe</a:t>
            </a:r>
          </a:p>
        </p:txBody>
      </p:sp>
      <p:pic>
        <p:nvPicPr>
          <p:cNvPr id="5" name="Content Placeholder 4">
            <a:extLst>
              <a:ext uri="{FF2B5EF4-FFF2-40B4-BE49-F238E27FC236}">
                <a16:creationId xmlns:a16="http://schemas.microsoft.com/office/drawing/2014/main" id="{9B9EADAB-D4DB-48FC-8F94-AF27496FBCDB}"/>
              </a:ext>
            </a:extLst>
          </p:cNvPr>
          <p:cNvPicPr>
            <a:picLocks noGrp="1" noChangeAspect="1"/>
          </p:cNvPicPr>
          <p:nvPr>
            <p:ph idx="1"/>
          </p:nvPr>
        </p:nvPicPr>
        <p:blipFill>
          <a:blip r:embed="rId2"/>
          <a:stretch>
            <a:fillRect/>
          </a:stretch>
        </p:blipFill>
        <p:spPr>
          <a:xfrm>
            <a:off x="1983019" y="1600200"/>
            <a:ext cx="8225962" cy="4946073"/>
          </a:xfrm>
        </p:spPr>
      </p:pic>
    </p:spTree>
    <p:extLst>
      <p:ext uri="{BB962C8B-B14F-4D97-AF65-F5344CB8AC3E}">
        <p14:creationId xmlns:p14="http://schemas.microsoft.com/office/powerpoint/2010/main" val="4127705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Douglas Axe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a:xfrm>
            <a:off x="609600" y="1846262"/>
            <a:ext cx="10972800" cy="4674854"/>
          </a:xfrm>
        </p:spPr>
        <p:txBody>
          <a:bodyPr>
            <a:normAutofit fontScale="92500" lnSpcReduction="10000"/>
          </a:bodyPr>
          <a:lstStyle/>
          <a:p>
            <a:pPr marL="0" indent="0" algn="ctr">
              <a:buNone/>
            </a:pPr>
            <a:r>
              <a:rPr lang="en-US" sz="4000" dirty="0"/>
              <a:t>Chances of finding a functional Protein (for life) by chance </a:t>
            </a:r>
          </a:p>
          <a:p>
            <a:pPr marL="0" indent="0" algn="ctr">
              <a:buNone/>
            </a:pPr>
            <a:r>
              <a:rPr lang="en-US" sz="4000" dirty="0"/>
              <a:t>1:10e164</a:t>
            </a:r>
          </a:p>
          <a:p>
            <a:pPr marL="0" indent="0" algn="ctr">
              <a:buNone/>
            </a:pPr>
            <a:r>
              <a:rPr lang="en-US" sz="4000" dirty="0"/>
              <a:t>100,000,000,000,000,000,000,000,000,000,000,000,000,000,000,000,000,000,000,000,000,000,000,000,000,000,000,000,000,000,000,000,000,000,000,000,000,000,000,000,000,000,000,000,000000,000,000,000,000,000,000,000,000,000</a:t>
            </a:r>
          </a:p>
        </p:txBody>
      </p:sp>
    </p:spTree>
    <p:extLst>
      <p:ext uri="{BB962C8B-B14F-4D97-AF65-F5344CB8AC3E}">
        <p14:creationId xmlns:p14="http://schemas.microsoft.com/office/powerpoint/2010/main" val="3833571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3" name="Content Placeholder 2">
            <a:extLst>
              <a:ext uri="{FF2B5EF4-FFF2-40B4-BE49-F238E27FC236}">
                <a16:creationId xmlns:a16="http://schemas.microsoft.com/office/drawing/2014/main" id="{56F66130-7E5F-427D-BF0F-BDD2D1BA355C}"/>
              </a:ext>
            </a:extLst>
          </p:cNvPr>
          <p:cNvPicPr>
            <a:picLocks noGrp="1" noChangeAspect="1"/>
          </p:cNvPicPr>
          <p:nvPr>
            <p:ph idx="1"/>
          </p:nvPr>
        </p:nvPicPr>
        <p:blipFill>
          <a:blip r:embed="rId2"/>
          <a:stretch>
            <a:fillRect/>
          </a:stretch>
        </p:blipFill>
        <p:spPr>
          <a:xfrm>
            <a:off x="2516137" y="1600200"/>
            <a:ext cx="7159726" cy="5041232"/>
          </a:xfrm>
        </p:spPr>
      </p:pic>
    </p:spTree>
    <p:extLst>
      <p:ext uri="{BB962C8B-B14F-4D97-AF65-F5344CB8AC3E}">
        <p14:creationId xmlns:p14="http://schemas.microsoft.com/office/powerpoint/2010/main" val="904000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457200" lvl="0" indent="-457200">
              <a:buFont typeface="+mj-lt"/>
              <a:buAutoNum type="arabicPeriod"/>
            </a:pPr>
            <a:r>
              <a:rPr lang="en-US" sz="4000" dirty="0"/>
              <a:t>No example in the geological time scale  </a:t>
            </a:r>
          </a:p>
          <a:p>
            <a:pPr marL="457200" lvl="0" indent="-457200">
              <a:buFont typeface="+mj-lt"/>
              <a:buAutoNum type="arabicPeriod"/>
            </a:pPr>
            <a:r>
              <a:rPr lang="en-US" sz="4000" dirty="0"/>
              <a:t>Cannot modify what cannot form</a:t>
            </a:r>
          </a:p>
          <a:p>
            <a:pPr marL="457200" lvl="0" indent="-457200">
              <a:buFont typeface="+mj-lt"/>
              <a:buAutoNum type="arabicPeriod"/>
            </a:pPr>
            <a:r>
              <a:rPr lang="en-US" sz="4000" dirty="0"/>
              <a:t>Cannot improve what never formed </a:t>
            </a:r>
          </a:p>
        </p:txBody>
      </p:sp>
    </p:spTree>
    <p:extLst>
      <p:ext uri="{BB962C8B-B14F-4D97-AF65-F5344CB8AC3E}">
        <p14:creationId xmlns:p14="http://schemas.microsoft.com/office/powerpoint/2010/main" val="363067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sp>
        <p:nvSpPr>
          <p:cNvPr id="2" name="Content Placeholder 1">
            <a:extLst>
              <a:ext uri="{FF2B5EF4-FFF2-40B4-BE49-F238E27FC236}">
                <a16:creationId xmlns:a16="http://schemas.microsoft.com/office/drawing/2014/main" id="{1CDDBFC5-D4B3-4F33-8408-76EDB1844597}"/>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Question/Comments</a:t>
            </a:r>
          </a:p>
        </p:txBody>
      </p:sp>
    </p:spTree>
    <p:extLst>
      <p:ext uri="{BB962C8B-B14F-4D97-AF65-F5344CB8AC3E}">
        <p14:creationId xmlns:p14="http://schemas.microsoft.com/office/powerpoint/2010/main" val="1520052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a:p>
            <a:pPr marL="457200" lvl="0" indent="-457200">
              <a:buFont typeface="+mj-lt"/>
              <a:buAutoNum type="arabicPeriod"/>
            </a:pPr>
            <a:r>
              <a:rPr lang="en-US" sz="4000" dirty="0"/>
              <a:t>A species cannot rapidly evolve, but to genetically evolve they must breed the modification into their offspring</a:t>
            </a:r>
          </a:p>
          <a:p>
            <a:pPr marL="457200" lvl="0" indent="-457200">
              <a:buFont typeface="+mj-lt"/>
              <a:buAutoNum type="arabicPeriod"/>
            </a:pPr>
            <a:r>
              <a:rPr lang="en-US" sz="4000" dirty="0"/>
              <a:t>For natural genetics to continue to improve there must be an extinction of the parent species </a:t>
            </a:r>
          </a:p>
        </p:txBody>
      </p:sp>
    </p:spTree>
    <p:extLst>
      <p:ext uri="{BB962C8B-B14F-4D97-AF65-F5344CB8AC3E}">
        <p14:creationId xmlns:p14="http://schemas.microsoft.com/office/powerpoint/2010/main" val="173782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9328D-803F-4994-A013-F93C5F7C3F44}"/>
              </a:ext>
            </a:extLst>
          </p:cNvPr>
          <p:cNvSpPr>
            <a:spLocks noGrp="1"/>
          </p:cNvSpPr>
          <p:nvPr>
            <p:ph type="title"/>
          </p:nvPr>
        </p:nvSpPr>
        <p:spPr/>
        <p:txBody>
          <a:bodyPr/>
          <a:lstStyle/>
          <a:p>
            <a:r>
              <a:rPr lang="en-US" sz="5400" dirty="0"/>
              <a:t>Stromatolites</a:t>
            </a:r>
            <a:endParaRPr lang="en-US" dirty="0"/>
          </a:p>
        </p:txBody>
      </p:sp>
      <p:sp>
        <p:nvSpPr>
          <p:cNvPr id="22" name="Content Placeholder 21">
            <a:extLst>
              <a:ext uri="{FF2B5EF4-FFF2-40B4-BE49-F238E27FC236}">
                <a16:creationId xmlns:a16="http://schemas.microsoft.com/office/drawing/2014/main" id="{36DF9D88-D0C3-451D-9EF8-B835C514D618}"/>
              </a:ext>
            </a:extLst>
          </p:cNvPr>
          <p:cNvSpPr>
            <a:spLocks noGrp="1"/>
          </p:cNvSpPr>
          <p:nvPr>
            <p:ph idx="1"/>
          </p:nvPr>
        </p:nvSpPr>
        <p:spPr>
          <a:xfrm>
            <a:off x="609600" y="1846262"/>
            <a:ext cx="10972800" cy="3904833"/>
          </a:xfrm>
        </p:spPr>
        <p:txBody>
          <a:bodyPr>
            <a:normAutofit/>
          </a:bodyPr>
          <a:lstStyle/>
          <a:p>
            <a:pPr marL="0" indent="0">
              <a:buNone/>
            </a:pPr>
            <a:r>
              <a:rPr lang="en-US" sz="4000" dirty="0"/>
              <a:t>Evidence suggests that life first evolved around </a:t>
            </a:r>
            <a:r>
              <a:rPr lang="en-US" sz="4000" dirty="0">
                <a:solidFill>
                  <a:srgbClr val="FF0000"/>
                </a:solidFill>
              </a:rPr>
              <a:t>3.5 billion years ago</a:t>
            </a:r>
            <a:r>
              <a:rPr lang="en-US" sz="4000" dirty="0"/>
              <a:t>. This evidence takes the form of microfossils (fossils too small to be seen without the aid of a microscope) and ancient rock structures in South Africa and Australia called stromatolites.</a:t>
            </a:r>
          </a:p>
        </p:txBody>
      </p:sp>
    </p:spTree>
    <p:extLst>
      <p:ext uri="{BB962C8B-B14F-4D97-AF65-F5344CB8AC3E}">
        <p14:creationId xmlns:p14="http://schemas.microsoft.com/office/powerpoint/2010/main" val="2859500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9328D-803F-4994-A013-F93C5F7C3F44}"/>
              </a:ext>
            </a:extLst>
          </p:cNvPr>
          <p:cNvSpPr>
            <a:spLocks noGrp="1"/>
          </p:cNvSpPr>
          <p:nvPr>
            <p:ph type="title"/>
          </p:nvPr>
        </p:nvSpPr>
        <p:spPr/>
        <p:txBody>
          <a:bodyPr/>
          <a:lstStyle/>
          <a:p>
            <a:r>
              <a:rPr lang="en-US" sz="5400" dirty="0"/>
              <a:t>Stromatolites</a:t>
            </a:r>
            <a:endParaRPr lang="en-US" dirty="0"/>
          </a:p>
        </p:txBody>
      </p:sp>
      <p:pic>
        <p:nvPicPr>
          <p:cNvPr id="19" name="Content Placeholder 18">
            <a:extLst>
              <a:ext uri="{FF2B5EF4-FFF2-40B4-BE49-F238E27FC236}">
                <a16:creationId xmlns:a16="http://schemas.microsoft.com/office/drawing/2014/main" id="{63930CC6-89B1-499A-A44A-60EB8E965224}"/>
              </a:ext>
            </a:extLst>
          </p:cNvPr>
          <p:cNvPicPr>
            <a:picLocks noGrp="1" noChangeAspect="1"/>
          </p:cNvPicPr>
          <p:nvPr>
            <p:ph sz="quarter" idx="13"/>
          </p:nvPr>
        </p:nvPicPr>
        <p:blipFill>
          <a:blip r:embed="rId2"/>
          <a:stretch>
            <a:fillRect/>
          </a:stretch>
        </p:blipFill>
        <p:spPr>
          <a:xfrm>
            <a:off x="336884" y="1828798"/>
            <a:ext cx="5580928" cy="4927842"/>
          </a:xfrm>
        </p:spPr>
      </p:pic>
      <p:pic>
        <p:nvPicPr>
          <p:cNvPr id="17" name="Content Placeholder 16">
            <a:extLst>
              <a:ext uri="{FF2B5EF4-FFF2-40B4-BE49-F238E27FC236}">
                <a16:creationId xmlns:a16="http://schemas.microsoft.com/office/drawing/2014/main" id="{7F91C5EC-B45E-406F-A952-2D718799102C}"/>
              </a:ext>
            </a:extLst>
          </p:cNvPr>
          <p:cNvPicPr>
            <a:picLocks noGrp="1" noChangeAspect="1"/>
          </p:cNvPicPr>
          <p:nvPr>
            <p:ph sz="half" idx="2"/>
          </p:nvPr>
        </p:nvPicPr>
        <p:blipFill>
          <a:blip r:embed="rId3"/>
          <a:stretch>
            <a:fillRect/>
          </a:stretch>
        </p:blipFill>
        <p:spPr>
          <a:xfrm>
            <a:off x="6274190" y="1828799"/>
            <a:ext cx="5533393" cy="4927841"/>
          </a:xfrm>
        </p:spPr>
      </p:pic>
    </p:spTree>
    <p:extLst>
      <p:ext uri="{BB962C8B-B14F-4D97-AF65-F5344CB8AC3E}">
        <p14:creationId xmlns:p14="http://schemas.microsoft.com/office/powerpoint/2010/main" val="1868225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457200" lvl="0" indent="-457200">
              <a:buFont typeface="+mj-lt"/>
              <a:buAutoNum type="arabicPeriod"/>
            </a:pPr>
            <a:r>
              <a:rPr lang="en-US" sz="4000" dirty="0"/>
              <a:t>Why is this fossil above ground?</a:t>
            </a:r>
          </a:p>
          <a:p>
            <a:pPr marL="457200" lvl="0" indent="-457200">
              <a:buFont typeface="+mj-lt"/>
              <a:buAutoNum type="arabicPeriod"/>
            </a:pPr>
            <a:r>
              <a:rPr lang="en-US" sz="4000" dirty="0"/>
              <a:t>Given the chances to make life, the only had 100 to 200 million years (that’s rapid for evolution), Where is the modified offspring?</a:t>
            </a:r>
          </a:p>
          <a:p>
            <a:pPr marL="457200" lvl="0" indent="-457200">
              <a:buFont typeface="+mj-lt"/>
              <a:buAutoNum type="arabicPeriod"/>
            </a:pPr>
            <a:r>
              <a:rPr lang="en-US" sz="4000" dirty="0"/>
              <a:t>Where is the extinction of the parent species? </a:t>
            </a:r>
          </a:p>
        </p:txBody>
      </p:sp>
    </p:spTree>
    <p:extLst>
      <p:ext uri="{BB962C8B-B14F-4D97-AF65-F5344CB8AC3E}">
        <p14:creationId xmlns:p14="http://schemas.microsoft.com/office/powerpoint/2010/main" val="236834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Where did the water come from?</a:t>
            </a:r>
          </a:p>
        </p:txBody>
      </p:sp>
      <p:pic>
        <p:nvPicPr>
          <p:cNvPr id="4" name="Content Placeholder 3">
            <a:extLst>
              <a:ext uri="{FF2B5EF4-FFF2-40B4-BE49-F238E27FC236}">
                <a16:creationId xmlns:a16="http://schemas.microsoft.com/office/drawing/2014/main" id="{4A971570-E577-412A-BAB8-BD39C5EC86B6}"/>
              </a:ext>
            </a:extLst>
          </p:cNvPr>
          <p:cNvPicPr>
            <a:picLocks noGrp="1" noChangeAspect="1"/>
          </p:cNvPicPr>
          <p:nvPr>
            <p:ph idx="1"/>
          </p:nvPr>
        </p:nvPicPr>
        <p:blipFill rotWithShape="1">
          <a:blip r:embed="rId2"/>
          <a:srcRect l="34795" r="50000" b="590"/>
          <a:stretch/>
        </p:blipFill>
        <p:spPr>
          <a:xfrm>
            <a:off x="5013157" y="1821197"/>
            <a:ext cx="2165685" cy="4435224"/>
          </a:xfrm>
        </p:spPr>
      </p:pic>
    </p:spTree>
    <p:extLst>
      <p:ext uri="{BB962C8B-B14F-4D97-AF65-F5344CB8AC3E}">
        <p14:creationId xmlns:p14="http://schemas.microsoft.com/office/powerpoint/2010/main" val="3781111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9328D-803F-4994-A013-F93C5F7C3F44}"/>
              </a:ext>
            </a:extLst>
          </p:cNvPr>
          <p:cNvSpPr>
            <a:spLocks noGrp="1"/>
          </p:cNvSpPr>
          <p:nvPr>
            <p:ph type="title"/>
          </p:nvPr>
        </p:nvSpPr>
        <p:spPr/>
        <p:txBody>
          <a:bodyPr/>
          <a:lstStyle/>
          <a:p>
            <a:r>
              <a:rPr lang="en-US" sz="5400" dirty="0"/>
              <a:t>Trilobites </a:t>
            </a:r>
            <a:endParaRPr lang="en-US" dirty="0"/>
          </a:p>
        </p:txBody>
      </p:sp>
      <p:sp>
        <p:nvSpPr>
          <p:cNvPr id="22" name="Content Placeholder 21">
            <a:extLst>
              <a:ext uri="{FF2B5EF4-FFF2-40B4-BE49-F238E27FC236}">
                <a16:creationId xmlns:a16="http://schemas.microsoft.com/office/drawing/2014/main" id="{36DF9D88-D0C3-451D-9EF8-B835C514D618}"/>
              </a:ext>
            </a:extLst>
          </p:cNvPr>
          <p:cNvSpPr>
            <a:spLocks noGrp="1"/>
          </p:cNvSpPr>
          <p:nvPr>
            <p:ph idx="1"/>
          </p:nvPr>
        </p:nvSpPr>
        <p:spPr>
          <a:xfrm>
            <a:off x="609600" y="1846262"/>
            <a:ext cx="10972800" cy="3904833"/>
          </a:xfrm>
        </p:spPr>
        <p:txBody>
          <a:bodyPr>
            <a:normAutofit/>
          </a:bodyPr>
          <a:lstStyle/>
          <a:p>
            <a:pPr marL="0" indent="0">
              <a:buNone/>
            </a:pPr>
            <a:r>
              <a:rPr lang="en-US" sz="4000" dirty="0"/>
              <a:t>Trilobites are the oldest animals on the planet and it’s because of their shell that we can find them today. Their shell is made of calcium carbonate, the same minerals found in limestone. </a:t>
            </a:r>
          </a:p>
        </p:txBody>
      </p:sp>
    </p:spTree>
    <p:extLst>
      <p:ext uri="{BB962C8B-B14F-4D97-AF65-F5344CB8AC3E}">
        <p14:creationId xmlns:p14="http://schemas.microsoft.com/office/powerpoint/2010/main" val="2501810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9328D-803F-4994-A013-F93C5F7C3F44}"/>
              </a:ext>
            </a:extLst>
          </p:cNvPr>
          <p:cNvSpPr>
            <a:spLocks noGrp="1"/>
          </p:cNvSpPr>
          <p:nvPr>
            <p:ph type="title"/>
          </p:nvPr>
        </p:nvSpPr>
        <p:spPr/>
        <p:txBody>
          <a:bodyPr/>
          <a:lstStyle/>
          <a:p>
            <a:r>
              <a:rPr lang="en-US" sz="5400" dirty="0"/>
              <a:t>Robert Hazen</a:t>
            </a:r>
            <a:endParaRPr lang="en-US" dirty="0"/>
          </a:p>
        </p:txBody>
      </p:sp>
      <p:sp>
        <p:nvSpPr>
          <p:cNvPr id="22" name="Content Placeholder 21">
            <a:extLst>
              <a:ext uri="{FF2B5EF4-FFF2-40B4-BE49-F238E27FC236}">
                <a16:creationId xmlns:a16="http://schemas.microsoft.com/office/drawing/2014/main" id="{36DF9D88-D0C3-451D-9EF8-B835C514D618}"/>
              </a:ext>
            </a:extLst>
          </p:cNvPr>
          <p:cNvSpPr>
            <a:spLocks noGrp="1"/>
          </p:cNvSpPr>
          <p:nvPr>
            <p:ph idx="1"/>
          </p:nvPr>
        </p:nvSpPr>
        <p:spPr>
          <a:xfrm>
            <a:off x="609600" y="1846262"/>
            <a:ext cx="10972800" cy="3904833"/>
          </a:xfrm>
        </p:spPr>
        <p:txBody>
          <a:bodyPr>
            <a:normAutofit/>
          </a:bodyPr>
          <a:lstStyle/>
          <a:p>
            <a:pPr marL="0" indent="0">
              <a:buNone/>
            </a:pPr>
            <a:r>
              <a:rPr lang="en-US" sz="4000" dirty="0"/>
              <a:t>If you had a shell, you’re going to survive a lot longer than that soft body animal that doesn’t have a shell. The trilobite had an advantage. It’s survival of the fittest...... Shells, then eventually bones and teeth that paved the way for life to grow taller and stronger</a:t>
            </a:r>
          </a:p>
        </p:txBody>
      </p:sp>
    </p:spTree>
    <p:extLst>
      <p:ext uri="{BB962C8B-B14F-4D97-AF65-F5344CB8AC3E}">
        <p14:creationId xmlns:p14="http://schemas.microsoft.com/office/powerpoint/2010/main" val="231066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9328D-803F-4994-A013-F93C5F7C3F44}"/>
              </a:ext>
            </a:extLst>
          </p:cNvPr>
          <p:cNvSpPr>
            <a:spLocks noGrp="1"/>
          </p:cNvSpPr>
          <p:nvPr>
            <p:ph type="title"/>
          </p:nvPr>
        </p:nvSpPr>
        <p:spPr/>
        <p:txBody>
          <a:bodyPr/>
          <a:lstStyle/>
          <a:p>
            <a:r>
              <a:rPr lang="en-US" sz="5400" dirty="0"/>
              <a:t>Trilobites </a:t>
            </a:r>
            <a:endParaRPr lang="en-US" dirty="0"/>
          </a:p>
        </p:txBody>
      </p:sp>
      <p:pic>
        <p:nvPicPr>
          <p:cNvPr id="5" name="Content Placeholder 4">
            <a:extLst>
              <a:ext uri="{FF2B5EF4-FFF2-40B4-BE49-F238E27FC236}">
                <a16:creationId xmlns:a16="http://schemas.microsoft.com/office/drawing/2014/main" id="{FF2FA224-2E53-46F7-9240-05AC5F367A25}"/>
              </a:ext>
            </a:extLst>
          </p:cNvPr>
          <p:cNvPicPr>
            <a:picLocks noGrp="1" noChangeAspect="1"/>
          </p:cNvPicPr>
          <p:nvPr>
            <p:ph idx="1"/>
          </p:nvPr>
        </p:nvPicPr>
        <p:blipFill>
          <a:blip r:embed="rId2"/>
          <a:stretch>
            <a:fillRect/>
          </a:stretch>
        </p:blipFill>
        <p:spPr>
          <a:xfrm>
            <a:off x="6280484" y="1792704"/>
            <a:ext cx="5911516" cy="4896853"/>
          </a:xfrm>
        </p:spPr>
      </p:pic>
      <p:pic>
        <p:nvPicPr>
          <p:cNvPr id="7" name="Picture 6">
            <a:extLst>
              <a:ext uri="{FF2B5EF4-FFF2-40B4-BE49-F238E27FC236}">
                <a16:creationId xmlns:a16="http://schemas.microsoft.com/office/drawing/2014/main" id="{D0B40C70-329D-4C51-85C7-A16C5BFC1A85}"/>
              </a:ext>
            </a:extLst>
          </p:cNvPr>
          <p:cNvPicPr>
            <a:picLocks noChangeAspect="1"/>
          </p:cNvPicPr>
          <p:nvPr/>
        </p:nvPicPr>
        <p:blipFill>
          <a:blip r:embed="rId3"/>
          <a:stretch>
            <a:fillRect/>
          </a:stretch>
        </p:blipFill>
        <p:spPr>
          <a:xfrm>
            <a:off x="-660" y="1792704"/>
            <a:ext cx="5912177" cy="4896852"/>
          </a:xfrm>
          <a:prstGeom prst="rect">
            <a:avLst/>
          </a:prstGeom>
        </p:spPr>
      </p:pic>
    </p:spTree>
    <p:extLst>
      <p:ext uri="{BB962C8B-B14F-4D97-AF65-F5344CB8AC3E}">
        <p14:creationId xmlns:p14="http://schemas.microsoft.com/office/powerpoint/2010/main" val="1703218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3C5759B-EA52-430F-856F-BD33D38AFF30}"/>
              </a:ext>
            </a:extLst>
          </p:cNvPr>
          <p:cNvPicPr>
            <a:picLocks noChangeAspect="1"/>
          </p:cNvPicPr>
          <p:nvPr/>
        </p:nvPicPr>
        <p:blipFill>
          <a:blip r:embed="rId2"/>
          <a:stretch>
            <a:fillRect/>
          </a:stretch>
        </p:blipFill>
        <p:spPr>
          <a:xfrm>
            <a:off x="697832" y="0"/>
            <a:ext cx="10587789" cy="6858000"/>
          </a:xfrm>
          <a:prstGeom prst="rect">
            <a:avLst/>
          </a:prstGeom>
        </p:spPr>
      </p:pic>
    </p:spTree>
    <p:extLst>
      <p:ext uri="{BB962C8B-B14F-4D97-AF65-F5344CB8AC3E}">
        <p14:creationId xmlns:p14="http://schemas.microsoft.com/office/powerpoint/2010/main" val="3664618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3C5759B-EA52-430F-856F-BD33D38AFF30}"/>
              </a:ext>
            </a:extLst>
          </p:cNvPr>
          <p:cNvPicPr>
            <a:picLocks noChangeAspect="1"/>
          </p:cNvPicPr>
          <p:nvPr/>
        </p:nvPicPr>
        <p:blipFill>
          <a:blip r:embed="rId2"/>
          <a:stretch>
            <a:fillRect/>
          </a:stretch>
        </p:blipFill>
        <p:spPr>
          <a:xfrm>
            <a:off x="697832" y="0"/>
            <a:ext cx="10587789" cy="6858000"/>
          </a:xfrm>
          <a:prstGeom prst="rect">
            <a:avLst/>
          </a:prstGeom>
        </p:spPr>
      </p:pic>
      <p:sp>
        <p:nvSpPr>
          <p:cNvPr id="2" name="&quot;Not Allowed&quot; Symbol 1">
            <a:extLst>
              <a:ext uri="{FF2B5EF4-FFF2-40B4-BE49-F238E27FC236}">
                <a16:creationId xmlns:a16="http://schemas.microsoft.com/office/drawing/2014/main" id="{F0870EB4-0E86-4383-A3AC-195485B845D7}"/>
              </a:ext>
            </a:extLst>
          </p:cNvPr>
          <p:cNvSpPr/>
          <p:nvPr/>
        </p:nvSpPr>
        <p:spPr>
          <a:xfrm>
            <a:off x="1205345" y="235527"/>
            <a:ext cx="2189019" cy="2202873"/>
          </a:xfrm>
          <a:prstGeom prst="noSmoking">
            <a:avLst>
              <a:gd name="adj" fmla="val 9765"/>
            </a:avLst>
          </a:prstGeom>
          <a:solidFill>
            <a:srgbClr val="FF0000"/>
          </a:solidFill>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err="1">
              <a:ln>
                <a:solidFill>
                  <a:srgbClr val="FF0000"/>
                </a:solidFill>
              </a:ln>
              <a:solidFill>
                <a:srgbClr val="FF0000"/>
              </a:solidFill>
            </a:endParaRPr>
          </a:p>
        </p:txBody>
      </p:sp>
      <p:sp>
        <p:nvSpPr>
          <p:cNvPr id="5" name="&quot;Not Allowed&quot; Symbol 4">
            <a:extLst>
              <a:ext uri="{FF2B5EF4-FFF2-40B4-BE49-F238E27FC236}">
                <a16:creationId xmlns:a16="http://schemas.microsoft.com/office/drawing/2014/main" id="{D498DC0A-9953-49F1-A7F9-9B146418D23B}"/>
              </a:ext>
            </a:extLst>
          </p:cNvPr>
          <p:cNvSpPr/>
          <p:nvPr/>
        </p:nvSpPr>
        <p:spPr>
          <a:xfrm>
            <a:off x="8797638" y="235527"/>
            <a:ext cx="2189019" cy="2202873"/>
          </a:xfrm>
          <a:prstGeom prst="noSmoking">
            <a:avLst>
              <a:gd name="adj" fmla="val 9765"/>
            </a:avLst>
          </a:prstGeom>
          <a:solidFill>
            <a:srgbClr val="FF0000"/>
          </a:solidFill>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err="1">
              <a:ln>
                <a:solidFill>
                  <a:srgbClr val="FF0000"/>
                </a:solidFill>
              </a:ln>
              <a:solidFill>
                <a:srgbClr val="FF0000"/>
              </a:solidFill>
            </a:endParaRPr>
          </a:p>
        </p:txBody>
      </p:sp>
      <p:sp>
        <p:nvSpPr>
          <p:cNvPr id="7" name="&quot;Not Allowed&quot; Symbol 6">
            <a:extLst>
              <a:ext uri="{FF2B5EF4-FFF2-40B4-BE49-F238E27FC236}">
                <a16:creationId xmlns:a16="http://schemas.microsoft.com/office/drawing/2014/main" id="{5F4F691B-AF8C-432A-94E8-77E7D68799FE}"/>
              </a:ext>
            </a:extLst>
          </p:cNvPr>
          <p:cNvSpPr/>
          <p:nvPr/>
        </p:nvSpPr>
        <p:spPr>
          <a:xfrm>
            <a:off x="4641273" y="5084618"/>
            <a:ext cx="1814946" cy="1648691"/>
          </a:xfrm>
          <a:prstGeom prst="noSmoking">
            <a:avLst>
              <a:gd name="adj" fmla="val 9765"/>
            </a:avLst>
          </a:prstGeom>
          <a:solidFill>
            <a:srgbClr val="FF0000"/>
          </a:solidFill>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err="1">
              <a:ln>
                <a:solidFill>
                  <a:srgbClr val="FF0000"/>
                </a:solidFill>
              </a:ln>
              <a:solidFill>
                <a:srgbClr val="FF0000"/>
              </a:solidFill>
            </a:endParaRPr>
          </a:p>
        </p:txBody>
      </p:sp>
      <p:sp>
        <p:nvSpPr>
          <p:cNvPr id="8" name="&quot;Not Allowed&quot; Symbol 7">
            <a:extLst>
              <a:ext uri="{FF2B5EF4-FFF2-40B4-BE49-F238E27FC236}">
                <a16:creationId xmlns:a16="http://schemas.microsoft.com/office/drawing/2014/main" id="{F33A2050-0BA5-456B-BCA7-E4CA2F779F83}"/>
              </a:ext>
            </a:extLst>
          </p:cNvPr>
          <p:cNvSpPr/>
          <p:nvPr/>
        </p:nvSpPr>
        <p:spPr>
          <a:xfrm>
            <a:off x="7786253" y="5202381"/>
            <a:ext cx="1814947" cy="1413164"/>
          </a:xfrm>
          <a:prstGeom prst="noSmoking">
            <a:avLst>
              <a:gd name="adj" fmla="val 9765"/>
            </a:avLst>
          </a:prstGeom>
          <a:solidFill>
            <a:srgbClr val="FF0000"/>
          </a:solidFill>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err="1">
              <a:ln>
                <a:solidFill>
                  <a:srgbClr val="FF0000"/>
                </a:solidFill>
              </a:ln>
              <a:solidFill>
                <a:srgbClr val="FF0000"/>
              </a:solidFill>
            </a:endParaRPr>
          </a:p>
        </p:txBody>
      </p:sp>
    </p:spTree>
    <p:extLst>
      <p:ext uri="{BB962C8B-B14F-4D97-AF65-F5344CB8AC3E}">
        <p14:creationId xmlns:p14="http://schemas.microsoft.com/office/powerpoint/2010/main" val="1054894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C3662B-E2D8-4467-A83E-20858FA96F4D}"/>
              </a:ext>
            </a:extLst>
          </p:cNvPr>
          <p:cNvPicPr>
            <a:picLocks noChangeAspect="1"/>
          </p:cNvPicPr>
          <p:nvPr/>
        </p:nvPicPr>
        <p:blipFill>
          <a:blip r:embed="rId2"/>
          <a:stretch>
            <a:fillRect/>
          </a:stretch>
        </p:blipFill>
        <p:spPr>
          <a:xfrm>
            <a:off x="2015318" y="0"/>
            <a:ext cx="7466560" cy="6858000"/>
          </a:xfrm>
          <a:prstGeom prst="rect">
            <a:avLst/>
          </a:prstGeom>
        </p:spPr>
      </p:pic>
    </p:spTree>
    <p:extLst>
      <p:ext uri="{BB962C8B-B14F-4D97-AF65-F5344CB8AC3E}">
        <p14:creationId xmlns:p14="http://schemas.microsoft.com/office/powerpoint/2010/main" val="3674036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457200" lvl="0" indent="-457200">
              <a:buFont typeface="+mj-lt"/>
              <a:buAutoNum type="arabicPeriod"/>
            </a:pPr>
            <a:r>
              <a:rPr lang="en-US" sz="4000" dirty="0"/>
              <a:t>Why is this fossil above ground?</a:t>
            </a:r>
          </a:p>
          <a:p>
            <a:pPr marL="457200" lvl="0" indent="-457200">
              <a:buFont typeface="+mj-lt"/>
              <a:buAutoNum type="arabicPeriod"/>
            </a:pPr>
            <a:r>
              <a:rPr lang="en-US" sz="4000" dirty="0"/>
              <a:t>Why are artists drawing evolution? Between microbial life and a trilobite we have no proof of transitions. </a:t>
            </a:r>
          </a:p>
          <a:p>
            <a:pPr marL="457200" lvl="0" indent="-457200">
              <a:buFont typeface="+mj-lt"/>
              <a:buAutoNum type="arabicPeriod"/>
            </a:pPr>
            <a:r>
              <a:rPr lang="en-US" sz="4000" dirty="0"/>
              <a:t>Where is the extinction of the parent species? </a:t>
            </a:r>
          </a:p>
        </p:txBody>
      </p:sp>
    </p:spTree>
    <p:extLst>
      <p:ext uri="{BB962C8B-B14F-4D97-AF65-F5344CB8AC3E}">
        <p14:creationId xmlns:p14="http://schemas.microsoft.com/office/powerpoint/2010/main" val="423128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p:txBody>
          <a:bodyPr>
            <a:normAutofit/>
          </a:bodyPr>
          <a:lstStyle/>
          <a:p>
            <a:pPr marL="0" indent="0">
              <a:buNone/>
            </a:pPr>
            <a:r>
              <a:rPr lang="en-US" sz="4000" dirty="0"/>
              <a:t>Water is so vital to our survival, but strangely enough, we don’t know the first thing about it—literally the first. </a:t>
            </a:r>
          </a:p>
        </p:txBody>
      </p:sp>
    </p:spTree>
    <p:extLst>
      <p:ext uri="{BB962C8B-B14F-4D97-AF65-F5344CB8AC3E}">
        <p14:creationId xmlns:p14="http://schemas.microsoft.com/office/powerpoint/2010/main" val="234147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p:txBody>
          <a:bodyPr>
            <a:normAutofit/>
          </a:bodyPr>
          <a:lstStyle/>
          <a:p>
            <a:pPr marL="0" indent="0">
              <a:buNone/>
            </a:pPr>
            <a:r>
              <a:rPr lang="en-US" sz="4000" dirty="0"/>
              <a:t>… </a:t>
            </a:r>
            <a:r>
              <a:rPr lang="en-US" sz="4000" dirty="0">
                <a:solidFill>
                  <a:srgbClr val="FF0000"/>
                </a:solidFill>
              </a:rPr>
              <a:t>Here’s the part we think we understand </a:t>
            </a:r>
            <a:r>
              <a:rPr lang="en-US" sz="4000" dirty="0"/>
              <a:t>well: Just shy of a trillionth of a trillionth of a second after the Big Bang, the energy that sparked the outward swelling of space transmuted into a hot, uniform bath of particles.</a:t>
            </a:r>
          </a:p>
        </p:txBody>
      </p:sp>
    </p:spTree>
    <p:extLst>
      <p:ext uri="{BB962C8B-B14F-4D97-AF65-F5344CB8AC3E}">
        <p14:creationId xmlns:p14="http://schemas.microsoft.com/office/powerpoint/2010/main" val="402847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id="{F788A6FE-DB8D-476F-A37C-3AC4B0FD42A7}"/>
              </a:ext>
            </a:extLst>
          </p:cNvPr>
          <p:cNvSpPr>
            <a:spLocks noGrp="1"/>
          </p:cNvSpPr>
          <p:nvPr>
            <p:ph idx="1"/>
          </p:nvPr>
        </p:nvSpPr>
        <p:spPr/>
        <p:txBody>
          <a:bodyPr>
            <a:normAutofit/>
          </a:bodyPr>
          <a:lstStyle/>
          <a:p>
            <a:pPr marL="0" indent="0">
              <a:buNone/>
            </a:pPr>
            <a:r>
              <a:rPr lang="en-US" sz="4000" dirty="0"/>
              <a:t>Water is so vital to our survival, but strangely enough, we don’t know the first thing about it—literally the first. </a:t>
            </a:r>
          </a:p>
        </p:txBody>
      </p:sp>
    </p:spTree>
    <p:extLst>
      <p:ext uri="{BB962C8B-B14F-4D97-AF65-F5344CB8AC3E}">
        <p14:creationId xmlns:p14="http://schemas.microsoft.com/office/powerpoint/2010/main" val="335188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sp>
        <p:nvSpPr>
          <p:cNvPr id="14" name="Content Placeholder 13"/>
          <p:cNvSpPr>
            <a:spLocks noGrp="1"/>
          </p:cNvSpPr>
          <p:nvPr>
            <p:ph idx="1"/>
          </p:nvPr>
        </p:nvSpPr>
        <p:spPr>
          <a:xfrm>
            <a:off x="609600" y="1846262"/>
            <a:ext cx="10972800" cy="5011738"/>
          </a:xfrm>
        </p:spPr>
        <p:txBody>
          <a:bodyPr>
            <a:normAutofit fontScale="92500"/>
          </a:bodyPr>
          <a:lstStyle/>
          <a:p>
            <a:pPr marL="0" lvl="0" indent="0">
              <a:buNone/>
            </a:pPr>
            <a:r>
              <a:rPr lang="en-US" sz="4000" dirty="0"/>
              <a:t>More than 3.6 billion years ago, a major transition was made on Earth whereby a dilute, swirling cauldron of simple chemical soup made a critical step towards creating the building blocks of life. The simple chemicals became amino acids, the fundamental building blocks of more complicated protein molecules. These proteins then somehow came together to form a single, primitive cell. </a:t>
            </a:r>
          </a:p>
        </p:txBody>
      </p:sp>
    </p:spTree>
    <p:extLst>
      <p:ext uri="{BB962C8B-B14F-4D97-AF65-F5344CB8AC3E}">
        <p14:creationId xmlns:p14="http://schemas.microsoft.com/office/powerpoint/2010/main" val="336236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4" name="Content Placeholder 3">
            <a:extLst>
              <a:ext uri="{FF2B5EF4-FFF2-40B4-BE49-F238E27FC236}">
                <a16:creationId xmlns:a16="http://schemas.microsoft.com/office/drawing/2014/main" id="{2A621891-A68E-484E-A183-CB89484B9F27}"/>
              </a:ext>
            </a:extLst>
          </p:cNvPr>
          <p:cNvPicPr>
            <a:picLocks noGrp="1" noChangeAspect="1"/>
          </p:cNvPicPr>
          <p:nvPr>
            <p:ph idx="1"/>
          </p:nvPr>
        </p:nvPicPr>
        <p:blipFill>
          <a:blip r:embed="rId2"/>
          <a:stretch>
            <a:fillRect/>
          </a:stretch>
        </p:blipFill>
        <p:spPr>
          <a:xfrm>
            <a:off x="609600" y="1600200"/>
            <a:ext cx="10972800" cy="5081550"/>
          </a:xfrm>
        </p:spPr>
      </p:pic>
    </p:spTree>
    <p:extLst>
      <p:ext uri="{BB962C8B-B14F-4D97-AF65-F5344CB8AC3E}">
        <p14:creationId xmlns:p14="http://schemas.microsoft.com/office/powerpoint/2010/main" val="361561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5" name="Content Placeholder 4">
            <a:extLst>
              <a:ext uri="{FF2B5EF4-FFF2-40B4-BE49-F238E27FC236}">
                <a16:creationId xmlns:a16="http://schemas.microsoft.com/office/drawing/2014/main" id="{2865892A-FACC-4A8B-B7CB-BFF350EED24F}"/>
              </a:ext>
            </a:extLst>
          </p:cNvPr>
          <p:cNvPicPr>
            <a:picLocks noGrp="1" noChangeAspect="1"/>
          </p:cNvPicPr>
          <p:nvPr>
            <p:ph idx="1"/>
          </p:nvPr>
        </p:nvPicPr>
        <p:blipFill>
          <a:blip r:embed="rId2"/>
          <a:stretch>
            <a:fillRect/>
          </a:stretch>
        </p:blipFill>
        <p:spPr>
          <a:xfrm>
            <a:off x="609601" y="1798137"/>
            <a:ext cx="10972800" cy="4747042"/>
          </a:xfrm>
        </p:spPr>
      </p:pic>
    </p:spTree>
    <p:extLst>
      <p:ext uri="{BB962C8B-B14F-4D97-AF65-F5344CB8AC3E}">
        <p14:creationId xmlns:p14="http://schemas.microsoft.com/office/powerpoint/2010/main" val="2820291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eashore design slides.potx" id="{C14410CA-75A1-4039-B0D2-306BA380D4B5}" vid="{F869618E-08B6-48F2-946D-30C4613A87FB}"/>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713</TotalTime>
  <Words>733</Words>
  <Application>Microsoft Office PowerPoint</Application>
  <PresentationFormat>Widescreen</PresentationFormat>
  <Paragraphs>68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Century Gothic</vt:lpstr>
      <vt:lpstr>Courier New</vt:lpstr>
      <vt:lpstr>Palatino Linotype</vt:lpstr>
      <vt:lpstr>Seashore design template</vt:lpstr>
      <vt:lpstr>Creation vs Science</vt:lpstr>
      <vt:lpstr>Robert Hazen’s Evolution of Earth</vt:lpstr>
      <vt:lpstr>Where did the water come from?</vt:lpstr>
      <vt:lpstr>Bryan Greene</vt:lpstr>
      <vt:lpstr>Bryan Greene</vt:lpstr>
      <vt:lpstr>Bryan Greene</vt:lpstr>
      <vt:lpstr>Microscopic Evolution</vt:lpstr>
      <vt:lpstr>Microscopic Evolution</vt:lpstr>
      <vt:lpstr>Microscopic Evolution</vt:lpstr>
      <vt:lpstr>Microscopic Evolution</vt:lpstr>
      <vt:lpstr>National Library of Medicine</vt:lpstr>
      <vt:lpstr>National Library of Medicine</vt:lpstr>
      <vt:lpstr>Microscopic Evolution</vt:lpstr>
      <vt:lpstr>Microscopic Evolution</vt:lpstr>
      <vt:lpstr>Microscopic Evolution</vt:lpstr>
      <vt:lpstr>Stanley Miller 1953</vt:lpstr>
      <vt:lpstr>Stanley Miller 1953</vt:lpstr>
      <vt:lpstr>Stanley Miller 1953</vt:lpstr>
      <vt:lpstr>Douglas Axe</vt:lpstr>
      <vt:lpstr>Douglas Axe</vt:lpstr>
      <vt:lpstr>Douglas Axe</vt:lpstr>
      <vt:lpstr>Douglas Axe</vt:lpstr>
      <vt:lpstr>Microscopic Evolution</vt:lpstr>
      <vt:lpstr>Evolution</vt:lpstr>
      <vt:lpstr>Microscopic Evolution</vt:lpstr>
      <vt:lpstr>Evolution</vt:lpstr>
      <vt:lpstr>Stromatolites</vt:lpstr>
      <vt:lpstr>Stromatolites</vt:lpstr>
      <vt:lpstr>Evolution</vt:lpstr>
      <vt:lpstr>Trilobites </vt:lpstr>
      <vt:lpstr>Robert Hazen</vt:lpstr>
      <vt:lpstr>Trilobites </vt:lpstr>
      <vt:lpstr>PowerPoint Presentation</vt:lpstr>
      <vt:lpstr>PowerPoint Presentation</vt:lpstr>
      <vt:lpstr>PowerPoint Presentation</vt:lpstr>
      <vt:lpstr>Evolution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vs Science</dc:title>
  <dc:creator>Adam</dc:creator>
  <cp:lastModifiedBy>Adam</cp:lastModifiedBy>
  <cp:revision>42</cp:revision>
  <dcterms:created xsi:type="dcterms:W3CDTF">2019-05-15T12:37:30Z</dcterms:created>
  <dcterms:modified xsi:type="dcterms:W3CDTF">2019-05-29T20:01:15Z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