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56" r:id="rId3"/>
    <p:sldId id="285" r:id="rId4"/>
    <p:sldId id="286" r:id="rId5"/>
    <p:sldId id="287" r:id="rId6"/>
    <p:sldId id="288" r:id="rId7"/>
    <p:sldId id="290" r:id="rId8"/>
    <p:sldId id="291" r:id="rId9"/>
    <p:sldId id="295" r:id="rId10"/>
    <p:sldId id="292" r:id="rId11"/>
    <p:sldId id="296" r:id="rId12"/>
    <p:sldId id="293" r:id="rId13"/>
    <p:sldId id="294" r:id="rId14"/>
    <p:sldId id="260" r:id="rId15"/>
    <p:sldId id="259" r:id="rId16"/>
    <p:sldId id="257" r:id="rId17"/>
    <p:sldId id="258" r:id="rId18"/>
    <p:sldId id="261" r:id="rId19"/>
    <p:sldId id="262" r:id="rId20"/>
    <p:sldId id="263" r:id="rId21"/>
    <p:sldId id="279" r:id="rId22"/>
    <p:sldId id="264" r:id="rId23"/>
    <p:sldId id="266" r:id="rId24"/>
    <p:sldId id="267" r:id="rId25"/>
    <p:sldId id="268" r:id="rId26"/>
    <p:sldId id="269" r:id="rId27"/>
    <p:sldId id="270" r:id="rId28"/>
    <p:sldId id="272" r:id="rId29"/>
    <p:sldId id="280" r:id="rId30"/>
    <p:sldId id="27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0"/>
  </p:normalViewPr>
  <p:slideViewPr>
    <p:cSldViewPr snapToGrid="0">
      <p:cViewPr>
        <p:scale>
          <a:sx n="75" d="100"/>
          <a:sy n="75" d="100"/>
        </p:scale>
        <p:origin x="42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27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5309E5-70C4-4C6E-8E51-6F48F76C0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586"/>
            <a:ext cx="6249784" cy="1641986"/>
          </a:xfrm>
        </p:spPr>
        <p:txBody>
          <a:bodyPr>
            <a:normAutofit/>
          </a:bodyPr>
          <a:lstStyle/>
          <a:p>
            <a:r>
              <a:rPr lang="en-US" dirty="0"/>
              <a:t>What would life look like without a teacher?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A5E2D843-71FE-4F56-9437-335C0EB1EB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50" r="5438"/>
          <a:stretch/>
        </p:blipFill>
        <p:spPr>
          <a:xfrm>
            <a:off x="7548152" y="10"/>
            <a:ext cx="4646658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554089D-779D-46F6-81CB-EA9C126939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37DDE60F-22AD-4790-BBAD-E1937929C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3572"/>
            <a:ext cx="6249784" cy="5074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1800 Victor of </a:t>
            </a:r>
            <a:r>
              <a:rPr lang="en-US" sz="3200" dirty="0" err="1"/>
              <a:t>Aveyron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173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5309E5-70C4-4C6E-8E51-6F48F76C0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586"/>
            <a:ext cx="6249784" cy="1641986"/>
          </a:xfrm>
        </p:spPr>
        <p:txBody>
          <a:bodyPr>
            <a:normAutofit/>
          </a:bodyPr>
          <a:lstStyle/>
          <a:p>
            <a:r>
              <a:rPr lang="en-US" dirty="0"/>
              <a:t>What would life look like without a teacher?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A5E2D843-71FE-4F56-9437-335C0EB1EB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50" r="5438"/>
          <a:stretch/>
        </p:blipFill>
        <p:spPr>
          <a:xfrm>
            <a:off x="7548152" y="10"/>
            <a:ext cx="4646658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554089D-779D-46F6-81CB-EA9C126939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37DDE60F-22AD-4790-BBAD-E1937929C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3572"/>
            <a:ext cx="6249784" cy="5074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1800 Victor of </a:t>
            </a:r>
            <a:r>
              <a:rPr lang="en-US" sz="3200" dirty="0" err="1"/>
              <a:t>Aveyron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Lived in the woods most of his life </a:t>
            </a:r>
          </a:p>
          <a:p>
            <a:pPr marL="0" indent="0">
              <a:buNone/>
            </a:pPr>
            <a:r>
              <a:rPr lang="en-US" sz="3200" dirty="0"/>
              <a:t>Had no communication or social skills</a:t>
            </a:r>
          </a:p>
          <a:p>
            <a:pPr marL="0" indent="0">
              <a:buNone/>
            </a:pPr>
            <a:r>
              <a:rPr lang="en-US" sz="3200" dirty="0"/>
              <a:t>Progress was made but came to a standstill </a:t>
            </a:r>
          </a:p>
          <a:p>
            <a:pPr marL="0" indent="0">
              <a:buNone/>
            </a:pPr>
            <a:r>
              <a:rPr lang="en-US" sz="3200" dirty="0"/>
              <a:t>Physician abandon him to an adoptee </a:t>
            </a:r>
          </a:p>
        </p:txBody>
      </p:sp>
    </p:spTree>
    <p:extLst>
      <p:ext uri="{BB962C8B-B14F-4D97-AF65-F5344CB8AC3E}">
        <p14:creationId xmlns:p14="http://schemas.microsoft.com/office/powerpoint/2010/main" val="149280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3C469C-5DBB-43FB-B855-98F3FF4D8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2718"/>
            <a:ext cx="10413999" cy="1400530"/>
          </a:xfrm>
        </p:spPr>
        <p:txBody>
          <a:bodyPr/>
          <a:lstStyle/>
          <a:p>
            <a:r>
              <a:rPr lang="en-US" dirty="0"/>
              <a:t>Without a community to teach us we could not have evolved.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E97F3D-67C6-46DC-9BC8-8FE1D5DDE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Questions/Comments</a:t>
            </a:r>
          </a:p>
        </p:txBody>
      </p:sp>
    </p:spTree>
    <p:extLst>
      <p:ext uri="{BB962C8B-B14F-4D97-AF65-F5344CB8AC3E}">
        <p14:creationId xmlns:p14="http://schemas.microsoft.com/office/powerpoint/2010/main" val="14545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08E046-AF4D-42D0-9C43-65E28A0D6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Evolutionist believe religion is a </a:t>
            </a:r>
            <a:br>
              <a:rPr lang="en-US" dirty="0"/>
            </a:br>
            <a:r>
              <a:rPr lang="en-US" dirty="0"/>
              <a:t>“By-Product”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DE81CD-FC75-4808-BFBB-9CB4914FE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9800E2-6178-41F3-A339-6D3F88FB5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What is a by-product?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5EB369-2F45-4C29-96F1-6954C1A41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secondary result, unintended but inevitably produced in doing or producing something else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116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D952E8-29AB-45E1-8CF1-4824A3B6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Evolutionist “by-product” teaching on the origin of religion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2B793E-98E0-4E47-BEFD-1FAFAC9A4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Religion is a by-product of dealing with death</a:t>
            </a:r>
          </a:p>
          <a:p>
            <a:r>
              <a:rPr lang="en-US" sz="3200" dirty="0"/>
              <a:t>Religion is a by-product of communal living</a:t>
            </a:r>
          </a:p>
          <a:p>
            <a:r>
              <a:rPr lang="en-US" sz="3200" dirty="0"/>
              <a:t>Religion is a by-product of an attempt to fill in gaps</a:t>
            </a:r>
          </a:p>
        </p:txBody>
      </p:sp>
    </p:spTree>
    <p:extLst>
      <p:ext uri="{BB962C8B-B14F-4D97-AF65-F5344CB8AC3E}">
        <p14:creationId xmlns:p14="http://schemas.microsoft.com/office/powerpoint/2010/main" val="34452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EE4E366E-272A-409E-840F-9A6A64A9E3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A721560C-E4AB-4287-A29C-3F6916794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xmlns="" id="{DF6CFF07-D953-4F9C-9A0E-E0A6AACB61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B1F104-E6E9-494F-89D5-846256A8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EBEBEB"/>
                </a:solidFill>
              </a:rPr>
              <a:t>Is religion a by-product of death?</a:t>
            </a:r>
          </a:p>
        </p:txBody>
      </p:sp>
      <p:sp useBgFill="1">
        <p:nvSpPr>
          <p:cNvPr id="11" name="Freeform: Shape 15">
            <a:extLst>
              <a:ext uri="{FF2B5EF4-FFF2-40B4-BE49-F238E27FC236}">
                <a16:creationId xmlns:a16="http://schemas.microsoft.com/office/drawing/2014/main" xmlns="" id="{DAA4FEEE-0B5F-41BF-825D-60F9FB0895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4B4A4D-E378-4FEB-BDEE-45E93D9AA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r>
              <a:rPr lang="en-US" sz="4000" dirty="0"/>
              <a:t>Dr. Andy Thomson’s cat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343965-5200-48A1-ABB7-0570C9652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537" y="2549398"/>
            <a:ext cx="6204073" cy="421877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34994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EE4E366E-272A-409E-840F-9A6A64A9E3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A721560C-E4AB-4287-A29C-3F6916794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xmlns="" id="{DF6CFF07-D953-4F9C-9A0E-E0A6AACB61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B1F104-E6E9-494F-89D5-846256A8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EBEBEB"/>
                </a:solidFill>
              </a:rPr>
              <a:t>Is religion a by-product of death?</a:t>
            </a:r>
          </a:p>
        </p:txBody>
      </p:sp>
      <p:sp useBgFill="1">
        <p:nvSpPr>
          <p:cNvPr id="11" name="Freeform: Shape 15">
            <a:extLst>
              <a:ext uri="{FF2B5EF4-FFF2-40B4-BE49-F238E27FC236}">
                <a16:creationId xmlns:a16="http://schemas.microsoft.com/office/drawing/2014/main" xmlns="" id="{DAA4FEEE-0B5F-41BF-825D-60F9FB0895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4B4A4D-E378-4FEB-BDEE-45E93D9AA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r>
              <a:rPr lang="en-US" sz="4000" dirty="0"/>
              <a:t>What does the mouse need?</a:t>
            </a:r>
          </a:p>
          <a:p>
            <a:r>
              <a:rPr lang="en-US" sz="4000" dirty="0"/>
              <a:t>What is the mouse thinking?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343965-5200-48A1-ABB7-0570C9652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537" y="2549398"/>
            <a:ext cx="6204073" cy="421877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69872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EE4E366E-272A-409E-840F-9A6A64A9E3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A721560C-E4AB-4287-A29C-3F6916794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xmlns="" id="{DF6CFF07-D953-4F9C-9A0E-E0A6AACB61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B1F104-E6E9-494F-89D5-846256A8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EBEBEB"/>
                </a:solidFill>
              </a:rPr>
              <a:t>Is religion a by-product of death?</a:t>
            </a:r>
          </a:p>
        </p:txBody>
      </p:sp>
      <p:sp useBgFill="1">
        <p:nvSpPr>
          <p:cNvPr id="11" name="Freeform: Shape 15">
            <a:extLst>
              <a:ext uri="{FF2B5EF4-FFF2-40B4-BE49-F238E27FC236}">
                <a16:creationId xmlns:a16="http://schemas.microsoft.com/office/drawing/2014/main" xmlns="" id="{DAA4FEEE-0B5F-41BF-825D-60F9FB0895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4B4A4D-E378-4FEB-BDEE-45E93D9AA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r>
              <a:rPr lang="en-US" sz="4000" dirty="0"/>
              <a:t>Why we respectfully bury our dead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B0F7291-6029-479C-9D36-22344526C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727" y="2477801"/>
            <a:ext cx="6500423" cy="42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55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752A28-8EAF-4627-B731-EE386BC7A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Is religion a by-product of death?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F5BDAA-4441-47A9-BD9F-D0CD80487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412838"/>
            <a:ext cx="8946541" cy="5109882"/>
          </a:xfrm>
        </p:spPr>
        <p:txBody>
          <a:bodyPr>
            <a:normAutofit/>
          </a:bodyPr>
          <a:lstStyle/>
          <a:p>
            <a:r>
              <a:rPr lang="en-US" sz="3600" dirty="0"/>
              <a:t>Gen 4: 9-10</a:t>
            </a:r>
          </a:p>
          <a:p>
            <a:pPr marL="0" indent="0">
              <a:buNone/>
            </a:pPr>
            <a:r>
              <a:rPr lang="en-US" sz="3600" dirty="0"/>
              <a:t>9And the LORD said to Cain, “Where is your brother Abel?” “I do not know!” he answered. “Am I my brother’s keeper?” </a:t>
            </a:r>
          </a:p>
          <a:p>
            <a:pPr marL="0" indent="0">
              <a:buNone/>
            </a:pPr>
            <a:r>
              <a:rPr lang="en-US" sz="3600" dirty="0"/>
              <a:t>10“What have you done?” replied the LORD. “The voice of your brother’s blood cries out to Me from the ground.</a:t>
            </a:r>
          </a:p>
        </p:txBody>
      </p:sp>
    </p:spTree>
    <p:extLst>
      <p:ext uri="{BB962C8B-B14F-4D97-AF65-F5344CB8AC3E}">
        <p14:creationId xmlns:p14="http://schemas.microsoft.com/office/powerpoint/2010/main" val="143200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53A959-0D23-44E9-9BBC-C6F12831CB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Creation vs 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F3BE59E-02BB-4DF9-9FD8-01B6C5E5C0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8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40CDAA-C53B-4E55-8041-1B7FD4055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Is religion a by-product of death?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496962-F075-47D6-8094-748CD0FD8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No </a:t>
            </a:r>
          </a:p>
          <a:p>
            <a:pPr marL="0" indent="0">
              <a:buNone/>
            </a:pPr>
            <a:r>
              <a:rPr lang="en-US" sz="3600" dirty="0"/>
              <a:t>Our understanding that death isn’t the end, was taught to us from the beginning</a:t>
            </a:r>
          </a:p>
        </p:txBody>
      </p:sp>
    </p:spTree>
    <p:extLst>
      <p:ext uri="{BB962C8B-B14F-4D97-AF65-F5344CB8AC3E}">
        <p14:creationId xmlns:p14="http://schemas.microsoft.com/office/powerpoint/2010/main" val="37050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D952E8-29AB-45E1-8CF1-4824A3B6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Evolutionist “by-product” teaching on the origin of religion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2B793E-98E0-4E47-BEFD-1FAFAC9A4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Questions/Comments</a:t>
            </a:r>
          </a:p>
        </p:txBody>
      </p:sp>
    </p:spTree>
    <p:extLst>
      <p:ext uri="{BB962C8B-B14F-4D97-AF65-F5344CB8AC3E}">
        <p14:creationId xmlns:p14="http://schemas.microsoft.com/office/powerpoint/2010/main" val="18142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D952E8-29AB-45E1-8CF1-4824A3B6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Evolutionist “by-product” teaching on the origin of religion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2B793E-98E0-4E47-BEFD-1FAFAC9A4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Religion is a by-product of dealing with death</a:t>
            </a:r>
          </a:p>
          <a:p>
            <a:r>
              <a:rPr lang="en-US" sz="3200" dirty="0"/>
              <a:t>Religion is a by-product of communal living</a:t>
            </a:r>
          </a:p>
        </p:txBody>
      </p:sp>
    </p:spTree>
    <p:extLst>
      <p:ext uri="{BB962C8B-B14F-4D97-AF65-F5344CB8AC3E}">
        <p14:creationId xmlns:p14="http://schemas.microsoft.com/office/powerpoint/2010/main" val="185360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40CDAA-C53B-4E55-8041-1B7FD4055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Is religion a by-product of communal living?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496962-F075-47D6-8094-748CD0FD8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Kinship or Brotherhood</a:t>
            </a:r>
          </a:p>
          <a:p>
            <a:r>
              <a:rPr lang="en-US" sz="3600" dirty="0"/>
              <a:t>Rules must be established to sort out and punish cheaters, without overthrowing the Lawmaker  </a:t>
            </a:r>
          </a:p>
        </p:txBody>
      </p:sp>
    </p:spTree>
    <p:extLst>
      <p:ext uri="{BB962C8B-B14F-4D97-AF65-F5344CB8AC3E}">
        <p14:creationId xmlns:p14="http://schemas.microsoft.com/office/powerpoint/2010/main" val="22406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6B8BED-A259-4339-995B-D554C1B52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907380" cy="1721522"/>
          </a:xfrm>
        </p:spPr>
        <p:txBody>
          <a:bodyPr>
            <a:normAutofit/>
          </a:bodyPr>
          <a:lstStyle/>
          <a:p>
            <a:r>
              <a:rPr lang="en-US" sz="4400" dirty="0"/>
              <a:t>Kinship or Brotherhood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DAA46B9-B7E8-4487-B28E-C63A6EB7AA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xmlns="" id="{C866818C-1E5F-475A-B310-3C06B555FB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FEEFAF-3C6C-4F76-93A2-96D9B5915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604" y="609602"/>
            <a:ext cx="3874844" cy="2683330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12AFDE8-E1ED-4A49-B8B3-4953F4B8A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2E742C-AE37-4E94-9CC6-BABE5425F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3013660"/>
            <a:ext cx="4907379" cy="4195481"/>
          </a:xfrm>
        </p:spPr>
        <p:txBody>
          <a:bodyPr>
            <a:normAutofit/>
          </a:bodyPr>
          <a:lstStyle/>
          <a:p>
            <a:r>
              <a:rPr lang="en-US" sz="4000" dirty="0"/>
              <a:t>Requires an offering or sacrifice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8412D78-89AB-4898-B6E3-4E88A2941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604" y="3429000"/>
            <a:ext cx="3873916" cy="272142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7311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4AAD3FD-83A5-4B89-9F8F-01B8870865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253AA8-0379-4426-BFA0-B261BCFDC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904560" cy="213425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900" dirty="0">
                <a:solidFill>
                  <a:srgbClr val="EBEBEB"/>
                </a:solidFill>
              </a:rPr>
              <a:t>Rules must be followed to punish cheaters </a:t>
            </a:r>
            <a:r>
              <a:rPr lang="en-US" sz="2600" dirty="0">
                <a:solidFill>
                  <a:srgbClr val="EBEBEB"/>
                </a:solidFill>
              </a:rPr>
              <a:t/>
            </a:r>
            <a:br>
              <a:rPr lang="en-US" sz="2600" dirty="0">
                <a:solidFill>
                  <a:srgbClr val="EBEBEB"/>
                </a:solidFill>
              </a:rPr>
            </a:br>
            <a:endParaRPr lang="en-US" sz="2600" dirty="0">
              <a:solidFill>
                <a:srgbClr val="EBEBEB"/>
              </a:solidFill>
            </a:endParaRPr>
          </a:p>
        </p:txBody>
      </p:sp>
      <p:sp>
        <p:nvSpPr>
          <p:cNvPr id="14" name="Freeform 31">
            <a:extLst>
              <a:ext uri="{FF2B5EF4-FFF2-40B4-BE49-F238E27FC236}">
                <a16:creationId xmlns:a16="http://schemas.microsoft.com/office/drawing/2014/main" xmlns="" id="{61752F1D-FC0F-4103-9584-630E643CCD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xmlns="" id="{70151CB7-E7DE-4917-B831-01DF9CE013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4E7D54-5557-4439-BE77-0A1C4A3BA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2" y="785802"/>
            <a:ext cx="5449889" cy="5286392"/>
          </a:xfrm>
          <a:prstGeom prst="rect">
            <a:avLst/>
          </a:prstGeom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92A1116-1C84-41DF-B803-1F7B0883EC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09DDA0-629D-4E63-993C-69338319D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2" y="3282569"/>
            <a:ext cx="4904560" cy="268135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EBEBEB"/>
                </a:solidFill>
              </a:rPr>
              <a:t>Its easier for lawmakers to use the voice of a higher power</a:t>
            </a:r>
          </a:p>
        </p:txBody>
      </p:sp>
    </p:spTree>
    <p:extLst>
      <p:ext uri="{BB962C8B-B14F-4D97-AF65-F5344CB8AC3E}">
        <p14:creationId xmlns:p14="http://schemas.microsoft.com/office/powerpoint/2010/main" val="3468067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40CDAA-C53B-4E55-8041-1B7FD4055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Is religion a by-product of Kinship or Brotherhood?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496962-F075-47D6-8094-748CD0FD8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Gen 4:3-4</a:t>
            </a:r>
          </a:p>
          <a:p>
            <a:r>
              <a:rPr lang="en-US" sz="3600" dirty="0"/>
              <a:t>3In the course of time Cain brought to the LORD an offering of the fruit of the ground, </a:t>
            </a:r>
          </a:p>
          <a:p>
            <a:r>
              <a:rPr lang="en-US" sz="3600" dirty="0"/>
              <a:t>4and Abel also brought of the firstborn of his flock and of their fat portions. And the LORD had regard for Abel and his offering, </a:t>
            </a:r>
          </a:p>
        </p:txBody>
      </p:sp>
    </p:spTree>
    <p:extLst>
      <p:ext uri="{BB962C8B-B14F-4D97-AF65-F5344CB8AC3E}">
        <p14:creationId xmlns:p14="http://schemas.microsoft.com/office/powerpoint/2010/main" val="15688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40CDAA-C53B-4E55-8041-1B7FD4055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Is religion a by-product of ruling without consequences?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496962-F075-47D6-8094-748CD0FD8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/>
              <a:t>Gen 3:11-12</a:t>
            </a:r>
          </a:p>
          <a:p>
            <a:pPr marL="0" indent="0">
              <a:buNone/>
            </a:pPr>
            <a:r>
              <a:rPr lang="en-US" sz="3600" dirty="0"/>
              <a:t>11He said, “Who told you that you were naked? Have you eaten of the tree of which I commanded you not to eat?” </a:t>
            </a:r>
          </a:p>
          <a:p>
            <a:pPr marL="0" indent="0">
              <a:buNone/>
            </a:pPr>
            <a:r>
              <a:rPr lang="en-US" sz="3600" dirty="0"/>
              <a:t>12The man said, “The woman whom you gave to be with me, she gave me fruit of the tree, and I ate.” </a:t>
            </a:r>
          </a:p>
        </p:txBody>
      </p:sp>
    </p:spTree>
    <p:extLst>
      <p:ext uri="{BB962C8B-B14F-4D97-AF65-F5344CB8AC3E}">
        <p14:creationId xmlns:p14="http://schemas.microsoft.com/office/powerpoint/2010/main" val="428201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40CDAA-C53B-4E55-8041-1B7FD4055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Is religion a by-product of ruling without consequences?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496962-F075-47D6-8094-748CD0FD8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No</a:t>
            </a:r>
          </a:p>
          <a:p>
            <a:pPr marL="0" indent="0">
              <a:buNone/>
            </a:pPr>
            <a:r>
              <a:rPr lang="en-US" sz="3600" dirty="0"/>
              <a:t>Deviation comes after the Tower of Babel. Men set out to become their own gods and used original practices to shape their social structures.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7466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D952E8-29AB-45E1-8CF1-4824A3B6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Evolutionist “by-product” teaching on the origin of religion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2B793E-98E0-4E47-BEFD-1FAFAC9A4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Questions/Comments</a:t>
            </a:r>
          </a:p>
        </p:txBody>
      </p:sp>
    </p:spTree>
    <p:extLst>
      <p:ext uri="{BB962C8B-B14F-4D97-AF65-F5344CB8AC3E}">
        <p14:creationId xmlns:p14="http://schemas.microsoft.com/office/powerpoint/2010/main" val="19815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8AE54-D96F-4E6A-BB4D-0543F08C5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taught the first humans?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DEC6AB-F4D7-452A-BA5A-A8CF98F4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D952E8-29AB-45E1-8CF1-4824A3B6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Evolutionist “by-product” teaching on the origin of religion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2B793E-98E0-4E47-BEFD-1FAFAC9A4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Religion is a by-product of dealing with death</a:t>
            </a:r>
          </a:p>
          <a:p>
            <a:r>
              <a:rPr lang="en-US" sz="3200" dirty="0">
                <a:solidFill>
                  <a:srgbClr val="FF0000"/>
                </a:solidFill>
              </a:rPr>
              <a:t>Religion is a by-product of communal living</a:t>
            </a:r>
          </a:p>
          <a:p>
            <a:r>
              <a:rPr lang="en-US" sz="3200" dirty="0"/>
              <a:t>Religion is a by-product of an attempt to fill in gaps</a:t>
            </a:r>
          </a:p>
        </p:txBody>
      </p:sp>
    </p:spTree>
    <p:extLst>
      <p:ext uri="{BB962C8B-B14F-4D97-AF65-F5344CB8AC3E}">
        <p14:creationId xmlns:p14="http://schemas.microsoft.com/office/powerpoint/2010/main" val="2390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8AE54-D96F-4E6A-BB4D-0543F08C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202546"/>
            <a:ext cx="4512760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Who taught the first humans?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2FF9AB9F-3A77-4036-A7EE-31CC2DB35A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37" r="13226" b="1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26E2FAE-FA60-497B-B2CB-7702C6FF3A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18E2C685-977B-404B-AC81-125392072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" y="1844532"/>
            <a:ext cx="4512760" cy="4810922"/>
          </a:xfrm>
        </p:spPr>
        <p:txBody>
          <a:bodyPr>
            <a:normAutofit/>
          </a:bodyPr>
          <a:lstStyle/>
          <a:p>
            <a:r>
              <a:rPr lang="en-US" sz="3800" dirty="0"/>
              <a:t>Why are these rocks important?</a:t>
            </a:r>
          </a:p>
        </p:txBody>
      </p:sp>
    </p:spTree>
    <p:extLst>
      <p:ext uri="{BB962C8B-B14F-4D97-AF65-F5344CB8AC3E}">
        <p14:creationId xmlns:p14="http://schemas.microsoft.com/office/powerpoint/2010/main" val="295966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8AE54-D96F-4E6A-BB4D-0543F08C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202546"/>
            <a:ext cx="4512760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Who taught the first humans?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2FF9AB9F-3A77-4036-A7EE-31CC2DB35A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37" r="13226" b="1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26E2FAE-FA60-497B-B2CB-7702C6FF3A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18E2C685-977B-404B-AC81-125392072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" y="1844532"/>
            <a:ext cx="4512760" cy="4810922"/>
          </a:xfrm>
        </p:spPr>
        <p:txBody>
          <a:bodyPr>
            <a:normAutofit/>
          </a:bodyPr>
          <a:lstStyle/>
          <a:p>
            <a:r>
              <a:rPr lang="en-US" sz="3800" dirty="0"/>
              <a:t>Raw Copper</a:t>
            </a:r>
          </a:p>
          <a:p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9876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8AE54-D96F-4E6A-BB4D-0543F08C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1" y="152169"/>
            <a:ext cx="4481563" cy="1666472"/>
          </a:xfrm>
        </p:spPr>
        <p:txBody>
          <a:bodyPr>
            <a:normAutofit/>
          </a:bodyPr>
          <a:lstStyle/>
          <a:p>
            <a:r>
              <a:rPr lang="en-US" dirty="0"/>
              <a:t>To smelt the copper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3885E9-8845-432C-92FB-BBE02233ED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42" r="17242" b="-3"/>
          <a:stretch/>
        </p:blipFill>
        <p:spPr>
          <a:xfrm>
            <a:off x="4613644" y="609368"/>
            <a:ext cx="3409037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2FF9AB9F-3A77-4036-A7EE-31CC2DB35A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24" r="30214"/>
          <a:stretch/>
        </p:blipFill>
        <p:spPr>
          <a:xfrm>
            <a:off x="8135262" y="609601"/>
            <a:ext cx="3409037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54E2689-26D4-44B0-9175-57BD88CF28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18E2C685-977B-404B-AC81-125392072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1" y="1976544"/>
            <a:ext cx="4481562" cy="4515696"/>
          </a:xfrm>
        </p:spPr>
        <p:txBody>
          <a:bodyPr>
            <a:normAutofit/>
          </a:bodyPr>
          <a:lstStyle/>
          <a:p>
            <a:r>
              <a:rPr lang="en-US" sz="3600" dirty="0"/>
              <a:t>Rocks ground into powder</a:t>
            </a:r>
          </a:p>
          <a:p>
            <a:r>
              <a:rPr lang="en-US" sz="3600" dirty="0"/>
              <a:t>Placed into fire</a:t>
            </a:r>
          </a:p>
          <a:p>
            <a:r>
              <a:rPr lang="en-US" sz="3600" dirty="0"/>
              <a:t>Heated to 1983°F </a:t>
            </a:r>
          </a:p>
          <a:p>
            <a:r>
              <a:rPr lang="en-US" sz="3600" dirty="0"/>
              <a:t>Then you get shapes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47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5309E5-70C4-4C6E-8E51-6F48F76C0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life look like without a teacher?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5638CC-B230-4740-AF36-24102D872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2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8A3C342-1D03-412F-8DD3-BF519E8E0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5309E5-70C4-4C6E-8E51-6F48F76C0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0" y="92180"/>
            <a:ext cx="6188190" cy="16223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What would life look like without a teacher?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A7AFC3A8-27D6-4B9E-A9E0-DA7671AF1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5280"/>
            <a:ext cx="7228336" cy="5252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1970 Genie Wiley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reeform 31">
            <a:extLst>
              <a:ext uri="{FF2B5EF4-FFF2-40B4-BE49-F238E27FC236}">
                <a16:creationId xmlns:a16="http://schemas.microsoft.com/office/drawing/2014/main" xmlns="" id="{81CC9B02-E087-4350-AEBD-2C3CF001AF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AC887D-C765-4540-BE57-80F5767636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45" r="11873" b="2"/>
          <a:stretch/>
        </p:blipFill>
        <p:spPr>
          <a:xfrm>
            <a:off x="7230352" y="2"/>
            <a:ext cx="4962068" cy="3428999"/>
          </a:xfrm>
          <a:custGeom>
            <a:avLst/>
            <a:gdLst>
              <a:gd name="connsiteX0" fmla="*/ 0 w 4962068"/>
              <a:gd name="connsiteY0" fmla="*/ 0 h 3428999"/>
              <a:gd name="connsiteX1" fmla="*/ 1343538 w 4962068"/>
              <a:gd name="connsiteY1" fmla="*/ 0 h 3428999"/>
              <a:gd name="connsiteX2" fmla="*/ 1343538 w 4962068"/>
              <a:gd name="connsiteY2" fmla="*/ 1 h 3428999"/>
              <a:gd name="connsiteX3" fmla="*/ 4962068 w 4962068"/>
              <a:gd name="connsiteY3" fmla="*/ 1 h 3428999"/>
              <a:gd name="connsiteX4" fmla="*/ 4962067 w 4962068"/>
              <a:gd name="connsiteY4" fmla="*/ 3428999 h 3428999"/>
              <a:gd name="connsiteX5" fmla="*/ 250957 w 4962068"/>
              <a:gd name="connsiteY5" fmla="*/ 3428999 h 3428999"/>
              <a:gd name="connsiteX6" fmla="*/ 250957 w 4962068"/>
              <a:gd name="connsiteY6" fmla="*/ 3343961 h 3428999"/>
              <a:gd name="connsiteX7" fmla="*/ 251965 w 4962068"/>
              <a:gd name="connsiteY7" fmla="*/ 3201315 h 3428999"/>
              <a:gd name="connsiteX8" fmla="*/ 250957 w 4962068"/>
              <a:gd name="connsiteY8" fmla="*/ 3057297 h 3428999"/>
              <a:gd name="connsiteX9" fmla="*/ 248940 w 4962068"/>
              <a:gd name="connsiteY9" fmla="*/ 2911221 h 3428999"/>
              <a:gd name="connsiteX10" fmla="*/ 247091 w 4962068"/>
              <a:gd name="connsiteY10" fmla="*/ 2765146 h 3428999"/>
              <a:gd name="connsiteX11" fmla="*/ 243057 w 4962068"/>
              <a:gd name="connsiteY11" fmla="*/ 2617013 h 3428999"/>
              <a:gd name="connsiteX12" fmla="*/ 238855 w 4962068"/>
              <a:gd name="connsiteY12" fmla="*/ 2467509 h 3428999"/>
              <a:gd name="connsiteX13" fmla="*/ 233980 w 4962068"/>
              <a:gd name="connsiteY13" fmla="*/ 2318004 h 3428999"/>
              <a:gd name="connsiteX14" fmla="*/ 227089 w 4962068"/>
              <a:gd name="connsiteY14" fmla="*/ 2167128 h 3428999"/>
              <a:gd name="connsiteX15" fmla="*/ 218852 w 4962068"/>
              <a:gd name="connsiteY15" fmla="*/ 2014881 h 3428999"/>
              <a:gd name="connsiteX16" fmla="*/ 210952 w 4962068"/>
              <a:gd name="connsiteY16" fmla="*/ 1861947 h 3428999"/>
              <a:gd name="connsiteX17" fmla="*/ 200867 w 4962068"/>
              <a:gd name="connsiteY17" fmla="*/ 1709014 h 3428999"/>
              <a:gd name="connsiteX18" fmla="*/ 188764 w 4962068"/>
              <a:gd name="connsiteY18" fmla="*/ 1554023 h 3428999"/>
              <a:gd name="connsiteX19" fmla="*/ 176662 w 4962068"/>
              <a:gd name="connsiteY19" fmla="*/ 1401090 h 3428999"/>
              <a:gd name="connsiteX20" fmla="*/ 162710 w 4962068"/>
              <a:gd name="connsiteY20" fmla="*/ 1245413 h 3428999"/>
              <a:gd name="connsiteX21" fmla="*/ 147414 w 4962068"/>
              <a:gd name="connsiteY21" fmla="*/ 1089051 h 3428999"/>
              <a:gd name="connsiteX22" fmla="*/ 131278 w 4962068"/>
              <a:gd name="connsiteY22" fmla="*/ 934746 h 3428999"/>
              <a:gd name="connsiteX23" fmla="*/ 112452 w 4962068"/>
              <a:gd name="connsiteY23" fmla="*/ 778383 h 3428999"/>
              <a:gd name="connsiteX24" fmla="*/ 92281 w 4962068"/>
              <a:gd name="connsiteY24" fmla="*/ 622707 h 3428999"/>
              <a:gd name="connsiteX25" fmla="*/ 72278 w 4962068"/>
              <a:gd name="connsiteY25" fmla="*/ 466344 h 3428999"/>
              <a:gd name="connsiteX26" fmla="*/ 48914 w 4962068"/>
              <a:gd name="connsiteY26" fmla="*/ 310668 h 3428999"/>
              <a:gd name="connsiteX27" fmla="*/ 25045 w 4962068"/>
              <a:gd name="connsiteY27" fmla="*/ 155677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62068" h="3428999">
                <a:moveTo>
                  <a:pt x="0" y="0"/>
                </a:moveTo>
                <a:lnTo>
                  <a:pt x="1343538" y="0"/>
                </a:lnTo>
                <a:lnTo>
                  <a:pt x="1343538" y="1"/>
                </a:lnTo>
                <a:lnTo>
                  <a:pt x="4962068" y="1"/>
                </a:lnTo>
                <a:lnTo>
                  <a:pt x="4962067" y="3428999"/>
                </a:lnTo>
                <a:lnTo>
                  <a:pt x="250957" y="3428999"/>
                </a:lnTo>
                <a:lnTo>
                  <a:pt x="250957" y="3343961"/>
                </a:lnTo>
                <a:lnTo>
                  <a:pt x="251965" y="3201315"/>
                </a:lnTo>
                <a:lnTo>
                  <a:pt x="250957" y="3057297"/>
                </a:lnTo>
                <a:lnTo>
                  <a:pt x="248940" y="2911221"/>
                </a:lnTo>
                <a:lnTo>
                  <a:pt x="247091" y="2765146"/>
                </a:lnTo>
                <a:lnTo>
                  <a:pt x="243057" y="2617013"/>
                </a:lnTo>
                <a:lnTo>
                  <a:pt x="238855" y="2467509"/>
                </a:lnTo>
                <a:lnTo>
                  <a:pt x="233980" y="2318004"/>
                </a:lnTo>
                <a:lnTo>
                  <a:pt x="227089" y="2167128"/>
                </a:lnTo>
                <a:lnTo>
                  <a:pt x="218852" y="2014881"/>
                </a:lnTo>
                <a:lnTo>
                  <a:pt x="210952" y="1861947"/>
                </a:lnTo>
                <a:lnTo>
                  <a:pt x="200867" y="1709014"/>
                </a:lnTo>
                <a:lnTo>
                  <a:pt x="188764" y="1554023"/>
                </a:lnTo>
                <a:lnTo>
                  <a:pt x="176662" y="1401090"/>
                </a:lnTo>
                <a:lnTo>
                  <a:pt x="162710" y="1245413"/>
                </a:lnTo>
                <a:lnTo>
                  <a:pt x="147414" y="1089051"/>
                </a:lnTo>
                <a:lnTo>
                  <a:pt x="131278" y="934746"/>
                </a:lnTo>
                <a:lnTo>
                  <a:pt x="112452" y="778383"/>
                </a:lnTo>
                <a:lnTo>
                  <a:pt x="92281" y="622707"/>
                </a:lnTo>
                <a:lnTo>
                  <a:pt x="72278" y="466344"/>
                </a:lnTo>
                <a:lnTo>
                  <a:pt x="48914" y="310668"/>
                </a:lnTo>
                <a:lnTo>
                  <a:pt x="25045" y="155677"/>
                </a:lnTo>
                <a:close/>
              </a:path>
            </a:pathLst>
          </a:cu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xmlns="" id="{877815A1-2B17-466F-8FCB-B321871474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710" r="2" b="16596"/>
          <a:stretch/>
        </p:blipFill>
        <p:spPr>
          <a:xfrm>
            <a:off x="7228756" y="3428997"/>
            <a:ext cx="4963244" cy="3429002"/>
          </a:xfrm>
          <a:custGeom>
            <a:avLst/>
            <a:gdLst>
              <a:gd name="connsiteX0" fmla="*/ 252134 w 4963244"/>
              <a:gd name="connsiteY0" fmla="*/ 0 h 3429002"/>
              <a:gd name="connsiteX1" fmla="*/ 4963244 w 4963244"/>
              <a:gd name="connsiteY1" fmla="*/ 0 h 3429002"/>
              <a:gd name="connsiteX2" fmla="*/ 4963244 w 4963244"/>
              <a:gd name="connsiteY2" fmla="*/ 3429002 h 3429002"/>
              <a:gd name="connsiteX3" fmla="*/ 900697 w 4963244"/>
              <a:gd name="connsiteY3" fmla="*/ 3429002 h 3429002"/>
              <a:gd name="connsiteX4" fmla="*/ 900697 w 4963244"/>
              <a:gd name="connsiteY4" fmla="*/ 3429001 h 3429002"/>
              <a:gd name="connsiteX5" fmla="*/ 0 w 4963244"/>
              <a:gd name="connsiteY5" fmla="*/ 3429001 h 3429002"/>
              <a:gd name="connsiteX6" fmla="*/ 5883 w 4963244"/>
              <a:gd name="connsiteY6" fmla="*/ 3388539 h 3429002"/>
              <a:gd name="connsiteX7" fmla="*/ 23196 w 4963244"/>
              <a:gd name="connsiteY7" fmla="*/ 3269895 h 3429002"/>
              <a:gd name="connsiteX8" fmla="*/ 35299 w 4963244"/>
              <a:gd name="connsiteY8" fmla="*/ 3183484 h 3429002"/>
              <a:gd name="connsiteX9" fmla="*/ 48073 w 4963244"/>
              <a:gd name="connsiteY9" fmla="*/ 3080614 h 3429002"/>
              <a:gd name="connsiteX10" fmla="*/ 63369 w 4963244"/>
              <a:gd name="connsiteY10" fmla="*/ 2958542 h 3429002"/>
              <a:gd name="connsiteX11" fmla="*/ 79506 w 4963244"/>
              <a:gd name="connsiteY11" fmla="*/ 2823439 h 3429002"/>
              <a:gd name="connsiteX12" fmla="*/ 96483 w 4963244"/>
              <a:gd name="connsiteY12" fmla="*/ 2671192 h 3429002"/>
              <a:gd name="connsiteX13" fmla="*/ 114469 w 4963244"/>
              <a:gd name="connsiteY13" fmla="*/ 2505228 h 3429002"/>
              <a:gd name="connsiteX14" fmla="*/ 132454 w 4963244"/>
              <a:gd name="connsiteY14" fmla="*/ 2324863 h 3429002"/>
              <a:gd name="connsiteX15" fmla="*/ 150776 w 4963244"/>
              <a:gd name="connsiteY15" fmla="*/ 2132839 h 3429002"/>
              <a:gd name="connsiteX16" fmla="*/ 167753 w 4963244"/>
              <a:gd name="connsiteY16" fmla="*/ 1925727 h 3429002"/>
              <a:gd name="connsiteX17" fmla="*/ 184058 w 4963244"/>
              <a:gd name="connsiteY17" fmla="*/ 1709014 h 3429002"/>
              <a:gd name="connsiteX18" fmla="*/ 198849 w 4963244"/>
              <a:gd name="connsiteY18" fmla="*/ 1479957 h 3429002"/>
              <a:gd name="connsiteX19" fmla="*/ 212969 w 4963244"/>
              <a:gd name="connsiteY19" fmla="*/ 1241299 h 3429002"/>
              <a:gd name="connsiteX20" fmla="*/ 226248 w 4963244"/>
              <a:gd name="connsiteY20" fmla="*/ 992353 h 3429002"/>
              <a:gd name="connsiteX21" fmla="*/ 230955 w 4963244"/>
              <a:gd name="connsiteY21" fmla="*/ 864794 h 3429002"/>
              <a:gd name="connsiteX22" fmla="*/ 236165 w 4963244"/>
              <a:gd name="connsiteY22" fmla="*/ 734493 h 3429002"/>
              <a:gd name="connsiteX23" fmla="*/ 241040 w 4963244"/>
              <a:gd name="connsiteY23" fmla="*/ 602134 h 3429002"/>
              <a:gd name="connsiteX24" fmla="*/ 244234 w 4963244"/>
              <a:gd name="connsiteY24" fmla="*/ 469088 h 3429002"/>
              <a:gd name="connsiteX25" fmla="*/ 247091 w 4963244"/>
              <a:gd name="connsiteY25" fmla="*/ 333300 h 3429002"/>
              <a:gd name="connsiteX26" fmla="*/ 250117 w 4963244"/>
              <a:gd name="connsiteY26" fmla="*/ 196140 h 3429002"/>
              <a:gd name="connsiteX27" fmla="*/ 252134 w 4963244"/>
              <a:gd name="connsiteY27" fmla="*/ 56237 h 342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63244" h="3429002">
                <a:moveTo>
                  <a:pt x="252134" y="0"/>
                </a:moveTo>
                <a:lnTo>
                  <a:pt x="4963244" y="0"/>
                </a:lnTo>
                <a:lnTo>
                  <a:pt x="4963244" y="3429002"/>
                </a:lnTo>
                <a:lnTo>
                  <a:pt x="900697" y="3429002"/>
                </a:lnTo>
                <a:lnTo>
                  <a:pt x="900697" y="3429001"/>
                </a:lnTo>
                <a:lnTo>
                  <a:pt x="0" y="3429001"/>
                </a:lnTo>
                <a:lnTo>
                  <a:pt x="5883" y="3388539"/>
                </a:lnTo>
                <a:lnTo>
                  <a:pt x="23196" y="3269895"/>
                </a:lnTo>
                <a:lnTo>
                  <a:pt x="35299" y="3183484"/>
                </a:lnTo>
                <a:lnTo>
                  <a:pt x="48073" y="3080614"/>
                </a:lnTo>
                <a:lnTo>
                  <a:pt x="63369" y="2958542"/>
                </a:lnTo>
                <a:lnTo>
                  <a:pt x="79506" y="2823439"/>
                </a:lnTo>
                <a:lnTo>
                  <a:pt x="96483" y="2671192"/>
                </a:lnTo>
                <a:lnTo>
                  <a:pt x="114469" y="2505228"/>
                </a:lnTo>
                <a:lnTo>
                  <a:pt x="132454" y="2324863"/>
                </a:lnTo>
                <a:lnTo>
                  <a:pt x="150776" y="2132839"/>
                </a:lnTo>
                <a:lnTo>
                  <a:pt x="167753" y="1925727"/>
                </a:lnTo>
                <a:lnTo>
                  <a:pt x="184058" y="1709014"/>
                </a:lnTo>
                <a:lnTo>
                  <a:pt x="198849" y="1479957"/>
                </a:lnTo>
                <a:lnTo>
                  <a:pt x="212969" y="1241299"/>
                </a:lnTo>
                <a:lnTo>
                  <a:pt x="226248" y="992353"/>
                </a:lnTo>
                <a:lnTo>
                  <a:pt x="230955" y="864794"/>
                </a:lnTo>
                <a:lnTo>
                  <a:pt x="236165" y="734493"/>
                </a:lnTo>
                <a:lnTo>
                  <a:pt x="241040" y="602134"/>
                </a:lnTo>
                <a:lnTo>
                  <a:pt x="244234" y="469088"/>
                </a:lnTo>
                <a:lnTo>
                  <a:pt x="247091" y="333300"/>
                </a:lnTo>
                <a:lnTo>
                  <a:pt x="250117" y="196140"/>
                </a:lnTo>
                <a:lnTo>
                  <a:pt x="252134" y="562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3598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8A3C342-1D03-412F-8DD3-BF519E8E0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5309E5-70C4-4C6E-8E51-6F48F76C0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0" y="92180"/>
            <a:ext cx="6188190" cy="16223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What would life look like without a teacher?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A7AFC3A8-27D6-4B9E-A9E0-DA7671AF1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5280"/>
            <a:ext cx="7228336" cy="5252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1970 Genie Wiley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Unable to perform at normal standards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Progress was made with treatment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She started to form basic communication and social skills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But the team of physicians gave up and she quickly returned to the state she was in before treatment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reeform 31">
            <a:extLst>
              <a:ext uri="{FF2B5EF4-FFF2-40B4-BE49-F238E27FC236}">
                <a16:creationId xmlns:a16="http://schemas.microsoft.com/office/drawing/2014/main" xmlns="" id="{81CC9B02-E087-4350-AEBD-2C3CF001AF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AC887D-C765-4540-BE57-80F5767636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45" r="11873" b="2"/>
          <a:stretch/>
        </p:blipFill>
        <p:spPr>
          <a:xfrm>
            <a:off x="7230352" y="2"/>
            <a:ext cx="4962068" cy="3428999"/>
          </a:xfrm>
          <a:custGeom>
            <a:avLst/>
            <a:gdLst>
              <a:gd name="connsiteX0" fmla="*/ 0 w 4962068"/>
              <a:gd name="connsiteY0" fmla="*/ 0 h 3428999"/>
              <a:gd name="connsiteX1" fmla="*/ 1343538 w 4962068"/>
              <a:gd name="connsiteY1" fmla="*/ 0 h 3428999"/>
              <a:gd name="connsiteX2" fmla="*/ 1343538 w 4962068"/>
              <a:gd name="connsiteY2" fmla="*/ 1 h 3428999"/>
              <a:gd name="connsiteX3" fmla="*/ 4962068 w 4962068"/>
              <a:gd name="connsiteY3" fmla="*/ 1 h 3428999"/>
              <a:gd name="connsiteX4" fmla="*/ 4962067 w 4962068"/>
              <a:gd name="connsiteY4" fmla="*/ 3428999 h 3428999"/>
              <a:gd name="connsiteX5" fmla="*/ 250957 w 4962068"/>
              <a:gd name="connsiteY5" fmla="*/ 3428999 h 3428999"/>
              <a:gd name="connsiteX6" fmla="*/ 250957 w 4962068"/>
              <a:gd name="connsiteY6" fmla="*/ 3343961 h 3428999"/>
              <a:gd name="connsiteX7" fmla="*/ 251965 w 4962068"/>
              <a:gd name="connsiteY7" fmla="*/ 3201315 h 3428999"/>
              <a:gd name="connsiteX8" fmla="*/ 250957 w 4962068"/>
              <a:gd name="connsiteY8" fmla="*/ 3057297 h 3428999"/>
              <a:gd name="connsiteX9" fmla="*/ 248940 w 4962068"/>
              <a:gd name="connsiteY9" fmla="*/ 2911221 h 3428999"/>
              <a:gd name="connsiteX10" fmla="*/ 247091 w 4962068"/>
              <a:gd name="connsiteY10" fmla="*/ 2765146 h 3428999"/>
              <a:gd name="connsiteX11" fmla="*/ 243057 w 4962068"/>
              <a:gd name="connsiteY11" fmla="*/ 2617013 h 3428999"/>
              <a:gd name="connsiteX12" fmla="*/ 238855 w 4962068"/>
              <a:gd name="connsiteY12" fmla="*/ 2467509 h 3428999"/>
              <a:gd name="connsiteX13" fmla="*/ 233980 w 4962068"/>
              <a:gd name="connsiteY13" fmla="*/ 2318004 h 3428999"/>
              <a:gd name="connsiteX14" fmla="*/ 227089 w 4962068"/>
              <a:gd name="connsiteY14" fmla="*/ 2167128 h 3428999"/>
              <a:gd name="connsiteX15" fmla="*/ 218852 w 4962068"/>
              <a:gd name="connsiteY15" fmla="*/ 2014881 h 3428999"/>
              <a:gd name="connsiteX16" fmla="*/ 210952 w 4962068"/>
              <a:gd name="connsiteY16" fmla="*/ 1861947 h 3428999"/>
              <a:gd name="connsiteX17" fmla="*/ 200867 w 4962068"/>
              <a:gd name="connsiteY17" fmla="*/ 1709014 h 3428999"/>
              <a:gd name="connsiteX18" fmla="*/ 188764 w 4962068"/>
              <a:gd name="connsiteY18" fmla="*/ 1554023 h 3428999"/>
              <a:gd name="connsiteX19" fmla="*/ 176662 w 4962068"/>
              <a:gd name="connsiteY19" fmla="*/ 1401090 h 3428999"/>
              <a:gd name="connsiteX20" fmla="*/ 162710 w 4962068"/>
              <a:gd name="connsiteY20" fmla="*/ 1245413 h 3428999"/>
              <a:gd name="connsiteX21" fmla="*/ 147414 w 4962068"/>
              <a:gd name="connsiteY21" fmla="*/ 1089051 h 3428999"/>
              <a:gd name="connsiteX22" fmla="*/ 131278 w 4962068"/>
              <a:gd name="connsiteY22" fmla="*/ 934746 h 3428999"/>
              <a:gd name="connsiteX23" fmla="*/ 112452 w 4962068"/>
              <a:gd name="connsiteY23" fmla="*/ 778383 h 3428999"/>
              <a:gd name="connsiteX24" fmla="*/ 92281 w 4962068"/>
              <a:gd name="connsiteY24" fmla="*/ 622707 h 3428999"/>
              <a:gd name="connsiteX25" fmla="*/ 72278 w 4962068"/>
              <a:gd name="connsiteY25" fmla="*/ 466344 h 3428999"/>
              <a:gd name="connsiteX26" fmla="*/ 48914 w 4962068"/>
              <a:gd name="connsiteY26" fmla="*/ 310668 h 3428999"/>
              <a:gd name="connsiteX27" fmla="*/ 25045 w 4962068"/>
              <a:gd name="connsiteY27" fmla="*/ 155677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62068" h="3428999">
                <a:moveTo>
                  <a:pt x="0" y="0"/>
                </a:moveTo>
                <a:lnTo>
                  <a:pt x="1343538" y="0"/>
                </a:lnTo>
                <a:lnTo>
                  <a:pt x="1343538" y="1"/>
                </a:lnTo>
                <a:lnTo>
                  <a:pt x="4962068" y="1"/>
                </a:lnTo>
                <a:lnTo>
                  <a:pt x="4962067" y="3428999"/>
                </a:lnTo>
                <a:lnTo>
                  <a:pt x="250957" y="3428999"/>
                </a:lnTo>
                <a:lnTo>
                  <a:pt x="250957" y="3343961"/>
                </a:lnTo>
                <a:lnTo>
                  <a:pt x="251965" y="3201315"/>
                </a:lnTo>
                <a:lnTo>
                  <a:pt x="250957" y="3057297"/>
                </a:lnTo>
                <a:lnTo>
                  <a:pt x="248940" y="2911221"/>
                </a:lnTo>
                <a:lnTo>
                  <a:pt x="247091" y="2765146"/>
                </a:lnTo>
                <a:lnTo>
                  <a:pt x="243057" y="2617013"/>
                </a:lnTo>
                <a:lnTo>
                  <a:pt x="238855" y="2467509"/>
                </a:lnTo>
                <a:lnTo>
                  <a:pt x="233980" y="2318004"/>
                </a:lnTo>
                <a:lnTo>
                  <a:pt x="227089" y="2167128"/>
                </a:lnTo>
                <a:lnTo>
                  <a:pt x="218852" y="2014881"/>
                </a:lnTo>
                <a:lnTo>
                  <a:pt x="210952" y="1861947"/>
                </a:lnTo>
                <a:lnTo>
                  <a:pt x="200867" y="1709014"/>
                </a:lnTo>
                <a:lnTo>
                  <a:pt x="188764" y="1554023"/>
                </a:lnTo>
                <a:lnTo>
                  <a:pt x="176662" y="1401090"/>
                </a:lnTo>
                <a:lnTo>
                  <a:pt x="162710" y="1245413"/>
                </a:lnTo>
                <a:lnTo>
                  <a:pt x="147414" y="1089051"/>
                </a:lnTo>
                <a:lnTo>
                  <a:pt x="131278" y="934746"/>
                </a:lnTo>
                <a:lnTo>
                  <a:pt x="112452" y="778383"/>
                </a:lnTo>
                <a:lnTo>
                  <a:pt x="92281" y="622707"/>
                </a:lnTo>
                <a:lnTo>
                  <a:pt x="72278" y="466344"/>
                </a:lnTo>
                <a:lnTo>
                  <a:pt x="48914" y="310668"/>
                </a:lnTo>
                <a:lnTo>
                  <a:pt x="25045" y="155677"/>
                </a:lnTo>
                <a:close/>
              </a:path>
            </a:pathLst>
          </a:cu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xmlns="" id="{877815A1-2B17-466F-8FCB-B321871474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710" r="2" b="16596"/>
          <a:stretch/>
        </p:blipFill>
        <p:spPr>
          <a:xfrm>
            <a:off x="7228756" y="3428997"/>
            <a:ext cx="4963244" cy="3429002"/>
          </a:xfrm>
          <a:custGeom>
            <a:avLst/>
            <a:gdLst>
              <a:gd name="connsiteX0" fmla="*/ 252134 w 4963244"/>
              <a:gd name="connsiteY0" fmla="*/ 0 h 3429002"/>
              <a:gd name="connsiteX1" fmla="*/ 4963244 w 4963244"/>
              <a:gd name="connsiteY1" fmla="*/ 0 h 3429002"/>
              <a:gd name="connsiteX2" fmla="*/ 4963244 w 4963244"/>
              <a:gd name="connsiteY2" fmla="*/ 3429002 h 3429002"/>
              <a:gd name="connsiteX3" fmla="*/ 900697 w 4963244"/>
              <a:gd name="connsiteY3" fmla="*/ 3429002 h 3429002"/>
              <a:gd name="connsiteX4" fmla="*/ 900697 w 4963244"/>
              <a:gd name="connsiteY4" fmla="*/ 3429001 h 3429002"/>
              <a:gd name="connsiteX5" fmla="*/ 0 w 4963244"/>
              <a:gd name="connsiteY5" fmla="*/ 3429001 h 3429002"/>
              <a:gd name="connsiteX6" fmla="*/ 5883 w 4963244"/>
              <a:gd name="connsiteY6" fmla="*/ 3388539 h 3429002"/>
              <a:gd name="connsiteX7" fmla="*/ 23196 w 4963244"/>
              <a:gd name="connsiteY7" fmla="*/ 3269895 h 3429002"/>
              <a:gd name="connsiteX8" fmla="*/ 35299 w 4963244"/>
              <a:gd name="connsiteY8" fmla="*/ 3183484 h 3429002"/>
              <a:gd name="connsiteX9" fmla="*/ 48073 w 4963244"/>
              <a:gd name="connsiteY9" fmla="*/ 3080614 h 3429002"/>
              <a:gd name="connsiteX10" fmla="*/ 63369 w 4963244"/>
              <a:gd name="connsiteY10" fmla="*/ 2958542 h 3429002"/>
              <a:gd name="connsiteX11" fmla="*/ 79506 w 4963244"/>
              <a:gd name="connsiteY11" fmla="*/ 2823439 h 3429002"/>
              <a:gd name="connsiteX12" fmla="*/ 96483 w 4963244"/>
              <a:gd name="connsiteY12" fmla="*/ 2671192 h 3429002"/>
              <a:gd name="connsiteX13" fmla="*/ 114469 w 4963244"/>
              <a:gd name="connsiteY13" fmla="*/ 2505228 h 3429002"/>
              <a:gd name="connsiteX14" fmla="*/ 132454 w 4963244"/>
              <a:gd name="connsiteY14" fmla="*/ 2324863 h 3429002"/>
              <a:gd name="connsiteX15" fmla="*/ 150776 w 4963244"/>
              <a:gd name="connsiteY15" fmla="*/ 2132839 h 3429002"/>
              <a:gd name="connsiteX16" fmla="*/ 167753 w 4963244"/>
              <a:gd name="connsiteY16" fmla="*/ 1925727 h 3429002"/>
              <a:gd name="connsiteX17" fmla="*/ 184058 w 4963244"/>
              <a:gd name="connsiteY17" fmla="*/ 1709014 h 3429002"/>
              <a:gd name="connsiteX18" fmla="*/ 198849 w 4963244"/>
              <a:gd name="connsiteY18" fmla="*/ 1479957 h 3429002"/>
              <a:gd name="connsiteX19" fmla="*/ 212969 w 4963244"/>
              <a:gd name="connsiteY19" fmla="*/ 1241299 h 3429002"/>
              <a:gd name="connsiteX20" fmla="*/ 226248 w 4963244"/>
              <a:gd name="connsiteY20" fmla="*/ 992353 h 3429002"/>
              <a:gd name="connsiteX21" fmla="*/ 230955 w 4963244"/>
              <a:gd name="connsiteY21" fmla="*/ 864794 h 3429002"/>
              <a:gd name="connsiteX22" fmla="*/ 236165 w 4963244"/>
              <a:gd name="connsiteY22" fmla="*/ 734493 h 3429002"/>
              <a:gd name="connsiteX23" fmla="*/ 241040 w 4963244"/>
              <a:gd name="connsiteY23" fmla="*/ 602134 h 3429002"/>
              <a:gd name="connsiteX24" fmla="*/ 244234 w 4963244"/>
              <a:gd name="connsiteY24" fmla="*/ 469088 h 3429002"/>
              <a:gd name="connsiteX25" fmla="*/ 247091 w 4963244"/>
              <a:gd name="connsiteY25" fmla="*/ 333300 h 3429002"/>
              <a:gd name="connsiteX26" fmla="*/ 250117 w 4963244"/>
              <a:gd name="connsiteY26" fmla="*/ 196140 h 3429002"/>
              <a:gd name="connsiteX27" fmla="*/ 252134 w 4963244"/>
              <a:gd name="connsiteY27" fmla="*/ 56237 h 342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63244" h="3429002">
                <a:moveTo>
                  <a:pt x="252134" y="0"/>
                </a:moveTo>
                <a:lnTo>
                  <a:pt x="4963244" y="0"/>
                </a:lnTo>
                <a:lnTo>
                  <a:pt x="4963244" y="3429002"/>
                </a:lnTo>
                <a:lnTo>
                  <a:pt x="900697" y="3429002"/>
                </a:lnTo>
                <a:lnTo>
                  <a:pt x="900697" y="3429001"/>
                </a:lnTo>
                <a:lnTo>
                  <a:pt x="0" y="3429001"/>
                </a:lnTo>
                <a:lnTo>
                  <a:pt x="5883" y="3388539"/>
                </a:lnTo>
                <a:lnTo>
                  <a:pt x="23196" y="3269895"/>
                </a:lnTo>
                <a:lnTo>
                  <a:pt x="35299" y="3183484"/>
                </a:lnTo>
                <a:lnTo>
                  <a:pt x="48073" y="3080614"/>
                </a:lnTo>
                <a:lnTo>
                  <a:pt x="63369" y="2958542"/>
                </a:lnTo>
                <a:lnTo>
                  <a:pt x="79506" y="2823439"/>
                </a:lnTo>
                <a:lnTo>
                  <a:pt x="96483" y="2671192"/>
                </a:lnTo>
                <a:lnTo>
                  <a:pt x="114469" y="2505228"/>
                </a:lnTo>
                <a:lnTo>
                  <a:pt x="132454" y="2324863"/>
                </a:lnTo>
                <a:lnTo>
                  <a:pt x="150776" y="2132839"/>
                </a:lnTo>
                <a:lnTo>
                  <a:pt x="167753" y="1925727"/>
                </a:lnTo>
                <a:lnTo>
                  <a:pt x="184058" y="1709014"/>
                </a:lnTo>
                <a:lnTo>
                  <a:pt x="198849" y="1479957"/>
                </a:lnTo>
                <a:lnTo>
                  <a:pt x="212969" y="1241299"/>
                </a:lnTo>
                <a:lnTo>
                  <a:pt x="226248" y="992353"/>
                </a:lnTo>
                <a:lnTo>
                  <a:pt x="230955" y="864794"/>
                </a:lnTo>
                <a:lnTo>
                  <a:pt x="236165" y="734493"/>
                </a:lnTo>
                <a:lnTo>
                  <a:pt x="241040" y="602134"/>
                </a:lnTo>
                <a:lnTo>
                  <a:pt x="244234" y="469088"/>
                </a:lnTo>
                <a:lnTo>
                  <a:pt x="247091" y="333300"/>
                </a:lnTo>
                <a:lnTo>
                  <a:pt x="250117" y="196140"/>
                </a:lnTo>
                <a:lnTo>
                  <a:pt x="252134" y="562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634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672</Words>
  <Application>Microsoft Office PowerPoint</Application>
  <PresentationFormat>Custom</PresentationFormat>
  <Paragraphs>87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Ion</vt:lpstr>
      <vt:lpstr>PowerPoint Presentation</vt:lpstr>
      <vt:lpstr>Creation vs Science</vt:lpstr>
      <vt:lpstr>Who taught the first humans?</vt:lpstr>
      <vt:lpstr>Who taught the first humans?</vt:lpstr>
      <vt:lpstr>Who taught the first humans?</vt:lpstr>
      <vt:lpstr>To smelt the copper</vt:lpstr>
      <vt:lpstr>What would life look like without a teacher?</vt:lpstr>
      <vt:lpstr>What would life look like without a teacher?</vt:lpstr>
      <vt:lpstr>What would life look like without a teacher?</vt:lpstr>
      <vt:lpstr>What would life look like without a teacher?</vt:lpstr>
      <vt:lpstr>What would life look like without a teacher?</vt:lpstr>
      <vt:lpstr>Without a community to teach us we could not have evolved.</vt:lpstr>
      <vt:lpstr>Evolutionist believe religion is a  “By-Product”</vt:lpstr>
      <vt:lpstr>What is a by-product?</vt:lpstr>
      <vt:lpstr>Evolutionist “by-product” teaching on the origin of religion </vt:lpstr>
      <vt:lpstr>Is religion a by-product of death?</vt:lpstr>
      <vt:lpstr>Is religion a by-product of death?</vt:lpstr>
      <vt:lpstr>Is religion a by-product of death?</vt:lpstr>
      <vt:lpstr>Is religion a by-product of death?</vt:lpstr>
      <vt:lpstr>Is religion a by-product of death?</vt:lpstr>
      <vt:lpstr>Evolutionist “by-product” teaching on the origin of religion </vt:lpstr>
      <vt:lpstr>Evolutionist “by-product” teaching on the origin of religion </vt:lpstr>
      <vt:lpstr>Is religion a by-product of communal living?</vt:lpstr>
      <vt:lpstr>Kinship or Brotherhood</vt:lpstr>
      <vt:lpstr>Rules must be followed to punish cheaters  </vt:lpstr>
      <vt:lpstr>Is religion a by-product of Kinship or Brotherhood?</vt:lpstr>
      <vt:lpstr>Is religion a by-product of ruling without consequences?</vt:lpstr>
      <vt:lpstr>Is religion a by-product of ruling without consequences?</vt:lpstr>
      <vt:lpstr>Evolutionist “by-product” teaching on the origin of religion </vt:lpstr>
      <vt:lpstr>Evolutionist “by-product” teaching on the origin of religion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Clark</dc:creator>
  <cp:lastModifiedBy>College View</cp:lastModifiedBy>
  <cp:revision>5</cp:revision>
  <dcterms:created xsi:type="dcterms:W3CDTF">2019-06-19T20:57:29Z</dcterms:created>
  <dcterms:modified xsi:type="dcterms:W3CDTF">2019-06-19T23:42:13Z</dcterms:modified>
</cp:coreProperties>
</file>