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sldIdLst>
    <p:sldId id="587" r:id="rId3"/>
    <p:sldId id="588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9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3E60FD-BEFD-4ADB-B49F-ACB5E5939D3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CA10E5-B11B-4D57-9951-0816564AF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6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2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0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766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901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941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73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03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162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80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14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6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1560851" y="0"/>
            <a:ext cx="75831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/>
          <p:cNvSpPr/>
          <p:nvPr userDrawn="1"/>
        </p:nvSpPr>
        <p:spPr>
          <a:xfrm>
            <a:off x="1389400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9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2917337" y="1182414"/>
            <a:ext cx="2944964" cy="4422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8296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158" y="436797"/>
            <a:ext cx="85698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Word of Caution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0650" y="1786048"/>
            <a:ext cx="7048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babe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Christ and a Christian who has had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time to grow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mature (Heb. 5:12-14; 1 Thess. 5:14)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Need for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longsuffering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patience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Gal. 5:22; Col. 1:11; 3:12; Psa. 86:15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Doesn’t mean we ignore the sin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Exhaust every means of seeking to restore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we withdraw</a:t>
            </a:r>
          </a:p>
        </p:txBody>
      </p:sp>
    </p:spTree>
    <p:extLst>
      <p:ext uri="{BB962C8B-B14F-4D97-AF65-F5344CB8AC3E}">
        <p14:creationId xmlns:p14="http://schemas.microsoft.com/office/powerpoint/2010/main" val="1699534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244234" y="2890389"/>
            <a:ext cx="6858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 Whom Should We Withdraw?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Rules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Christian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Cor. 5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1 – “among you”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vv.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6-7 – leaven within the lump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10 – not of the world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11 – a brother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12 – judge those within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Thess. 3:6, 15 – “brother”</a:t>
            </a:r>
          </a:p>
        </p:txBody>
      </p:sp>
    </p:spTree>
    <p:extLst>
      <p:ext uri="{BB962C8B-B14F-4D97-AF65-F5344CB8AC3E}">
        <p14:creationId xmlns:p14="http://schemas.microsoft.com/office/powerpoint/2010/main" val="76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415684" y="2890390"/>
            <a:ext cx="6858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 Whom Should We Withdraw?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Rules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Christian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local church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Each local church is autonomous               (Acts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20:28; 1 Pet. 5:1-3)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fornicator was in the church (at Corinth) that was instructed to put him away (1 Cor. 5)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3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406159" y="2890390"/>
            <a:ext cx="6858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 Whom Should We Withdraw?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Rules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Christian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local church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Show no partiality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(Rom.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2:11;                      1 Tim. 5:21; Jas. 2:1-9; 3:17)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“Every brother</a:t>
            </a: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that walks disorderly             (2 Thess. 3:6)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62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425209" y="2890390"/>
            <a:ext cx="6858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 Whom Should We Withdraw?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Rules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Disorderly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9500" y="1332615"/>
            <a:ext cx="6007396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2 Thess. 3:6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But we command you, brethren, in the name of our Lord Jesus Christ, that you withdraw from every brother who walks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disorderly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not according to the tradition which he received from us. </a:t>
            </a:r>
          </a:p>
        </p:txBody>
      </p:sp>
    </p:spTree>
    <p:extLst>
      <p:ext uri="{BB962C8B-B14F-4D97-AF65-F5344CB8AC3E}">
        <p14:creationId xmlns:p14="http://schemas.microsoft.com/office/powerpoint/2010/main" val="1134843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251" y="191386"/>
            <a:ext cx="600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“Disorderly”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atakōs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9461" y="1028169"/>
            <a:ext cx="77830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Adjective.  </a:t>
            </a:r>
          </a:p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ataktos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/>
              <a:t>(</a:t>
            </a:r>
            <a:r>
              <a:rPr lang="el-GR" sz="2400" i="1" dirty="0"/>
              <a:t>ἄτακτος</a:t>
            </a:r>
            <a:r>
              <a:rPr lang="en-US" sz="2400" i="1" dirty="0"/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813</a:t>
            </a:r>
            <a:r>
              <a:rPr lang="en-US" sz="2400" i="1" dirty="0"/>
              <a:t>) </a:t>
            </a:r>
            <a:r>
              <a:rPr lang="en-US" sz="2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signifies “not keeping order” (a, negative, </a:t>
            </a:r>
            <a:r>
              <a:rPr lang="en-US" sz="2400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tasso</a:t>
            </a:r>
            <a:r>
              <a:rPr lang="en-US" sz="2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“to put in order, arrange”); it was especially a military term, denoting “not keeping rank, insubordinate”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; it is used in 1 Thess. 5:14, describing certain church members who manifested an insubordinate spirit, whether by excitability or officiousness or idleness. See unruly</a:t>
            </a:r>
            <a:r>
              <a:rPr lang="en-US" sz="2400" i="1" dirty="0"/>
              <a:t>.¶ 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Adverb.  </a:t>
            </a:r>
          </a:p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ataktos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/>
              <a:t>(</a:t>
            </a:r>
            <a:r>
              <a:rPr lang="el-GR" sz="2400" i="1" dirty="0"/>
              <a:t>ἀτάκτως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814</a:t>
            </a:r>
            <a:r>
              <a:rPr lang="en-US" sz="2400" i="1" dirty="0"/>
              <a:t>) 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ignifies “disorderly, with slackness” </a:t>
            </a:r>
            <a:r>
              <a:rPr lang="en-US" sz="2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(like soldiers not keeping rank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 2 Thess. 3:6; in v. 11 it is said of those in the church who refused to work, and became busybodies (cf. 1 Tim. 5:13).</a:t>
            </a:r>
            <a:r>
              <a:rPr lang="en-US" sz="2400" i="1" dirty="0"/>
              <a:t>¶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29940" y="6067365"/>
            <a:ext cx="334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W. E. Vine</a:t>
            </a:r>
          </a:p>
        </p:txBody>
      </p:sp>
    </p:spTree>
    <p:extLst>
      <p:ext uri="{BB962C8B-B14F-4D97-AF65-F5344CB8AC3E}">
        <p14:creationId xmlns:p14="http://schemas.microsoft.com/office/powerpoint/2010/main" val="198493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251" y="191386"/>
            <a:ext cx="600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“Disorderly” </a:t>
            </a:r>
            <a:r>
              <a:rPr lang="en-US" sz="3600" i="1" dirty="0"/>
              <a:t>(</a:t>
            </a:r>
            <a:r>
              <a:rPr lang="en-US" sz="3600" i="1" dirty="0" err="1"/>
              <a:t>atakōs</a:t>
            </a:r>
            <a:r>
              <a:rPr lang="en-US" sz="3600" i="1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665" y="1006905"/>
            <a:ext cx="77830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C. Verb.  </a:t>
            </a:r>
          </a:p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atakteo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/>
              <a:t>(</a:t>
            </a:r>
            <a:r>
              <a:rPr lang="el-GR" sz="2400" i="1" dirty="0"/>
              <a:t>ἀτακτέω</a:t>
            </a:r>
            <a:r>
              <a:rPr lang="en-US" sz="2400" i="1" dirty="0"/>
              <a:t>, 812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 signifies “</a:t>
            </a:r>
            <a:r>
              <a:rPr lang="en-US" sz="2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 be out of rank, out of one’s place, undisciplined, to behave disorderly”: in the military sense, “to break rank”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; negatively in 2 Thess. 3:7, of the example set by the apostle and his fellow missionaries, in working for their bread while they were at Thessalonica so as not to burden the saints. See behave</a:t>
            </a:r>
            <a:r>
              <a:rPr lang="en-US" sz="2400" i="1" dirty="0"/>
              <a:t>.¶  </a:t>
            </a:r>
          </a:p>
          <a:p>
            <a:endParaRPr lang="en-US" sz="2400" i="1" dirty="0"/>
          </a:p>
          <a:p>
            <a:pPr lvl="1"/>
            <a:r>
              <a:rPr lang="en-US" sz="2400" dirty="0"/>
              <a:t>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Vine, W. E., Unger, M. F., &amp; White, W., Jr. (1996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                 Vines Complete Expository Dictionary of Old and New            	         Testament Words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(Vol. 2, p. 174). Nashville, TN: T. Nelson.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31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251" y="191386"/>
            <a:ext cx="600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“Disorderly” </a:t>
            </a:r>
            <a:r>
              <a:rPr lang="en-US" sz="3600" i="1" dirty="0"/>
              <a:t>(</a:t>
            </a:r>
            <a:r>
              <a:rPr lang="en-US" sz="3600" i="1" dirty="0" err="1"/>
              <a:t>atakōs</a:t>
            </a:r>
            <a:r>
              <a:rPr lang="en-US" sz="3600" i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52353"/>
            <a:ext cx="75810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ἄ-τακτος</a:t>
            </a:r>
            <a:r>
              <a:rPr lang="en-US" sz="2400" b="1" dirty="0"/>
              <a:t>,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-ον, </a:t>
            </a:r>
            <a:r>
              <a:rPr lang="el-GR" sz="2400" dirty="0"/>
              <a:t>(τάσσω)</a:t>
            </a:r>
            <a:r>
              <a:rPr lang="en-US" sz="2400" dirty="0"/>
              <a:t>, </a:t>
            </a:r>
            <a:r>
              <a:rPr lang="en-US" sz="2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disorderly, out of the ranks, (often so of soldiers)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; irregular, inordinate (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ἄτακτοι ἡδοναί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immoderate pleasures, Plat.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legg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2, 660 b.;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Plut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de lib. educ. c. 7), </a:t>
            </a:r>
            <a:r>
              <a:rPr lang="en-US" sz="2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deviating from the prescribed order or rule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1 Th. 5:14, cf. 2 Th. 3:6. (In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Grk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writ.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fr.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Hdt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and]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Thuc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down; often in Plat.)*</a:t>
            </a:r>
          </a:p>
          <a:p>
            <a:endParaRPr lang="en-US" sz="2400" b="1" i="1" dirty="0"/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Thayer, J. H. (1889). A Greek-English lexicon of the New Testament: being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Grimms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Wilke's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Clavis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Testamenti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(p. 83). New York: Harper &amp; Brothers.</a:t>
            </a:r>
          </a:p>
        </p:txBody>
      </p:sp>
    </p:spTree>
    <p:extLst>
      <p:ext uri="{BB962C8B-B14F-4D97-AF65-F5344CB8AC3E}">
        <p14:creationId xmlns:p14="http://schemas.microsoft.com/office/powerpoint/2010/main" val="2890047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949" y="1658679"/>
            <a:ext cx="771923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“disorderly walk” denotes conduct that is in any way contrary to the rules of Christ. The proper idea of the word used here (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ἀτάκτως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is that of soldiers who do not keep the ranks; who are regardless of order; and then who are irregular in any way. The word would include any violation of the rules of Christ on any subject.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    Barnes, A. (18841885). Notes on the New Testament:                            			    I Thessalonians to Philemon. (R. Frew, Ed.) (p. 99).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    London: Blackie &amp; Son.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4251" y="191386"/>
            <a:ext cx="600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“Disorderly” </a:t>
            </a:r>
            <a:r>
              <a:rPr lang="en-US" sz="3600" i="1" dirty="0"/>
              <a:t>(</a:t>
            </a:r>
            <a:r>
              <a:rPr lang="en-US" sz="3600" i="1" dirty="0" err="1"/>
              <a:t>atakōs</a:t>
            </a:r>
            <a:r>
              <a:rPr lang="en-US" sz="36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42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667" y="1743740"/>
            <a:ext cx="7370134" cy="1785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Thess. 5:14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 we exhort you, brethren, warn those who are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unruly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comfort the fainthearted, uphold the weak, be patient with all.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4251" y="191386"/>
            <a:ext cx="600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“Disorderly”</a:t>
            </a:r>
            <a:r>
              <a:rPr lang="en-US" sz="3600" b="1" dirty="0"/>
              <a:t> </a:t>
            </a:r>
            <a:r>
              <a:rPr lang="en-US" sz="3600" i="1" dirty="0"/>
              <a:t>(</a:t>
            </a:r>
            <a:r>
              <a:rPr lang="en-US" sz="3600" i="1" dirty="0" err="1"/>
              <a:t>atakōs</a:t>
            </a:r>
            <a:r>
              <a:rPr lang="en-US" sz="3600" i="1" dirty="0"/>
              <a:t>)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Same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216" y="4058698"/>
            <a:ext cx="3152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Disorderly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Unruly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3299" y="3843254"/>
            <a:ext cx="4327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Fainthearted (discouraged)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</a:p>
        </p:txBody>
      </p:sp>
      <p:sp>
        <p:nvSpPr>
          <p:cNvPr id="7" name="Left Brace 6"/>
          <p:cNvSpPr/>
          <p:nvPr/>
        </p:nvSpPr>
        <p:spPr>
          <a:xfrm>
            <a:off x="5011701" y="3842448"/>
            <a:ext cx="478465" cy="1386607"/>
          </a:xfrm>
          <a:prstGeom prst="leftBrace">
            <a:avLst>
              <a:gd name="adj1" fmla="val 46111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flipH="1">
            <a:off x="3073917" y="3842448"/>
            <a:ext cx="478465" cy="1386607"/>
          </a:xfrm>
          <a:prstGeom prst="leftBrace">
            <a:avLst>
              <a:gd name="adj1" fmla="val 46111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60147" y="3935587"/>
            <a:ext cx="2626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298066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180" y="241539"/>
            <a:ext cx="621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9064" y="703204"/>
            <a:ext cx="66179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Discipline?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Forgotten &amp; Misunderstood Command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Purpose of Withdrawing &amp; From Whom Should We Withdraw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5) – Part 1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 &amp; 2 Cor. 2, 7) – Part 2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Thessalonica (2 Thess. 3)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Treat those Disfellowshipped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it Apply to Family?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We Withdraw from the Withdrawn?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Procedure for Withdrawal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Objections to and Questions about Withdrawal</a:t>
            </a:r>
          </a:p>
        </p:txBody>
      </p:sp>
      <p:sp>
        <p:nvSpPr>
          <p:cNvPr id="8" name="Rectangle: Rounded Corners 2"/>
          <p:cNvSpPr/>
          <p:nvPr/>
        </p:nvSpPr>
        <p:spPr>
          <a:xfrm>
            <a:off x="2835243" y="2236728"/>
            <a:ext cx="5918231" cy="7350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373576" y="2087749"/>
            <a:ext cx="1629021" cy="244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8754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4251" y="191386"/>
            <a:ext cx="600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“Disorderly” </a:t>
            </a:r>
            <a:r>
              <a:rPr lang="en-US" sz="3600" i="1" dirty="0"/>
              <a:t>(</a:t>
            </a:r>
            <a:r>
              <a:rPr lang="en-US" sz="3600" i="1" dirty="0" err="1"/>
              <a:t>atakōs</a:t>
            </a:r>
            <a:r>
              <a:rPr lang="en-US" sz="3600" i="1" dirty="0"/>
              <a:t>)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Context of 2 Thess. 3:6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579" y="2021488"/>
            <a:ext cx="796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“Walks” – continuance in disorderly conduct (v. 6)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according to tradition from apostles (v. 6)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obey word of epistle (v. 14)</a:t>
            </a:r>
          </a:p>
        </p:txBody>
      </p:sp>
    </p:spTree>
    <p:extLst>
      <p:ext uri="{BB962C8B-B14F-4D97-AF65-F5344CB8AC3E}">
        <p14:creationId xmlns:p14="http://schemas.microsoft.com/office/powerpoint/2010/main" val="799057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358534" y="2875000"/>
            <a:ext cx="6858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 Whom Should We Withdraw?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Rules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Disorderly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Specifically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925897" y="1930787"/>
            <a:ext cx="6629299" cy="1056961"/>
          </a:xfrm>
          <a:prstGeom prst="roundRect">
            <a:avLst>
              <a:gd name="adj" fmla="val 38403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specifics given here are not exhaustive.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term “disorderly” is broader than this list.</a:t>
            </a:r>
          </a:p>
        </p:txBody>
      </p:sp>
    </p:spTree>
    <p:extLst>
      <p:ext uri="{BB962C8B-B14F-4D97-AF65-F5344CB8AC3E}">
        <p14:creationId xmlns:p14="http://schemas.microsoft.com/office/powerpoint/2010/main" val="2880124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358" y="202019"/>
            <a:ext cx="757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Withdraw – Specifically: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339" y="1010093"/>
            <a:ext cx="81764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Fornicator (1 Cor. 5:1-2)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Covetous (1 Cor. 5:11)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Idolater (1 Cor. 5:11)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Reviler (1 Cor. 5:11)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Drunkard (1 Cor. 5:11)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Extortioner (1 Cor. 5:11)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Lazy (2 Thess. 3:11)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Busybody (2 Thess. 3:11)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who sins against another – not repent (Matt. 18:17)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Teachers of error (Rom. 16:17-18; 1 Tim. 1:19-20)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Factious (Tit. 3:10)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1921478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53" y="2300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700" y="2477251"/>
            <a:ext cx="747047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Purpose of Withdrawing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Whom Should We Withdraw?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207699" y="742230"/>
            <a:ext cx="7470476" cy="124832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Purpose of Withdrawing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From Whom Should We Withdraw?</a:t>
            </a:r>
          </a:p>
        </p:txBody>
      </p:sp>
    </p:spTree>
    <p:extLst>
      <p:ext uri="{BB962C8B-B14F-4D97-AF65-F5344CB8AC3E}">
        <p14:creationId xmlns:p14="http://schemas.microsoft.com/office/powerpoint/2010/main" val="3818357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53" y="2300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07699" y="723180"/>
            <a:ext cx="7470476" cy="124832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Purpose of Withdrawing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From Whom Should We Withdraw?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749" y="2388694"/>
            <a:ext cx="8048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is imperative that we understand: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 purpose of withdrawing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Those from whom we should withdraw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we see the purpose – we will see the importance of it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Much of the controversy &amp; confusion is due to not understanding these two principles</a:t>
            </a:r>
          </a:p>
        </p:txBody>
      </p:sp>
    </p:spTree>
    <p:extLst>
      <p:ext uri="{BB962C8B-B14F-4D97-AF65-F5344CB8AC3E}">
        <p14:creationId xmlns:p14="http://schemas.microsoft.com/office/powerpoint/2010/main" val="95707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53" y="22051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700" y="2477251"/>
            <a:ext cx="7470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Purpose of Withdrawing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207699" y="723180"/>
            <a:ext cx="7470476" cy="124832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Purpose of Withdrawing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From Whom Should We Withdraw?</a:t>
            </a:r>
          </a:p>
        </p:txBody>
      </p:sp>
    </p:spTree>
    <p:extLst>
      <p:ext uri="{BB962C8B-B14F-4D97-AF65-F5344CB8AC3E}">
        <p14:creationId xmlns:p14="http://schemas.microsoft.com/office/powerpoint/2010/main" val="1119965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239" y="520995"/>
            <a:ext cx="7910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God has a purpose for everything He commands us to do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169581" y="1818167"/>
            <a:ext cx="3370521" cy="467832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 is a command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Cor. 5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Thess. 3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some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purpose!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5224130" y="1818167"/>
            <a:ext cx="3370521" cy="467832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Scriptures do suggest, however, that discipline has both a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function.”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Wayne Jackson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Courier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XXVI No. 9 Jan. 1991 </a:t>
            </a:r>
          </a:p>
        </p:txBody>
      </p:sp>
    </p:spTree>
    <p:extLst>
      <p:ext uri="{BB962C8B-B14F-4D97-AF65-F5344CB8AC3E}">
        <p14:creationId xmlns:p14="http://schemas.microsoft.com/office/powerpoint/2010/main" val="3316569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Purpose of Withdrawing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Function – to save the erring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Only takes place after repeated efforts to restore the erring brother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(Gal. 6:1; Jas. 5:19-20)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Cor. 5:5 – that his spirit may be saved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Thess. 3:14-15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might be ashamed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Admonish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him (why admonish?)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Matt. 18:15-17 – all three approaches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(including the church action) 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gain the brother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Tim. 1:19-20 – that may learn not to blaspheme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97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13500"/>
            <a:ext cx="685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Purpose of Withdrawing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Function – to save the erring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 Function – to save others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keep the church</a:t>
            </a:r>
            <a:r>
              <a:rPr kumimoji="0" lang="en-US" sz="2400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pure </a:t>
            </a:r>
            <a:endParaRPr kumimoji="0" lang="en-US" sz="24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wants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church to be pure 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Eph. 5:26-27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Pet. 1:22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Cor. 6:14 – 7:1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Cor. 5:6-7, 13</a:t>
            </a:r>
          </a:p>
          <a:p>
            <a:pPr marL="1371600" lvl="2" indent="-457200">
              <a:buFont typeface="+mj-lt"/>
              <a:buAutoNum type="alphaLcPeriod"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others to learn &amp; fear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Principle: when one faces consequences for sin – others learn and fear (Deut. 21:18-21)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within the church                   (Acts 5:11; 1 Tim. 5:20)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in world around (Acts 5:11)</a:t>
            </a:r>
          </a:p>
        </p:txBody>
      </p:sp>
    </p:spTree>
    <p:extLst>
      <p:ext uri="{BB962C8B-B14F-4D97-AF65-F5344CB8AC3E}">
        <p14:creationId xmlns:p14="http://schemas.microsoft.com/office/powerpoint/2010/main" val="3035633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Purpose of Withdrawing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Function – to save the erring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 Function – to save others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it we have many problems: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Erring persist in sin &amp; will be lost (i.e. the fornicator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would not have repented –          1 Cor. 5; 2 Cor. 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church is corrupted (1 Cor. 5:6)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influence of preaching is lessened &amp; neutralized  (teaching has no “teeth”)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&amp; spiritual decline (cf. 1 Cor. 5:6)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please God – by not obeying command (1 Cor. 5; 2 Thess. 3)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3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53" y="22051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699" y="2477251"/>
            <a:ext cx="7690495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Purpose of Withdrawing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Whom Should We Withdraw?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207699" y="723180"/>
            <a:ext cx="7470476" cy="124832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Purpose of Withdrawing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From Whom Should We Withdraw?</a:t>
            </a:r>
          </a:p>
        </p:txBody>
      </p:sp>
    </p:spTree>
    <p:extLst>
      <p:ext uri="{BB962C8B-B14F-4D97-AF65-F5344CB8AC3E}">
        <p14:creationId xmlns:p14="http://schemas.microsoft.com/office/powerpoint/2010/main" val="2168530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12543</TotalTime>
  <Words>1565</Words>
  <Application>Microsoft Office PowerPoint</Application>
  <PresentationFormat>On-screen Show (4:3)</PresentationFormat>
  <Paragraphs>188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Franklin Gothic Book</vt:lpstr>
      <vt:lpstr>Wingdings</vt:lpstr>
      <vt:lpstr>Crop</vt:lpstr>
      <vt:lpstr>1_Crop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Kevin Stilts</cp:lastModifiedBy>
  <cp:revision>122</cp:revision>
  <cp:lastPrinted>2017-11-16T12:11:54Z</cp:lastPrinted>
  <dcterms:created xsi:type="dcterms:W3CDTF">2016-11-30T03:26:17Z</dcterms:created>
  <dcterms:modified xsi:type="dcterms:W3CDTF">2019-06-02T17:03:15Z</dcterms:modified>
</cp:coreProperties>
</file>