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5"/>
  </p:notesMasterIdLst>
  <p:handoutMasterIdLst>
    <p:handoutMasterId r:id="rId36"/>
  </p:handoutMasterIdLst>
  <p:sldIdLst>
    <p:sldId id="259" r:id="rId2"/>
    <p:sldId id="260" r:id="rId3"/>
    <p:sldId id="292" r:id="rId4"/>
    <p:sldId id="293" r:id="rId5"/>
    <p:sldId id="262" r:id="rId6"/>
    <p:sldId id="264" r:id="rId7"/>
    <p:sldId id="265" r:id="rId8"/>
    <p:sldId id="273" r:id="rId9"/>
    <p:sldId id="267" r:id="rId10"/>
    <p:sldId id="266" r:id="rId11"/>
    <p:sldId id="274" r:id="rId12"/>
    <p:sldId id="294" r:id="rId13"/>
    <p:sldId id="276" r:id="rId14"/>
    <p:sldId id="275" r:id="rId15"/>
    <p:sldId id="269" r:id="rId16"/>
    <p:sldId id="270" r:id="rId17"/>
    <p:sldId id="271" r:id="rId18"/>
    <p:sldId id="272" r:id="rId19"/>
    <p:sldId id="277" r:id="rId20"/>
    <p:sldId id="278" r:id="rId21"/>
    <p:sldId id="279" r:id="rId22"/>
    <p:sldId id="280" r:id="rId23"/>
    <p:sldId id="281" r:id="rId24"/>
    <p:sldId id="283" r:id="rId25"/>
    <p:sldId id="284" r:id="rId26"/>
    <p:sldId id="285" r:id="rId27"/>
    <p:sldId id="286" r:id="rId28"/>
    <p:sldId id="287" r:id="rId29"/>
    <p:sldId id="288" r:id="rId30"/>
    <p:sldId id="289" r:id="rId31"/>
    <p:sldId id="290" r:id="rId32"/>
    <p:sldId id="291" r:id="rId33"/>
    <p:sldId id="29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120" y="42"/>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5/15/2019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5/15/2019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10363200" cy="4267200"/>
          </a:xfrm>
        </p:spPr>
        <p:txBody>
          <a:bodyPr anchor="b">
            <a:noAutofit/>
          </a:bodyPr>
          <a:lstStyle>
            <a:lvl1pPr>
              <a:lnSpc>
                <a:spcPct val="100000"/>
              </a:lnSpc>
              <a:defRPr sz="660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4343399"/>
            <a:ext cx="8534400" cy="12192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5/15/2019</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5/15/2019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98316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5/15/2019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963084" y="2697163"/>
            <a:ext cx="10363200" cy="11318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5/15/2019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12805" y="1828800"/>
            <a:ext cx="5388864" cy="3429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785"/>
            <a:ext cx="5384800" cy="3429015"/>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5/15/2019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40825"/>
            <a:ext cx="5386917"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10"/>
          <p:cNvSpPr>
            <a:spLocks noGrp="1"/>
          </p:cNvSpPr>
          <p:nvPr>
            <p:ph sz="quarter" idx="13"/>
          </p:nvPr>
        </p:nvSpPr>
        <p:spPr>
          <a:xfrm>
            <a:off x="609600" y="2453473"/>
            <a:ext cx="5388864" cy="2834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840825"/>
            <a:ext cx="5389033"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12"/>
          <p:cNvSpPr>
            <a:spLocks noGrp="1"/>
          </p:cNvSpPr>
          <p:nvPr>
            <p:ph sz="quarter" idx="14"/>
          </p:nvPr>
        </p:nvSpPr>
        <p:spPr>
          <a:xfrm>
            <a:off x="6201237" y="2453474"/>
            <a:ext cx="5388864" cy="2833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5/15/2019</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5/15/2019</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5/15/2019</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2"/>
            <a:ext cx="6661151" cy="49847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281939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5/15/2019</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579250"/>
            <a:ext cx="7615765" cy="533400"/>
          </a:xfrm>
        </p:spPr>
        <p:txBody>
          <a:bodyPr>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5/15/2019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Century Gothic" pitchFamily="34" charset="0"/>
              </a:defRPr>
            </a:lvl1pPr>
          </a:lstStyle>
          <a:p>
            <a:fld id="{349BF3EA-1A78-4F07-BDC0-C8A1BD461199}" type="datetimeFigureOut">
              <a:rPr lang="en-US" smtClean="0"/>
              <a:pPr/>
              <a:t>5/15/2019</a:t>
            </a:fld>
            <a:endParaRPr lang="en-US"/>
          </a:p>
        </p:txBody>
      </p:sp>
      <p:sp>
        <p:nvSpPr>
          <p:cNvPr id="6" name="Slide Number Placeholder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11112" y="4291013"/>
            <a:ext cx="12180887"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Creation vs Science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578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Scientist use what to verify Radiometric Dating?</a:t>
            </a:r>
          </a:p>
          <a:p>
            <a:r>
              <a:rPr lang="en-US" sz="3200" dirty="0"/>
              <a:t>Scientist use what to verify the Geological time scale?</a:t>
            </a:r>
          </a:p>
        </p:txBody>
      </p:sp>
      <p:sp>
        <p:nvSpPr>
          <p:cNvPr id="5" name="Content Placeholder 4">
            <a:extLst>
              <a:ext uri="{FF2B5EF4-FFF2-40B4-BE49-F238E27FC236}">
                <a16:creationId xmlns:a16="http://schemas.microsoft.com/office/drawing/2014/main" id="{5346C2FF-DECF-4CA1-9299-63A9782E8575}"/>
              </a:ext>
            </a:extLst>
          </p:cNvPr>
          <p:cNvSpPr>
            <a:spLocks noGrp="1"/>
          </p:cNvSpPr>
          <p:nvPr>
            <p:ph sz="half" idx="2"/>
          </p:nvPr>
        </p:nvSpPr>
        <p:spPr/>
        <p:txBody>
          <a:bodyPr>
            <a:normAutofit/>
          </a:bodyPr>
          <a:lstStyle/>
          <a:p>
            <a:r>
              <a:rPr lang="en-US" sz="3200" dirty="0"/>
              <a:t>Geological Time Scale</a:t>
            </a:r>
          </a:p>
          <a:p>
            <a:endParaRPr lang="en-US" sz="3200" dirty="0"/>
          </a:p>
        </p:txBody>
      </p:sp>
    </p:spTree>
    <p:extLst>
      <p:ext uri="{BB962C8B-B14F-4D97-AF65-F5344CB8AC3E}">
        <p14:creationId xmlns:p14="http://schemas.microsoft.com/office/powerpoint/2010/main" val="422209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Scientist use what to verify Radiometric Dating?</a:t>
            </a:r>
          </a:p>
          <a:p>
            <a:r>
              <a:rPr lang="en-US" sz="3200" dirty="0"/>
              <a:t>Scientist use what to verify the Geological time scale?</a:t>
            </a:r>
          </a:p>
        </p:txBody>
      </p:sp>
      <p:sp>
        <p:nvSpPr>
          <p:cNvPr id="5" name="Content Placeholder 4">
            <a:extLst>
              <a:ext uri="{FF2B5EF4-FFF2-40B4-BE49-F238E27FC236}">
                <a16:creationId xmlns:a16="http://schemas.microsoft.com/office/drawing/2014/main" id="{5346C2FF-DECF-4CA1-9299-63A9782E8575}"/>
              </a:ext>
            </a:extLst>
          </p:cNvPr>
          <p:cNvSpPr>
            <a:spLocks noGrp="1"/>
          </p:cNvSpPr>
          <p:nvPr>
            <p:ph sz="half" idx="2"/>
          </p:nvPr>
        </p:nvSpPr>
        <p:spPr/>
        <p:txBody>
          <a:bodyPr>
            <a:normAutofit/>
          </a:bodyPr>
          <a:lstStyle/>
          <a:p>
            <a:r>
              <a:rPr lang="en-US" sz="3200" dirty="0"/>
              <a:t>Geological Time Scale</a:t>
            </a:r>
          </a:p>
          <a:p>
            <a:endParaRPr lang="en-US" sz="3200" dirty="0"/>
          </a:p>
          <a:p>
            <a:r>
              <a:rPr lang="en-US" sz="3200" dirty="0"/>
              <a:t>Radiometric Dating</a:t>
            </a:r>
          </a:p>
        </p:txBody>
      </p:sp>
    </p:spTree>
    <p:extLst>
      <p:ext uri="{BB962C8B-B14F-4D97-AF65-F5344CB8AC3E}">
        <p14:creationId xmlns:p14="http://schemas.microsoft.com/office/powerpoint/2010/main" val="3781744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2" name="Content Placeholder 1">
            <a:extLst>
              <a:ext uri="{FF2B5EF4-FFF2-40B4-BE49-F238E27FC236}">
                <a16:creationId xmlns:a16="http://schemas.microsoft.com/office/drawing/2014/main" id="{5C3FD519-0C46-4656-886B-858F15C0EF58}"/>
              </a:ext>
            </a:extLst>
          </p:cNvPr>
          <p:cNvSpPr>
            <a:spLocks noGrp="1"/>
          </p:cNvSpPr>
          <p:nvPr>
            <p:ph sz="half" idx="2"/>
          </p:nvPr>
        </p:nvSpPr>
        <p:spPr/>
        <p:txBody>
          <a:bodyPr/>
          <a:lstStyle/>
          <a:p>
            <a:endParaRPr lang="en-US"/>
          </a:p>
        </p:txBody>
      </p:sp>
      <p:sp>
        <p:nvSpPr>
          <p:cNvPr id="3" name="Content Placeholder 2">
            <a:extLst>
              <a:ext uri="{FF2B5EF4-FFF2-40B4-BE49-F238E27FC236}">
                <a16:creationId xmlns:a16="http://schemas.microsoft.com/office/drawing/2014/main" id="{ACB09163-FDEE-4F2D-AC4B-FD9F750A9BD9}"/>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253289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Geological Column depicted wrong </a:t>
            </a:r>
          </a:p>
        </p:txBody>
      </p:sp>
      <p:pic>
        <p:nvPicPr>
          <p:cNvPr id="7" name="Content Placeholder 6">
            <a:extLst>
              <a:ext uri="{FF2B5EF4-FFF2-40B4-BE49-F238E27FC236}">
                <a16:creationId xmlns:a16="http://schemas.microsoft.com/office/drawing/2014/main" id="{17B6424E-7C00-4C1D-BC63-6BD9C23F76B9}"/>
              </a:ext>
            </a:extLst>
          </p:cNvPr>
          <p:cNvPicPr>
            <a:picLocks noGrp="1" noChangeAspect="1"/>
          </p:cNvPicPr>
          <p:nvPr>
            <p:ph sz="half" idx="2"/>
          </p:nvPr>
        </p:nvPicPr>
        <p:blipFill>
          <a:blip r:embed="rId2"/>
          <a:stretch>
            <a:fillRect/>
          </a:stretch>
        </p:blipFill>
        <p:spPr>
          <a:xfrm>
            <a:off x="4961930" y="2218072"/>
            <a:ext cx="7032969" cy="4375234"/>
          </a:xfrm>
        </p:spPr>
      </p:pic>
      <p:pic>
        <p:nvPicPr>
          <p:cNvPr id="9" name="Picture 8">
            <a:extLst>
              <a:ext uri="{FF2B5EF4-FFF2-40B4-BE49-F238E27FC236}">
                <a16:creationId xmlns:a16="http://schemas.microsoft.com/office/drawing/2014/main" id="{C96B22F1-D08D-410D-8121-E54CBEDCBECE}"/>
              </a:ext>
            </a:extLst>
          </p:cNvPr>
          <p:cNvPicPr>
            <a:picLocks noChangeAspect="1"/>
          </p:cNvPicPr>
          <p:nvPr/>
        </p:nvPicPr>
        <p:blipFill>
          <a:blip r:embed="rId3"/>
          <a:stretch>
            <a:fillRect/>
          </a:stretch>
        </p:blipFill>
        <p:spPr>
          <a:xfrm>
            <a:off x="958568" y="3009900"/>
            <a:ext cx="3657600" cy="3848100"/>
          </a:xfrm>
          <a:prstGeom prst="rect">
            <a:avLst/>
          </a:prstGeom>
        </p:spPr>
      </p:pic>
    </p:spTree>
    <p:extLst>
      <p:ext uri="{BB962C8B-B14F-4D97-AF65-F5344CB8AC3E}">
        <p14:creationId xmlns:p14="http://schemas.microsoft.com/office/powerpoint/2010/main" val="247300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Fossils dates don’t line up </a:t>
            </a:r>
          </a:p>
        </p:txBody>
      </p:sp>
      <p:pic>
        <p:nvPicPr>
          <p:cNvPr id="3" name="Content Placeholder 2">
            <a:extLst>
              <a:ext uri="{FF2B5EF4-FFF2-40B4-BE49-F238E27FC236}">
                <a16:creationId xmlns:a16="http://schemas.microsoft.com/office/drawing/2014/main" id="{2F01E0DE-4BB0-4D28-8F0F-AE4491B51480}"/>
              </a:ext>
            </a:extLst>
          </p:cNvPr>
          <p:cNvPicPr>
            <a:picLocks noGrp="1" noChangeAspect="1"/>
          </p:cNvPicPr>
          <p:nvPr>
            <p:ph sz="half" idx="2"/>
          </p:nvPr>
        </p:nvPicPr>
        <p:blipFill>
          <a:blip r:embed="rId2"/>
          <a:stretch>
            <a:fillRect/>
          </a:stretch>
        </p:blipFill>
        <p:spPr>
          <a:xfrm>
            <a:off x="6190333" y="1961402"/>
            <a:ext cx="5426626" cy="3967664"/>
          </a:xfrm>
        </p:spPr>
      </p:pic>
      <p:pic>
        <p:nvPicPr>
          <p:cNvPr id="5" name="Picture 4">
            <a:extLst>
              <a:ext uri="{FF2B5EF4-FFF2-40B4-BE49-F238E27FC236}">
                <a16:creationId xmlns:a16="http://schemas.microsoft.com/office/drawing/2014/main" id="{E8534F25-11B0-4302-8CDB-52D47E0A334F}"/>
              </a:ext>
            </a:extLst>
          </p:cNvPr>
          <p:cNvPicPr>
            <a:picLocks noChangeAspect="1"/>
          </p:cNvPicPr>
          <p:nvPr/>
        </p:nvPicPr>
        <p:blipFill>
          <a:blip r:embed="rId3"/>
          <a:stretch>
            <a:fillRect/>
          </a:stretch>
        </p:blipFill>
        <p:spPr>
          <a:xfrm>
            <a:off x="1596252" y="3237540"/>
            <a:ext cx="4594081" cy="3339473"/>
          </a:xfrm>
          <a:prstGeom prst="rect">
            <a:avLst/>
          </a:prstGeom>
        </p:spPr>
      </p:pic>
    </p:spTree>
    <p:extLst>
      <p:ext uri="{BB962C8B-B14F-4D97-AF65-F5344CB8AC3E}">
        <p14:creationId xmlns:p14="http://schemas.microsoft.com/office/powerpoint/2010/main" val="3390400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p:txBody>
      </p:sp>
    </p:spTree>
    <p:extLst>
      <p:ext uri="{BB962C8B-B14F-4D97-AF65-F5344CB8AC3E}">
        <p14:creationId xmlns:p14="http://schemas.microsoft.com/office/powerpoint/2010/main" val="3424961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8168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0" lvl="0" indent="0">
              <a:buNone/>
            </a:pPr>
            <a:r>
              <a:rPr lang="en-US" sz="4000" dirty="0"/>
              <a:t>2. A species cannot rapidly evolve, but to genetically evolve they must breed the modification into their offspring</a:t>
            </a:r>
          </a:p>
        </p:txBody>
      </p:sp>
    </p:spTree>
    <p:extLst>
      <p:ext uri="{BB962C8B-B14F-4D97-AF65-F5344CB8AC3E}">
        <p14:creationId xmlns:p14="http://schemas.microsoft.com/office/powerpoint/2010/main" val="3195176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FCED-982A-41F1-BE09-4070364C8061}"/>
              </a:ext>
            </a:extLst>
          </p:cNvPr>
          <p:cNvSpPr>
            <a:spLocks noGrp="1"/>
          </p:cNvSpPr>
          <p:nvPr>
            <p:ph type="title"/>
          </p:nvPr>
        </p:nvSpPr>
        <p:spPr/>
        <p:txBody>
          <a:bodyPr/>
          <a:lstStyle/>
          <a:p>
            <a:r>
              <a:rPr lang="en-US" sz="5400" dirty="0"/>
              <a:t>Dawkins: Growing up in the Universe</a:t>
            </a:r>
            <a:endParaRPr lang="en-US" dirty="0"/>
          </a:p>
        </p:txBody>
      </p:sp>
      <p:pic>
        <p:nvPicPr>
          <p:cNvPr id="5" name="Content Placeholder 4">
            <a:extLst>
              <a:ext uri="{FF2B5EF4-FFF2-40B4-BE49-F238E27FC236}">
                <a16:creationId xmlns:a16="http://schemas.microsoft.com/office/drawing/2014/main" id="{FA61B561-8B58-4394-AC12-2B1F7AB4C274}"/>
              </a:ext>
            </a:extLst>
          </p:cNvPr>
          <p:cNvPicPr>
            <a:picLocks noGrp="1" noChangeAspect="1"/>
          </p:cNvPicPr>
          <p:nvPr>
            <p:ph idx="1"/>
          </p:nvPr>
        </p:nvPicPr>
        <p:blipFill>
          <a:blip r:embed="rId2"/>
          <a:stretch>
            <a:fillRect/>
          </a:stretch>
        </p:blipFill>
        <p:spPr>
          <a:xfrm>
            <a:off x="200526" y="2159083"/>
            <a:ext cx="5670884" cy="4358690"/>
          </a:xfrm>
        </p:spPr>
      </p:pic>
      <p:pic>
        <p:nvPicPr>
          <p:cNvPr id="7" name="Picture 6">
            <a:extLst>
              <a:ext uri="{FF2B5EF4-FFF2-40B4-BE49-F238E27FC236}">
                <a16:creationId xmlns:a16="http://schemas.microsoft.com/office/drawing/2014/main" id="{C9816CC8-0313-4436-8F65-06B1B7B4352C}"/>
              </a:ext>
            </a:extLst>
          </p:cNvPr>
          <p:cNvPicPr>
            <a:picLocks noChangeAspect="1"/>
          </p:cNvPicPr>
          <p:nvPr/>
        </p:nvPicPr>
        <p:blipFill>
          <a:blip r:embed="rId3"/>
          <a:stretch>
            <a:fillRect/>
          </a:stretch>
        </p:blipFill>
        <p:spPr>
          <a:xfrm>
            <a:off x="6617368" y="2159084"/>
            <a:ext cx="5374106" cy="4425584"/>
          </a:xfrm>
          <a:prstGeom prst="rect">
            <a:avLst/>
          </a:prstGeom>
        </p:spPr>
      </p:pic>
    </p:spTree>
    <p:extLst>
      <p:ext uri="{BB962C8B-B14F-4D97-AF65-F5344CB8AC3E}">
        <p14:creationId xmlns:p14="http://schemas.microsoft.com/office/powerpoint/2010/main" val="3557781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FCED-982A-41F1-BE09-4070364C8061}"/>
              </a:ext>
            </a:extLst>
          </p:cNvPr>
          <p:cNvSpPr>
            <a:spLocks noGrp="1"/>
          </p:cNvSpPr>
          <p:nvPr>
            <p:ph type="title"/>
          </p:nvPr>
        </p:nvSpPr>
        <p:spPr/>
        <p:txBody>
          <a:bodyPr/>
          <a:lstStyle/>
          <a:p>
            <a:r>
              <a:rPr lang="en-US" sz="5400" dirty="0"/>
              <a:t>Richard Dawkins</a:t>
            </a:r>
            <a:endParaRPr lang="en-US" dirty="0"/>
          </a:p>
        </p:txBody>
      </p:sp>
      <p:sp>
        <p:nvSpPr>
          <p:cNvPr id="3" name="Content Placeholder 2">
            <a:extLst>
              <a:ext uri="{FF2B5EF4-FFF2-40B4-BE49-F238E27FC236}">
                <a16:creationId xmlns:a16="http://schemas.microsoft.com/office/drawing/2014/main" id="{B0C7D57B-A528-4950-8417-49B01EF900C0}"/>
              </a:ext>
            </a:extLst>
          </p:cNvPr>
          <p:cNvSpPr>
            <a:spLocks noGrp="1"/>
          </p:cNvSpPr>
          <p:nvPr>
            <p:ph idx="1"/>
          </p:nvPr>
        </p:nvSpPr>
        <p:spPr>
          <a:xfrm>
            <a:off x="609600" y="1600200"/>
            <a:ext cx="10972800" cy="5257800"/>
          </a:xfrm>
        </p:spPr>
        <p:txBody>
          <a:bodyPr>
            <a:normAutofit lnSpcReduction="10000"/>
          </a:bodyPr>
          <a:lstStyle/>
          <a:p>
            <a:pPr marL="0" indent="0">
              <a:buNone/>
            </a:pPr>
            <a:r>
              <a:rPr lang="en-US" sz="4000" dirty="0"/>
              <a:t>Individuals don’t climb mount improbable its lineages groups of animals, species that climb it and they do it in evolutionary time. They and their descendants and their descendants, descendants. They do it by going through extremely large number of generations and we do have the time for an extremely large number of generations because we have the geological time at our disposal.</a:t>
            </a:r>
          </a:p>
          <a:p>
            <a:pPr marL="0" indent="0">
              <a:buNone/>
            </a:pPr>
            <a:endParaRPr lang="en-US" sz="3200" dirty="0"/>
          </a:p>
        </p:txBody>
      </p:sp>
    </p:spTree>
    <p:extLst>
      <p:ext uri="{BB962C8B-B14F-4D97-AF65-F5344CB8AC3E}">
        <p14:creationId xmlns:p14="http://schemas.microsoft.com/office/powerpoint/2010/main" val="407635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buNone/>
            </a:pPr>
            <a:r>
              <a:rPr lang="en-US" sz="4000" dirty="0"/>
              <a:t>Change in heritable traits of biological organisms over generations due to:</a:t>
            </a:r>
          </a:p>
          <a:p>
            <a:pPr marL="0" lvl="0" indent="0">
              <a:buNone/>
            </a:pPr>
            <a:r>
              <a:rPr lang="en-US" sz="4000" dirty="0"/>
              <a:t>Natural Selection, Mutations, Gene Flow, and Genetic Drift.</a:t>
            </a:r>
          </a:p>
        </p:txBody>
      </p:sp>
    </p:spTree>
    <p:extLst>
      <p:ext uri="{BB962C8B-B14F-4D97-AF65-F5344CB8AC3E}">
        <p14:creationId xmlns:p14="http://schemas.microsoft.com/office/powerpoint/2010/main" val="126047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4FCED-982A-41F1-BE09-4070364C8061}"/>
              </a:ext>
            </a:extLst>
          </p:cNvPr>
          <p:cNvSpPr>
            <a:spLocks noGrp="1"/>
          </p:cNvSpPr>
          <p:nvPr>
            <p:ph type="title"/>
          </p:nvPr>
        </p:nvSpPr>
        <p:spPr/>
        <p:txBody>
          <a:bodyPr/>
          <a:lstStyle/>
          <a:p>
            <a:r>
              <a:rPr lang="en-US" sz="5400" dirty="0"/>
              <a:t>Richard Dawkins</a:t>
            </a:r>
            <a:endParaRPr lang="en-US" dirty="0"/>
          </a:p>
        </p:txBody>
      </p:sp>
      <p:sp>
        <p:nvSpPr>
          <p:cNvPr id="3" name="Content Placeholder 2">
            <a:extLst>
              <a:ext uri="{FF2B5EF4-FFF2-40B4-BE49-F238E27FC236}">
                <a16:creationId xmlns:a16="http://schemas.microsoft.com/office/drawing/2014/main" id="{B0C7D57B-A528-4950-8417-49B01EF900C0}"/>
              </a:ext>
            </a:extLst>
          </p:cNvPr>
          <p:cNvSpPr>
            <a:spLocks noGrp="1"/>
          </p:cNvSpPr>
          <p:nvPr>
            <p:ph idx="1"/>
          </p:nvPr>
        </p:nvSpPr>
        <p:spPr>
          <a:xfrm>
            <a:off x="609600" y="1600200"/>
            <a:ext cx="10972800" cy="5257800"/>
          </a:xfrm>
        </p:spPr>
        <p:txBody>
          <a:bodyPr>
            <a:normAutofit lnSpcReduction="10000"/>
          </a:bodyPr>
          <a:lstStyle/>
          <a:p>
            <a:pPr marL="0" indent="0">
              <a:buNone/>
            </a:pPr>
            <a:r>
              <a:rPr lang="en-US" sz="4000" dirty="0"/>
              <a:t>Individuals don’t climb mount improbable its lineages groups of animals, species that climb it and they do it in evolutionary time. They and their descendants and their descendants, descendants. They do it by going through extremely large number of generations and we do have the time for an extremely large number of generations </a:t>
            </a:r>
            <a:r>
              <a:rPr lang="en-US" sz="4000" dirty="0">
                <a:solidFill>
                  <a:srgbClr val="FF0000"/>
                </a:solidFill>
              </a:rPr>
              <a:t>because we have the geological time at our disposal</a:t>
            </a:r>
            <a:r>
              <a:rPr lang="en-US" sz="4000" dirty="0"/>
              <a:t>.</a:t>
            </a:r>
          </a:p>
          <a:p>
            <a:pPr marL="0" indent="0">
              <a:buNone/>
            </a:pPr>
            <a:endParaRPr lang="en-US" sz="3200" dirty="0"/>
          </a:p>
        </p:txBody>
      </p:sp>
    </p:spTree>
    <p:extLst>
      <p:ext uri="{BB962C8B-B14F-4D97-AF65-F5344CB8AC3E}">
        <p14:creationId xmlns:p14="http://schemas.microsoft.com/office/powerpoint/2010/main" val="359897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3AB262-5626-4797-A05C-7F1EFA42FF1D}"/>
              </a:ext>
            </a:extLst>
          </p:cNvPr>
          <p:cNvSpPr>
            <a:spLocks noGrp="1"/>
          </p:cNvSpPr>
          <p:nvPr>
            <p:ph type="title"/>
          </p:nvPr>
        </p:nvSpPr>
        <p:spPr/>
        <p:txBody>
          <a:bodyPr/>
          <a:lstStyle/>
          <a:p>
            <a:r>
              <a:rPr lang="en-US" sz="5400" dirty="0"/>
              <a:t>Evolution</a:t>
            </a:r>
            <a:endParaRPr lang="en-US" dirty="0"/>
          </a:p>
        </p:txBody>
      </p:sp>
      <p:sp>
        <p:nvSpPr>
          <p:cNvPr id="6" name="Content Placeholder 5">
            <a:extLst>
              <a:ext uri="{FF2B5EF4-FFF2-40B4-BE49-F238E27FC236}">
                <a16:creationId xmlns:a16="http://schemas.microsoft.com/office/drawing/2014/main" id="{0843F42A-5F01-4777-8D37-E10CD3A47369}"/>
              </a:ext>
            </a:extLst>
          </p:cNvPr>
          <p:cNvSpPr>
            <a:spLocks noGrp="1"/>
          </p:cNvSpPr>
          <p:nvPr>
            <p:ph sz="quarter" idx="13"/>
          </p:nvPr>
        </p:nvSpPr>
        <p:spPr/>
        <p:txBody>
          <a:bodyPr>
            <a:normAutofit/>
          </a:bodyPr>
          <a:lstStyle/>
          <a:p>
            <a:r>
              <a:rPr lang="en-US" sz="4000" dirty="0"/>
              <a:t>Individual species are born higher on the mountain but do not themselves climb it. </a:t>
            </a:r>
          </a:p>
        </p:txBody>
      </p:sp>
      <p:pic>
        <p:nvPicPr>
          <p:cNvPr id="8" name="Content Placeholder 7">
            <a:extLst>
              <a:ext uri="{FF2B5EF4-FFF2-40B4-BE49-F238E27FC236}">
                <a16:creationId xmlns:a16="http://schemas.microsoft.com/office/drawing/2014/main" id="{9A01EE2F-B829-4D2B-9F1A-3F14D1F6C528}"/>
              </a:ext>
            </a:extLst>
          </p:cNvPr>
          <p:cNvPicPr>
            <a:picLocks noGrp="1" noChangeAspect="1"/>
          </p:cNvPicPr>
          <p:nvPr>
            <p:ph sz="half" idx="2"/>
          </p:nvPr>
        </p:nvPicPr>
        <p:blipFill>
          <a:blip r:embed="rId2"/>
          <a:stretch>
            <a:fillRect/>
          </a:stretch>
        </p:blipFill>
        <p:spPr>
          <a:xfrm>
            <a:off x="6536929" y="2045618"/>
            <a:ext cx="5655071" cy="4595813"/>
          </a:xfrm>
        </p:spPr>
      </p:pic>
    </p:spTree>
    <p:extLst>
      <p:ext uri="{BB962C8B-B14F-4D97-AF65-F5344CB8AC3E}">
        <p14:creationId xmlns:p14="http://schemas.microsoft.com/office/powerpoint/2010/main" val="2480838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4000" dirty="0"/>
              <a:t>DNA matches between species are made to fit.</a:t>
            </a:r>
          </a:p>
        </p:txBody>
      </p:sp>
      <p:pic>
        <p:nvPicPr>
          <p:cNvPr id="7" name="Content Placeholder 6">
            <a:extLst>
              <a:ext uri="{FF2B5EF4-FFF2-40B4-BE49-F238E27FC236}">
                <a16:creationId xmlns:a16="http://schemas.microsoft.com/office/drawing/2014/main" id="{BDC7C22B-8F56-4BCD-A72F-79BC42FBC349}"/>
              </a:ext>
            </a:extLst>
          </p:cNvPr>
          <p:cNvPicPr>
            <a:picLocks noGrp="1" noChangeAspect="1"/>
          </p:cNvPicPr>
          <p:nvPr>
            <p:ph sz="half" idx="2"/>
          </p:nvPr>
        </p:nvPicPr>
        <p:blipFill>
          <a:blip r:embed="rId2"/>
          <a:stretch>
            <a:fillRect/>
          </a:stretch>
        </p:blipFill>
        <p:spPr>
          <a:xfrm>
            <a:off x="3798297" y="3189275"/>
            <a:ext cx="8393703" cy="3429255"/>
          </a:xfrm>
        </p:spPr>
      </p:pic>
    </p:spTree>
    <p:extLst>
      <p:ext uri="{BB962C8B-B14F-4D97-AF65-F5344CB8AC3E}">
        <p14:creationId xmlns:p14="http://schemas.microsoft.com/office/powerpoint/2010/main" val="2746153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Lack of aging </a:t>
            </a:r>
            <a:r>
              <a:rPr lang="en-US" sz="4000" dirty="0"/>
              <a:t>dinosaurs</a:t>
            </a:r>
            <a:r>
              <a:rPr lang="en-US" sz="3200" dirty="0"/>
              <a:t> </a:t>
            </a:r>
          </a:p>
        </p:txBody>
      </p:sp>
      <p:pic>
        <p:nvPicPr>
          <p:cNvPr id="5" name="Content Placeholder 4">
            <a:extLst>
              <a:ext uri="{FF2B5EF4-FFF2-40B4-BE49-F238E27FC236}">
                <a16:creationId xmlns:a16="http://schemas.microsoft.com/office/drawing/2014/main" id="{FB58E745-5E7C-42E7-895D-EC9006114B78}"/>
              </a:ext>
            </a:extLst>
          </p:cNvPr>
          <p:cNvPicPr>
            <a:picLocks noGrp="1" noChangeAspect="1"/>
          </p:cNvPicPr>
          <p:nvPr>
            <p:ph sz="half" idx="2"/>
          </p:nvPr>
        </p:nvPicPr>
        <p:blipFill>
          <a:blip r:embed="rId2"/>
          <a:stretch>
            <a:fillRect/>
          </a:stretch>
        </p:blipFill>
        <p:spPr>
          <a:xfrm>
            <a:off x="6803136" y="2088711"/>
            <a:ext cx="5388864" cy="4769289"/>
          </a:xfrm>
        </p:spPr>
      </p:pic>
    </p:spTree>
    <p:extLst>
      <p:ext uri="{BB962C8B-B14F-4D97-AF65-F5344CB8AC3E}">
        <p14:creationId xmlns:p14="http://schemas.microsoft.com/office/powerpoint/2010/main" val="1034272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2301573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0" lvl="0" indent="0">
              <a:buNone/>
            </a:pPr>
            <a:r>
              <a:rPr lang="en-US" sz="4000" dirty="0"/>
              <a:t>3. For natural genetics to continue to improve there must be an extinction of the parent species </a:t>
            </a:r>
          </a:p>
        </p:txBody>
      </p:sp>
    </p:spTree>
    <p:extLst>
      <p:ext uri="{BB962C8B-B14F-4D97-AF65-F5344CB8AC3E}">
        <p14:creationId xmlns:p14="http://schemas.microsoft.com/office/powerpoint/2010/main" val="38551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F3D681-65F2-4B47-B93C-878D0679F3FD}"/>
              </a:ext>
            </a:extLst>
          </p:cNvPr>
          <p:cNvSpPr>
            <a:spLocks noGrp="1"/>
          </p:cNvSpPr>
          <p:nvPr>
            <p:ph type="title"/>
          </p:nvPr>
        </p:nvSpPr>
        <p:spPr/>
        <p:txBody>
          <a:bodyPr/>
          <a:lstStyle/>
          <a:p>
            <a:r>
              <a:rPr lang="en-US" sz="5400" dirty="0"/>
              <a:t>Charles</a:t>
            </a:r>
            <a:r>
              <a:rPr lang="en-US" dirty="0"/>
              <a:t> Darwin</a:t>
            </a:r>
          </a:p>
        </p:txBody>
      </p:sp>
      <p:pic>
        <p:nvPicPr>
          <p:cNvPr id="8" name="Content Placeholder 7">
            <a:extLst>
              <a:ext uri="{FF2B5EF4-FFF2-40B4-BE49-F238E27FC236}">
                <a16:creationId xmlns:a16="http://schemas.microsoft.com/office/drawing/2014/main" id="{E82CF0EB-DFB7-4112-8F3B-24D5A690BB2F}"/>
              </a:ext>
            </a:extLst>
          </p:cNvPr>
          <p:cNvPicPr>
            <a:picLocks noGrp="1" noChangeAspect="1"/>
          </p:cNvPicPr>
          <p:nvPr>
            <p:ph sz="quarter" idx="13"/>
          </p:nvPr>
        </p:nvPicPr>
        <p:blipFill>
          <a:blip r:embed="rId2"/>
          <a:stretch>
            <a:fillRect/>
          </a:stretch>
        </p:blipFill>
        <p:spPr>
          <a:xfrm>
            <a:off x="1147888" y="1828785"/>
            <a:ext cx="3753101" cy="3753101"/>
          </a:xfrm>
        </p:spPr>
      </p:pic>
      <p:sp>
        <p:nvSpPr>
          <p:cNvPr id="5" name="Content Placeholder 4">
            <a:extLst>
              <a:ext uri="{FF2B5EF4-FFF2-40B4-BE49-F238E27FC236}">
                <a16:creationId xmlns:a16="http://schemas.microsoft.com/office/drawing/2014/main" id="{9942516F-E68D-4AA6-B959-372F83D7088E}"/>
              </a:ext>
            </a:extLst>
          </p:cNvPr>
          <p:cNvSpPr>
            <a:spLocks noGrp="1"/>
          </p:cNvSpPr>
          <p:nvPr>
            <p:ph sz="half" idx="2"/>
          </p:nvPr>
        </p:nvSpPr>
        <p:spPr/>
        <p:txBody>
          <a:bodyPr/>
          <a:lstStyle/>
          <a:p>
            <a:r>
              <a:rPr lang="en-US" sz="4000" dirty="0"/>
              <a:t>Published ‘The Origin of Species’ 1859</a:t>
            </a:r>
          </a:p>
          <a:p>
            <a:r>
              <a:rPr lang="en-US" sz="4000" dirty="0"/>
              <a:t>Student and friend of Sir Charles Lyell</a:t>
            </a:r>
          </a:p>
          <a:p>
            <a:endParaRPr lang="en-US" dirty="0"/>
          </a:p>
        </p:txBody>
      </p:sp>
    </p:spTree>
    <p:extLst>
      <p:ext uri="{BB962C8B-B14F-4D97-AF65-F5344CB8AC3E}">
        <p14:creationId xmlns:p14="http://schemas.microsoft.com/office/powerpoint/2010/main" val="3688372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22D373-15DD-40FD-BC23-CA94C004799B}"/>
              </a:ext>
            </a:extLst>
          </p:cNvPr>
          <p:cNvSpPr>
            <a:spLocks noGrp="1"/>
          </p:cNvSpPr>
          <p:nvPr>
            <p:ph type="title"/>
          </p:nvPr>
        </p:nvSpPr>
        <p:spPr/>
        <p:txBody>
          <a:bodyPr/>
          <a:lstStyle/>
          <a:p>
            <a:r>
              <a:rPr lang="en-US" sz="5400" dirty="0"/>
              <a:t>Darwin: The Origin of Species</a:t>
            </a:r>
          </a:p>
        </p:txBody>
      </p:sp>
      <p:sp>
        <p:nvSpPr>
          <p:cNvPr id="6" name="Content Placeholder 5">
            <a:extLst>
              <a:ext uri="{FF2B5EF4-FFF2-40B4-BE49-F238E27FC236}">
                <a16:creationId xmlns:a16="http://schemas.microsoft.com/office/drawing/2014/main" id="{AF7D4B4C-7C7B-4F7D-B022-B7AA747C6538}"/>
              </a:ext>
            </a:extLst>
          </p:cNvPr>
          <p:cNvSpPr>
            <a:spLocks noGrp="1"/>
          </p:cNvSpPr>
          <p:nvPr>
            <p:ph idx="1"/>
          </p:nvPr>
        </p:nvSpPr>
        <p:spPr>
          <a:xfrm>
            <a:off x="609600" y="1846262"/>
            <a:ext cx="10972800" cy="5011738"/>
          </a:xfrm>
        </p:spPr>
        <p:txBody>
          <a:bodyPr>
            <a:normAutofit lnSpcReduction="10000"/>
          </a:bodyPr>
          <a:lstStyle/>
          <a:p>
            <a:pPr marL="0" indent="0">
              <a:buNone/>
            </a:pPr>
            <a:r>
              <a:rPr lang="en-US" sz="3600" dirty="0"/>
              <a:t>Natural selection acts solely through the </a:t>
            </a:r>
            <a:r>
              <a:rPr lang="en-US" sz="3600" dirty="0">
                <a:solidFill>
                  <a:srgbClr val="FF0000"/>
                </a:solidFill>
              </a:rPr>
              <a:t>preservation of variations </a:t>
            </a:r>
            <a:r>
              <a:rPr lang="en-US" sz="3600" dirty="0"/>
              <a:t>in some way advantageous, which consequently endure. But as from the high geometrical powers of increase of all organic beings, each area is already fully stocked with inhabitants, it follows that as </a:t>
            </a:r>
            <a:r>
              <a:rPr lang="en-US" sz="3600" dirty="0">
                <a:solidFill>
                  <a:srgbClr val="FF0000"/>
                </a:solidFill>
              </a:rPr>
              <a:t>each selected and favored form increases in number</a:t>
            </a:r>
            <a:r>
              <a:rPr lang="en-US" sz="3600" dirty="0"/>
              <a:t>, so will the </a:t>
            </a:r>
            <a:r>
              <a:rPr lang="en-US" sz="3600" dirty="0">
                <a:solidFill>
                  <a:srgbClr val="FF0000"/>
                </a:solidFill>
              </a:rPr>
              <a:t>less favored forms decrease and become rare.</a:t>
            </a:r>
            <a:r>
              <a:rPr lang="en-US" sz="3600" dirty="0"/>
              <a:t> Rarity, as </a:t>
            </a:r>
            <a:r>
              <a:rPr lang="en-US" sz="3600" dirty="0">
                <a:solidFill>
                  <a:srgbClr val="0070C0"/>
                </a:solidFill>
              </a:rPr>
              <a:t>geology tells </a:t>
            </a:r>
            <a:r>
              <a:rPr lang="en-US" sz="3600" dirty="0"/>
              <a:t>us, is the precursor to </a:t>
            </a:r>
            <a:r>
              <a:rPr lang="en-US" sz="3600" dirty="0">
                <a:solidFill>
                  <a:srgbClr val="FF0000"/>
                </a:solidFill>
              </a:rPr>
              <a:t>extinction.</a:t>
            </a:r>
          </a:p>
        </p:txBody>
      </p:sp>
    </p:spTree>
    <p:extLst>
      <p:ext uri="{BB962C8B-B14F-4D97-AF65-F5344CB8AC3E}">
        <p14:creationId xmlns:p14="http://schemas.microsoft.com/office/powerpoint/2010/main" val="3777490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22D373-15DD-40FD-BC23-CA94C004799B}"/>
              </a:ext>
            </a:extLst>
          </p:cNvPr>
          <p:cNvSpPr>
            <a:spLocks noGrp="1"/>
          </p:cNvSpPr>
          <p:nvPr>
            <p:ph type="title"/>
          </p:nvPr>
        </p:nvSpPr>
        <p:spPr/>
        <p:txBody>
          <a:bodyPr/>
          <a:lstStyle/>
          <a:p>
            <a:r>
              <a:rPr lang="en-US" sz="5400" dirty="0"/>
              <a:t>Darwin: The Origin of Species</a:t>
            </a:r>
          </a:p>
        </p:txBody>
      </p:sp>
      <p:sp>
        <p:nvSpPr>
          <p:cNvPr id="6" name="Content Placeholder 5">
            <a:extLst>
              <a:ext uri="{FF2B5EF4-FFF2-40B4-BE49-F238E27FC236}">
                <a16:creationId xmlns:a16="http://schemas.microsoft.com/office/drawing/2014/main" id="{AF7D4B4C-7C7B-4F7D-B022-B7AA747C6538}"/>
              </a:ext>
            </a:extLst>
          </p:cNvPr>
          <p:cNvSpPr>
            <a:spLocks noGrp="1"/>
          </p:cNvSpPr>
          <p:nvPr>
            <p:ph idx="1"/>
          </p:nvPr>
        </p:nvSpPr>
        <p:spPr>
          <a:xfrm>
            <a:off x="609600" y="1846262"/>
            <a:ext cx="10972800" cy="5011738"/>
          </a:xfrm>
        </p:spPr>
        <p:txBody>
          <a:bodyPr>
            <a:normAutofit/>
          </a:bodyPr>
          <a:lstStyle/>
          <a:p>
            <a:pPr marL="0" indent="0">
              <a:buNone/>
            </a:pPr>
            <a:r>
              <a:rPr lang="en-US" sz="3600" dirty="0"/>
              <a:t>… </a:t>
            </a:r>
            <a:r>
              <a:rPr lang="en-US" sz="3600" dirty="0">
                <a:solidFill>
                  <a:srgbClr val="FF0000"/>
                </a:solidFill>
              </a:rPr>
              <a:t>[R]are species </a:t>
            </a:r>
            <a:r>
              <a:rPr lang="en-US" sz="3600" dirty="0"/>
              <a:t>will be less quickly modified or improved within any given period, and they will consequently be </a:t>
            </a:r>
            <a:r>
              <a:rPr lang="en-US" sz="3600" dirty="0">
                <a:solidFill>
                  <a:srgbClr val="FF0000"/>
                </a:solidFill>
              </a:rPr>
              <a:t>beaten in the race for life </a:t>
            </a:r>
            <a:r>
              <a:rPr lang="en-US" sz="3600" dirty="0"/>
              <a:t>by the modified descendants of the commoner species.</a:t>
            </a:r>
            <a:endParaRPr lang="en-US" sz="3600" dirty="0">
              <a:solidFill>
                <a:srgbClr val="FF0000"/>
              </a:solidFill>
            </a:endParaRPr>
          </a:p>
        </p:txBody>
      </p:sp>
    </p:spTree>
    <p:extLst>
      <p:ext uri="{BB962C8B-B14F-4D97-AF65-F5344CB8AC3E}">
        <p14:creationId xmlns:p14="http://schemas.microsoft.com/office/powerpoint/2010/main" val="2821578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DA7A39-D8C1-414E-86F3-DF86123F9D41}"/>
              </a:ext>
            </a:extLst>
          </p:cNvPr>
          <p:cNvSpPr>
            <a:spLocks noGrp="1"/>
          </p:cNvSpPr>
          <p:nvPr>
            <p:ph type="title"/>
          </p:nvPr>
        </p:nvSpPr>
        <p:spPr/>
        <p:txBody>
          <a:bodyPr/>
          <a:lstStyle/>
          <a:p>
            <a:r>
              <a:rPr lang="en-US" sz="5400" dirty="0"/>
              <a:t>Natural Selection</a:t>
            </a:r>
          </a:p>
        </p:txBody>
      </p:sp>
      <p:pic>
        <p:nvPicPr>
          <p:cNvPr id="10" name="Content Placeholder 9">
            <a:extLst>
              <a:ext uri="{FF2B5EF4-FFF2-40B4-BE49-F238E27FC236}">
                <a16:creationId xmlns:a16="http://schemas.microsoft.com/office/drawing/2014/main" id="{F10755B5-C229-44F9-9052-BA4E35784ACF}"/>
              </a:ext>
            </a:extLst>
          </p:cNvPr>
          <p:cNvPicPr>
            <a:picLocks noGrp="1" noChangeAspect="1"/>
          </p:cNvPicPr>
          <p:nvPr>
            <p:ph sz="quarter" idx="13"/>
          </p:nvPr>
        </p:nvPicPr>
        <p:blipFill>
          <a:blip r:embed="rId2"/>
          <a:stretch>
            <a:fillRect/>
          </a:stretch>
        </p:blipFill>
        <p:spPr>
          <a:xfrm>
            <a:off x="609600" y="1828800"/>
            <a:ext cx="5779741" cy="4812632"/>
          </a:xfrm>
        </p:spPr>
      </p:pic>
      <p:pic>
        <p:nvPicPr>
          <p:cNvPr id="8" name="Content Placeholder 7">
            <a:extLst>
              <a:ext uri="{FF2B5EF4-FFF2-40B4-BE49-F238E27FC236}">
                <a16:creationId xmlns:a16="http://schemas.microsoft.com/office/drawing/2014/main" id="{0FE489E2-A49E-43D5-858A-8F64AA64E27E}"/>
              </a:ext>
            </a:extLst>
          </p:cNvPr>
          <p:cNvPicPr>
            <a:picLocks noGrp="1" noChangeAspect="1"/>
          </p:cNvPicPr>
          <p:nvPr>
            <p:ph sz="half" idx="2"/>
          </p:nvPr>
        </p:nvPicPr>
        <p:blipFill>
          <a:blip r:embed="rId3"/>
          <a:stretch>
            <a:fillRect/>
          </a:stretch>
        </p:blipFill>
        <p:spPr>
          <a:xfrm>
            <a:off x="6409906" y="1828799"/>
            <a:ext cx="5569334" cy="4812632"/>
          </a:xfrm>
        </p:spPr>
      </p:pic>
    </p:spTree>
    <p:extLst>
      <p:ext uri="{BB962C8B-B14F-4D97-AF65-F5344CB8AC3E}">
        <p14:creationId xmlns:p14="http://schemas.microsoft.com/office/powerpoint/2010/main" val="1338195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buNone/>
            </a:pPr>
            <a:r>
              <a:rPr lang="en-US" sz="4000" dirty="0"/>
              <a:t>Microevolution- evolutionary change within a species or small group of organisms, especially over a short period.</a:t>
            </a:r>
          </a:p>
          <a:p>
            <a:pPr marL="0" lvl="0" indent="0">
              <a:buNone/>
            </a:pPr>
            <a:br>
              <a:rPr lang="en-US" sz="4000" dirty="0"/>
            </a:br>
            <a:r>
              <a:rPr lang="en-US" sz="4000" dirty="0"/>
              <a:t>Macroevolution-major evolutionary change. The term applies mainly to the evolution of whole taxonomic groups over long periods of time.</a:t>
            </a:r>
          </a:p>
        </p:txBody>
      </p:sp>
    </p:spTree>
    <p:extLst>
      <p:ext uri="{BB962C8B-B14F-4D97-AF65-F5344CB8AC3E}">
        <p14:creationId xmlns:p14="http://schemas.microsoft.com/office/powerpoint/2010/main" val="99465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4000" dirty="0"/>
              <a:t>Where are the modifications</a:t>
            </a:r>
          </a:p>
        </p:txBody>
      </p:sp>
      <p:pic>
        <p:nvPicPr>
          <p:cNvPr id="10" name="Content Placeholder 9">
            <a:extLst>
              <a:ext uri="{FF2B5EF4-FFF2-40B4-BE49-F238E27FC236}">
                <a16:creationId xmlns:a16="http://schemas.microsoft.com/office/drawing/2014/main" id="{9BAE0560-E46F-4270-A700-5C575692270B}"/>
              </a:ext>
            </a:extLst>
          </p:cNvPr>
          <p:cNvPicPr>
            <a:picLocks noGrp="1" noChangeAspect="1"/>
          </p:cNvPicPr>
          <p:nvPr>
            <p:ph sz="half" idx="2"/>
          </p:nvPr>
        </p:nvPicPr>
        <p:blipFill>
          <a:blip r:embed="rId2"/>
          <a:stretch>
            <a:fillRect/>
          </a:stretch>
        </p:blipFill>
        <p:spPr>
          <a:xfrm>
            <a:off x="8167566" y="1828800"/>
            <a:ext cx="3411629" cy="4840029"/>
          </a:xfrm>
        </p:spPr>
      </p:pic>
      <p:pic>
        <p:nvPicPr>
          <p:cNvPr id="12" name="Picture 11">
            <a:extLst>
              <a:ext uri="{FF2B5EF4-FFF2-40B4-BE49-F238E27FC236}">
                <a16:creationId xmlns:a16="http://schemas.microsoft.com/office/drawing/2014/main" id="{2334297D-16C4-4652-A279-1829C752060C}"/>
              </a:ext>
            </a:extLst>
          </p:cNvPr>
          <p:cNvPicPr>
            <a:picLocks noChangeAspect="1"/>
          </p:cNvPicPr>
          <p:nvPr/>
        </p:nvPicPr>
        <p:blipFill>
          <a:blip r:embed="rId3"/>
          <a:stretch>
            <a:fillRect/>
          </a:stretch>
        </p:blipFill>
        <p:spPr>
          <a:xfrm>
            <a:off x="4024434" y="3290986"/>
            <a:ext cx="4143131" cy="3424983"/>
          </a:xfrm>
          <a:prstGeom prst="rect">
            <a:avLst/>
          </a:prstGeom>
        </p:spPr>
      </p:pic>
    </p:spTree>
    <p:extLst>
      <p:ext uri="{BB962C8B-B14F-4D97-AF65-F5344CB8AC3E}">
        <p14:creationId xmlns:p14="http://schemas.microsoft.com/office/powerpoint/2010/main" val="1304267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4000" dirty="0"/>
              <a:t>Artistic pictures are used for gaps </a:t>
            </a:r>
          </a:p>
        </p:txBody>
      </p:sp>
      <p:pic>
        <p:nvPicPr>
          <p:cNvPr id="5" name="Content Placeholder 4">
            <a:extLst>
              <a:ext uri="{FF2B5EF4-FFF2-40B4-BE49-F238E27FC236}">
                <a16:creationId xmlns:a16="http://schemas.microsoft.com/office/drawing/2014/main" id="{76A3B5BF-96E6-4C31-85BF-DC1944AD5B1A}"/>
              </a:ext>
            </a:extLst>
          </p:cNvPr>
          <p:cNvPicPr>
            <a:picLocks noGrp="1" noChangeAspect="1"/>
          </p:cNvPicPr>
          <p:nvPr>
            <p:ph sz="half" idx="2"/>
          </p:nvPr>
        </p:nvPicPr>
        <p:blipFill>
          <a:blip r:embed="rId2"/>
          <a:stretch>
            <a:fillRect/>
          </a:stretch>
        </p:blipFill>
        <p:spPr>
          <a:xfrm>
            <a:off x="311484" y="3429000"/>
            <a:ext cx="11569032" cy="3189100"/>
          </a:xfrm>
        </p:spPr>
      </p:pic>
    </p:spTree>
    <p:extLst>
      <p:ext uri="{BB962C8B-B14F-4D97-AF65-F5344CB8AC3E}">
        <p14:creationId xmlns:p14="http://schemas.microsoft.com/office/powerpoint/2010/main" val="205674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3390304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a:p>
            <a:pPr marL="457200" lvl="0" indent="-457200">
              <a:buFont typeface="+mj-lt"/>
              <a:buAutoNum type="arabicPeriod"/>
            </a:pPr>
            <a:r>
              <a:rPr lang="en-US" sz="4000" dirty="0"/>
              <a:t>A species cannot rapidly evolve, but to genetically evolve they must breed the modification into their offspring</a:t>
            </a:r>
          </a:p>
          <a:p>
            <a:pPr marL="457200" lvl="0" indent="-457200">
              <a:buFont typeface="+mj-lt"/>
              <a:buAutoNum type="arabicPeriod"/>
            </a:pPr>
            <a:r>
              <a:rPr lang="en-US" sz="4000" dirty="0"/>
              <a:t>For natural genetics to continue to improve there must be an extinction of the parent species </a:t>
            </a:r>
          </a:p>
        </p:txBody>
      </p:sp>
    </p:spTree>
    <p:extLst>
      <p:ext uri="{BB962C8B-B14F-4D97-AF65-F5344CB8AC3E}">
        <p14:creationId xmlns:p14="http://schemas.microsoft.com/office/powerpoint/2010/main" val="120698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a:p>
            <a:pPr marL="457200" lvl="0" indent="-457200">
              <a:buFont typeface="+mj-lt"/>
              <a:buAutoNum type="arabicPeriod"/>
            </a:pPr>
            <a:r>
              <a:rPr lang="en-US" sz="4000" dirty="0"/>
              <a:t>A species cannot rapidly evolve, but to genetically evolve they must breed the modification into their offspring</a:t>
            </a:r>
          </a:p>
          <a:p>
            <a:pPr marL="457200" lvl="0" indent="-457200">
              <a:buFont typeface="+mj-lt"/>
              <a:buAutoNum type="arabicPeriod"/>
            </a:pPr>
            <a:r>
              <a:rPr lang="en-US" sz="4000" dirty="0"/>
              <a:t>For natural genetics to continue to improve there must be an extinction of the parent species </a:t>
            </a:r>
          </a:p>
        </p:txBody>
      </p:sp>
    </p:spTree>
    <p:extLst>
      <p:ext uri="{BB962C8B-B14F-4D97-AF65-F5344CB8AC3E}">
        <p14:creationId xmlns:p14="http://schemas.microsoft.com/office/powerpoint/2010/main" val="316243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Evolution</a:t>
            </a:r>
            <a:endParaRPr lang="en-US" dirty="0"/>
          </a:p>
        </p:txBody>
      </p:sp>
      <p:sp>
        <p:nvSpPr>
          <p:cNvPr id="11" name="Content Placeholder 10"/>
          <p:cNvSpPr>
            <a:spLocks noGrp="1"/>
          </p:cNvSpPr>
          <p:nvPr>
            <p:ph sz="half" idx="2"/>
          </p:nvPr>
        </p:nvSpPr>
        <p:spPr/>
        <p:txBody>
          <a:bodyPr>
            <a:normAutofit/>
          </a:bodyPr>
          <a:lstStyle/>
          <a:p>
            <a:r>
              <a:rPr lang="en-US" sz="4000" dirty="0"/>
              <a:t>Sir Charles Lyell</a:t>
            </a:r>
          </a:p>
          <a:p>
            <a:r>
              <a:rPr lang="en-US" sz="4000" dirty="0"/>
              <a:t>Principles of Geology</a:t>
            </a:r>
          </a:p>
          <a:p>
            <a:r>
              <a:rPr lang="en-US" sz="4000" dirty="0"/>
              <a:t>Originally believed the Earth to be 1.6 Billion years old</a:t>
            </a:r>
          </a:p>
        </p:txBody>
      </p:sp>
      <p:pic>
        <p:nvPicPr>
          <p:cNvPr id="6" name="Content Placeholder 5">
            <a:extLst>
              <a:ext uri="{FF2B5EF4-FFF2-40B4-BE49-F238E27FC236}">
                <a16:creationId xmlns:a16="http://schemas.microsoft.com/office/drawing/2014/main" id="{0D2C9027-E6B9-4677-9A19-426CF3C8ED92}"/>
              </a:ext>
            </a:extLst>
          </p:cNvPr>
          <p:cNvPicPr>
            <a:picLocks noGrp="1" noChangeAspect="1"/>
          </p:cNvPicPr>
          <p:nvPr>
            <p:ph sz="quarter" idx="13"/>
          </p:nvPr>
        </p:nvPicPr>
        <p:blipFill>
          <a:blip r:embed="rId2"/>
          <a:stretch>
            <a:fillRect/>
          </a:stretch>
        </p:blipFill>
        <p:spPr>
          <a:xfrm>
            <a:off x="1564106" y="1966262"/>
            <a:ext cx="3364456" cy="3992273"/>
          </a:xfrm>
        </p:spPr>
      </p:pic>
    </p:spTree>
    <p:extLst>
      <p:ext uri="{BB962C8B-B14F-4D97-AF65-F5344CB8AC3E}">
        <p14:creationId xmlns:p14="http://schemas.microsoft.com/office/powerpoint/2010/main" val="58496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Evolution</a:t>
            </a:r>
            <a:endParaRPr lang="en-US" dirty="0"/>
          </a:p>
        </p:txBody>
      </p:sp>
      <p:sp>
        <p:nvSpPr>
          <p:cNvPr id="11" name="Content Placeholder 10"/>
          <p:cNvSpPr>
            <a:spLocks noGrp="1"/>
          </p:cNvSpPr>
          <p:nvPr>
            <p:ph sz="half" idx="2"/>
          </p:nvPr>
        </p:nvSpPr>
        <p:spPr/>
        <p:txBody>
          <a:bodyPr>
            <a:normAutofit/>
          </a:bodyPr>
          <a:lstStyle/>
          <a:p>
            <a:r>
              <a:rPr lang="en-US" sz="4000" dirty="0"/>
              <a:t>Earth agreed upon in the 20</a:t>
            </a:r>
            <a:r>
              <a:rPr lang="en-US" sz="4000" baseline="30000" dirty="0"/>
              <a:t>th</a:t>
            </a:r>
            <a:r>
              <a:rPr lang="en-US" sz="4000" dirty="0"/>
              <a:t> Century to be 4.5 Billion years old</a:t>
            </a:r>
          </a:p>
          <a:p>
            <a:r>
              <a:rPr lang="en-US" sz="4000" dirty="0"/>
              <a:t>Verified by Radiometric Dating</a:t>
            </a:r>
          </a:p>
        </p:txBody>
      </p:sp>
      <p:pic>
        <p:nvPicPr>
          <p:cNvPr id="5" name="Content Placeholder 4">
            <a:extLst>
              <a:ext uri="{FF2B5EF4-FFF2-40B4-BE49-F238E27FC236}">
                <a16:creationId xmlns:a16="http://schemas.microsoft.com/office/drawing/2014/main" id="{733EC389-5C1D-4A7B-9D4B-86D71CD70A52}"/>
              </a:ext>
            </a:extLst>
          </p:cNvPr>
          <p:cNvPicPr>
            <a:picLocks noGrp="1" noChangeAspect="1"/>
          </p:cNvPicPr>
          <p:nvPr>
            <p:ph sz="quarter" idx="13"/>
          </p:nvPr>
        </p:nvPicPr>
        <p:blipFill>
          <a:blip r:embed="rId2"/>
          <a:stretch>
            <a:fillRect/>
          </a:stretch>
        </p:blipFill>
        <p:spPr>
          <a:xfrm>
            <a:off x="1141469" y="1828800"/>
            <a:ext cx="4332174" cy="3429000"/>
          </a:xfrm>
        </p:spPr>
      </p:pic>
    </p:spTree>
    <p:extLst>
      <p:ext uri="{BB962C8B-B14F-4D97-AF65-F5344CB8AC3E}">
        <p14:creationId xmlns:p14="http://schemas.microsoft.com/office/powerpoint/2010/main" val="152353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44B7D7-1A0D-4306-A95E-39023B39ECA9}"/>
              </a:ext>
            </a:extLst>
          </p:cNvPr>
          <p:cNvSpPr>
            <a:spLocks noGrp="1"/>
          </p:cNvSpPr>
          <p:nvPr>
            <p:ph type="title"/>
          </p:nvPr>
        </p:nvSpPr>
        <p:spPr/>
        <p:txBody>
          <a:bodyPr/>
          <a:lstStyle/>
          <a:p>
            <a:r>
              <a:rPr lang="en-US" dirty="0"/>
              <a:t>Evolution</a:t>
            </a:r>
          </a:p>
        </p:txBody>
      </p:sp>
      <p:sp>
        <p:nvSpPr>
          <p:cNvPr id="6" name="Content Placeholder 5">
            <a:extLst>
              <a:ext uri="{FF2B5EF4-FFF2-40B4-BE49-F238E27FC236}">
                <a16:creationId xmlns:a16="http://schemas.microsoft.com/office/drawing/2014/main" id="{D33869B9-0B30-46C0-BDE9-A36609E2BDF9}"/>
              </a:ext>
            </a:extLst>
          </p:cNvPr>
          <p:cNvSpPr>
            <a:spLocks noGrp="1"/>
          </p:cNvSpPr>
          <p:nvPr>
            <p:ph idx="1"/>
          </p:nvPr>
        </p:nvSpPr>
        <p:spPr>
          <a:xfrm>
            <a:off x="609600" y="1846261"/>
            <a:ext cx="10972800" cy="4482349"/>
          </a:xfrm>
        </p:spPr>
        <p:txBody>
          <a:bodyPr>
            <a:normAutofit/>
          </a:bodyPr>
          <a:lstStyle/>
          <a:p>
            <a:pPr marL="0" indent="0">
              <a:buNone/>
            </a:pPr>
            <a:r>
              <a:rPr lang="en-US" sz="4000" dirty="0"/>
              <a:t>Robert Lee</a:t>
            </a:r>
          </a:p>
          <a:p>
            <a:pPr marL="0" indent="0">
              <a:buNone/>
            </a:pPr>
            <a:r>
              <a:rPr lang="en-US" sz="4000" dirty="0"/>
              <a:t>“Continuing use of the method depends on a 'fix-it-as-we-go' approach, allowing for contamination here, fractionation here, and calibration whenever possible. It should be no surprise, then, that fully half of the dates are rejected.” </a:t>
            </a:r>
          </a:p>
        </p:txBody>
      </p:sp>
    </p:spTree>
    <p:extLst>
      <p:ext uri="{BB962C8B-B14F-4D97-AF65-F5344CB8AC3E}">
        <p14:creationId xmlns:p14="http://schemas.microsoft.com/office/powerpoint/2010/main" val="175315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Scientist use what to verify Radiometric Dating?</a:t>
            </a:r>
          </a:p>
        </p:txBody>
      </p:sp>
      <p:sp>
        <p:nvSpPr>
          <p:cNvPr id="5" name="Content Placeholder 4">
            <a:extLst>
              <a:ext uri="{FF2B5EF4-FFF2-40B4-BE49-F238E27FC236}">
                <a16:creationId xmlns:a16="http://schemas.microsoft.com/office/drawing/2014/main" id="{5346C2FF-DECF-4CA1-9299-63A9782E8575}"/>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1078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id="{11B292A8-833E-4469-A2B2-6E288C09F98A}"/>
              </a:ext>
            </a:extLst>
          </p:cNvPr>
          <p:cNvSpPr>
            <a:spLocks noGrp="1"/>
          </p:cNvSpPr>
          <p:nvPr>
            <p:ph sz="quarter" idx="13"/>
          </p:nvPr>
        </p:nvSpPr>
        <p:spPr/>
        <p:txBody>
          <a:bodyPr>
            <a:normAutofit/>
          </a:bodyPr>
          <a:lstStyle/>
          <a:p>
            <a:r>
              <a:rPr lang="en-US" sz="3200" dirty="0"/>
              <a:t>Scientist use what to verify Radiometric Dating?</a:t>
            </a:r>
          </a:p>
        </p:txBody>
      </p:sp>
      <p:sp>
        <p:nvSpPr>
          <p:cNvPr id="5" name="Content Placeholder 4">
            <a:extLst>
              <a:ext uri="{FF2B5EF4-FFF2-40B4-BE49-F238E27FC236}">
                <a16:creationId xmlns:a16="http://schemas.microsoft.com/office/drawing/2014/main" id="{5346C2FF-DECF-4CA1-9299-63A9782E8575}"/>
              </a:ext>
            </a:extLst>
          </p:cNvPr>
          <p:cNvSpPr>
            <a:spLocks noGrp="1"/>
          </p:cNvSpPr>
          <p:nvPr>
            <p:ph sz="half" idx="2"/>
          </p:nvPr>
        </p:nvSpPr>
        <p:spPr/>
        <p:txBody>
          <a:bodyPr/>
          <a:lstStyle/>
          <a:p>
            <a:r>
              <a:rPr lang="en-US" sz="3200" dirty="0"/>
              <a:t>Geological Time Scale</a:t>
            </a:r>
          </a:p>
          <a:p>
            <a:endParaRPr lang="en-US" dirty="0"/>
          </a:p>
        </p:txBody>
      </p:sp>
    </p:spTree>
    <p:extLst>
      <p:ext uri="{BB962C8B-B14F-4D97-AF65-F5344CB8AC3E}">
        <p14:creationId xmlns:p14="http://schemas.microsoft.com/office/powerpoint/2010/main" val="13764988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eashore design slides.potx" id="{C14410CA-75A1-4039-B0D2-306BA380D4B5}" vid="{F869618E-08B6-48F2-946D-30C4613A87FB}"/>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511</TotalTime>
  <Words>720</Words>
  <Application>Microsoft Office PowerPoint</Application>
  <PresentationFormat>Widescreen</PresentationFormat>
  <Paragraphs>88</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Century Gothic</vt:lpstr>
      <vt:lpstr>Courier New</vt:lpstr>
      <vt:lpstr>Palatino Linotype</vt:lpstr>
      <vt:lpstr>Seashore design template</vt:lpstr>
      <vt:lpstr>Creation vs Science</vt:lpstr>
      <vt:lpstr>Evolution</vt:lpstr>
      <vt:lpstr>Evolution</vt:lpstr>
      <vt:lpstr>Evolution</vt:lpstr>
      <vt:lpstr>Evolution</vt:lpstr>
      <vt:lpstr>Evolution</vt:lpstr>
      <vt:lpstr>Evolution</vt:lpstr>
      <vt:lpstr>Reminder</vt:lpstr>
      <vt:lpstr>Reminder</vt:lpstr>
      <vt:lpstr>Reminder</vt:lpstr>
      <vt:lpstr>Reminder</vt:lpstr>
      <vt:lpstr>Problems Along the Way</vt:lpstr>
      <vt:lpstr>Problems Along the Way</vt:lpstr>
      <vt:lpstr>Problems Along the Way</vt:lpstr>
      <vt:lpstr>Evolution</vt:lpstr>
      <vt:lpstr>Evolution</vt:lpstr>
      <vt:lpstr>Evolution</vt:lpstr>
      <vt:lpstr>Dawkins: Growing up in the Universe</vt:lpstr>
      <vt:lpstr>Richard Dawkins</vt:lpstr>
      <vt:lpstr>Richard Dawkins</vt:lpstr>
      <vt:lpstr>Evolution</vt:lpstr>
      <vt:lpstr>Problems Along the Way</vt:lpstr>
      <vt:lpstr>Problems Along the Way</vt:lpstr>
      <vt:lpstr>Evolution</vt:lpstr>
      <vt:lpstr>Evolution</vt:lpstr>
      <vt:lpstr>Charles Darwin</vt:lpstr>
      <vt:lpstr>Darwin: The Origin of Species</vt:lpstr>
      <vt:lpstr>Darwin: The Origin of Species</vt:lpstr>
      <vt:lpstr>Natural Selection</vt:lpstr>
      <vt:lpstr>Problems Along the Way</vt:lpstr>
      <vt:lpstr>Problems Along the Way</vt:lpstr>
      <vt:lpstr>Evolution</vt:lpstr>
      <vt:lpstr>Evolution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vs Science</dc:title>
  <dc:creator>Adam</dc:creator>
  <cp:lastModifiedBy>Adam</cp:lastModifiedBy>
  <cp:revision>23</cp:revision>
  <dcterms:created xsi:type="dcterms:W3CDTF">2019-05-15T12:37:30Z</dcterms:created>
  <dcterms:modified xsi:type="dcterms:W3CDTF">2019-05-15T21:11:32Z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