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582" r:id="rId3"/>
    <p:sldId id="583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9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3E60FD-BEFD-4ADB-B49F-ACB5E5939D3C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CA10E5-B11B-4D57-9951-0816564AF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3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0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7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A10E5-B11B-4D57-9951-0816564AFA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7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7661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3901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7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941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73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303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162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80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14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6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A40975E-BA50-4075-85DB-EA47C39AD636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ECBCDE8-8D99-4AE2-A8C3-449CFDB7A5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1560851" y="0"/>
            <a:ext cx="75831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Side bar"/>
          <p:cNvSpPr/>
          <p:nvPr userDrawn="1"/>
        </p:nvSpPr>
        <p:spPr>
          <a:xfrm>
            <a:off x="1389400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9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2917337" y="1182414"/>
            <a:ext cx="2944964" cy="4422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6650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82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Dealing with Teachers of Error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Noted (Rom. 16:17)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“Mark” (KJV)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word Phil. 3:17 – noting good example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Robertson: “keep an eye on so as to avoid”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Lenski</a:t>
            </a:r>
            <a:r>
              <a:rPr kumimoji="0" lang="en-US" sz="24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400" i="1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3769" y="3249575"/>
            <a:ext cx="6491076" cy="29238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rendering, “mark them who” (A. V.) in our versions implies that such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errorists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were present in Rome; they were not, but some of them might drift into Rome at any time, and “look out for them” sounds the warning to be on guard.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Lenski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R. C. H. (1936).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interpretation of     	              St.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Pauls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Epistle to the Romans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(p. 915).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11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82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Dealing with Teachers of Error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Noted (Rom. 16:17)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identified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Tim. 1:18-20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Tim. 2:16-18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John 8-10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81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82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Dealing with Teachers of Error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Rom. 16:17 – “avoid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them”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Vincent: “Turn aside”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ASV: “turn away from them”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7947" y="2544283"/>
            <a:ext cx="6756889" cy="34163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 the aorist imperative </a:t>
            </a:r>
            <a:r>
              <a:rPr lang="el-GR" sz="2400" dirty="0"/>
              <a:t>ἐκκλίνατε</a:t>
            </a:r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note the force of</a:t>
            </a:r>
            <a:r>
              <a:rPr lang="en-US" sz="2400" dirty="0"/>
              <a:t> </a:t>
            </a:r>
            <a:r>
              <a:rPr lang="el-GR" sz="2400" dirty="0"/>
              <a:t>ἐκ</a:t>
            </a:r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sz="2400" dirty="0"/>
              <a:t> </a:t>
            </a:r>
            <a:r>
              <a:rPr lang="el-GR" sz="2400" dirty="0"/>
              <a:t>ἀπό</a:t>
            </a:r>
            <a:r>
              <a:rPr lang="en-US" sz="2400" dirty="0"/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“definitely, decisively, once for all, incline away from them”—“from them,” not merely from their teaching, “from them” because of their teaching. “Avoid them” (A. V.) is the sense: have nothing to do with them. “Turn away from them” (R. V.) with finality.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Lenski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R. C. H. (1936).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interpretation of  	          	   St.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Pauls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Epistle to the Romans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(p. 916).</a:t>
            </a:r>
          </a:p>
        </p:txBody>
      </p:sp>
    </p:spTree>
    <p:extLst>
      <p:ext uri="{BB962C8B-B14F-4D97-AF65-F5344CB8AC3E}">
        <p14:creationId xmlns:p14="http://schemas.microsoft.com/office/powerpoint/2010/main" val="2085195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82" y="3059121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Dealing with Teachers of Error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5283" y="231296"/>
            <a:ext cx="70305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Rom. 16:17 – “avoid</a:t>
            </a:r>
            <a:r>
              <a:rPr kumimoji="0" lang="en-US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Titus 3:10 -  “reject”</a:t>
            </a:r>
            <a:endParaRPr kumimoji="0" lang="en-US" sz="24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en-US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ESV: “have nothing more to do with him”</a:t>
            </a:r>
          </a:p>
          <a:p>
            <a:pPr marL="1371600" lvl="2" indent="-457200">
              <a:buFont typeface="+mj-lt"/>
              <a:buAutoNum type="alphaLcPeriod"/>
            </a:pPr>
            <a:r>
              <a:rPr kumimoji="0" lang="en-US" sz="240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NIV:</a:t>
            </a:r>
            <a:r>
              <a:rPr kumimoji="0" lang="en-US" sz="240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“hav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nothing to do with them</a:t>
            </a:r>
            <a:r>
              <a:rPr kumimoji="0" lang="en-US" sz="240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24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180" y="241539"/>
            <a:ext cx="621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9064" y="703204"/>
            <a:ext cx="66179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Discipline?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Offenses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Forgotten &amp; Misunderstood Command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Purpose of Withdrawing &amp; From Whom Should We Withdraw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5) – Part 1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Corinth (1 Cor. 5 &amp; 2 Cor. 2, 7) – Part 2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Case at Thessalonica (2 Thess. 3)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Treat those Disfellowshipped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it Apply to Family?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We Withdraw from the Withdrawn?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Procedure for Withdrawal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Objections to and Questions about Withdrawal</a:t>
            </a:r>
          </a:p>
        </p:txBody>
      </p:sp>
      <p:sp>
        <p:nvSpPr>
          <p:cNvPr id="8" name="Rectangle: Rounded Corners 2"/>
          <p:cNvSpPr/>
          <p:nvPr/>
        </p:nvSpPr>
        <p:spPr>
          <a:xfrm>
            <a:off x="2835244" y="1436629"/>
            <a:ext cx="2298732" cy="4613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65">
            <a:off x="373576" y="2087749"/>
            <a:ext cx="1629021" cy="244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69873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needs to be restored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seeks to help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to be done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Means: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word for “mend” (Matt. 4:21)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word for “perfect”                   (1 Thess. 3:10)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one what he ought to be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…Gal. 6:1 (of one who by correction may be brought back into the right way) (Thayer, 336)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that we do should be done in a manner to bring about this goal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avoid anything that is detrimental to this goal!</a:t>
            </a:r>
          </a:p>
        </p:txBody>
      </p:sp>
    </p:spTree>
    <p:extLst>
      <p:ext uri="{BB962C8B-B14F-4D97-AF65-F5344CB8AC3E}">
        <p14:creationId xmlns:p14="http://schemas.microsoft.com/office/powerpoint/2010/main" val="2138832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needs to be restored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seeks to help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to be done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is to be done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Thess. 5:14 – “unruly” (Same word as “disorderly” – 2 Thess. 3:6)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church is involved – urging a change before any thought of withdrawing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Exhort &amp; encourage him to be led by the Spirit’s instructions (context of Gal. 6)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need to be a public rebuke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Gal. 2:11-21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Tim. 5:20</a:t>
            </a:r>
          </a:p>
        </p:txBody>
      </p:sp>
    </p:spTree>
    <p:extLst>
      <p:ext uri="{BB962C8B-B14F-4D97-AF65-F5344CB8AC3E}">
        <p14:creationId xmlns:p14="http://schemas.microsoft.com/office/powerpoint/2010/main" val="1731122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needs to be restored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seeks to help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to be done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 needed when seeking to restore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 the erring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“Gentleness” (Gal. 6:1) – also translated “meekness” (Jas. 1:21) &amp; “humility”                   (Tit. 3:2)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with an humble and calm spirit</a:t>
            </a:r>
          </a:p>
        </p:txBody>
      </p:sp>
    </p:spTree>
    <p:extLst>
      <p:ext uri="{BB962C8B-B14F-4D97-AF65-F5344CB8AC3E}">
        <p14:creationId xmlns:p14="http://schemas.microsoft.com/office/powerpoint/2010/main" val="365671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23" y="930353"/>
            <a:ext cx="8016949" cy="53450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“With a kind, forbearing, and forgiving spirit; Note, Mat. 5:5. Not with anger; not with a lordly and overbearing mind; not with a love of finding others in fault, and with a desire for inflicting the discipline of the church; not with a harsh and unforgiving temper, but with love, and gentleness, and humility, and patience, and with a readiness to forgive when wrong has been done. This is an essential qualification for restoring and recovering an offending brother.”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ts val="2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Albert Barnes.(18841885),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Notes on the New Testament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II Corinthians                       </a:t>
            </a:r>
          </a:p>
          <a:p>
            <a:pPr lvl="1">
              <a:lnSpc>
                <a:spcPts val="2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&amp; Galatians. (R. Frew, Ed.) (p. 391). London: Blackie &amp; Son.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7683" y="148858"/>
            <a:ext cx="693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Spirit of Gentleness</a:t>
            </a:r>
          </a:p>
        </p:txBody>
      </p:sp>
    </p:spTree>
    <p:extLst>
      <p:ext uri="{BB962C8B-B14F-4D97-AF65-F5344CB8AC3E}">
        <p14:creationId xmlns:p14="http://schemas.microsoft.com/office/powerpoint/2010/main" val="3179817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575974" y="3059123"/>
            <a:ext cx="6858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283" y="231296"/>
            <a:ext cx="70305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needs to be restored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who seeks to help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to be done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 needed when seeking to restore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 the erring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 self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yourself (Gal. 6;1)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the humility of gentleness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NCV: “But be careful, because you might be tempted to sin, too.”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Point: don’t act as if you would never stumble – approach him as you would want him to approach you</a:t>
            </a:r>
          </a:p>
        </p:txBody>
      </p:sp>
    </p:spTree>
    <p:extLst>
      <p:ext uri="{BB962C8B-B14F-4D97-AF65-F5344CB8AC3E}">
        <p14:creationId xmlns:p14="http://schemas.microsoft.com/office/powerpoint/2010/main" val="6294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853" y="239562"/>
            <a:ext cx="757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 the Erring, the Church, Our Families, and Ourselves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207699" y="723181"/>
            <a:ext cx="7470476" cy="80225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Offenses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700" y="2140369"/>
            <a:ext cx="7470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is not Private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Seeking to Restore the Erring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Teachers of Error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17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444230" y="3059126"/>
            <a:ext cx="685800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Dealing with Teachers of Error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pulpit teach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5" y="293932"/>
            <a:ext cx="961646" cy="17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3652" y="546523"/>
            <a:ext cx="6004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Do We Do When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False Teachers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Arise Among Brethren?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2005" y="2251903"/>
            <a:ext cx="72100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What if a false teacher arises within the local church?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What if a man we support starts teaching error?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What if we learn that a man scheduled for a meeting is teaching error?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If a very influential brother starts teaching error – should the local church be warned?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572006" y="5287257"/>
            <a:ext cx="7210044" cy="1023402"/>
          </a:xfrm>
          <a:prstGeom prst="roundRect">
            <a:avLst>
              <a:gd name="adj" fmla="val 48975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of these situations will be circumstances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Cannot withdraw – but will not extend fellowship</a:t>
            </a:r>
          </a:p>
        </p:txBody>
      </p:sp>
    </p:spTree>
    <p:extLst>
      <p:ext uri="{BB962C8B-B14F-4D97-AF65-F5344CB8AC3E}">
        <p14:creationId xmlns:p14="http://schemas.microsoft.com/office/powerpoint/2010/main" val="47648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5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12543</TotalTime>
  <Words>1008</Words>
  <Application>Microsoft Office PowerPoint</Application>
  <PresentationFormat>On-screen Show (4:3)</PresentationFormat>
  <Paragraphs>128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Wingdings</vt:lpstr>
      <vt:lpstr>Crop</vt:lpstr>
      <vt:lpstr>1_Crop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Kevin Stilts</cp:lastModifiedBy>
  <cp:revision>121</cp:revision>
  <cp:lastPrinted>2017-11-16T12:11:54Z</cp:lastPrinted>
  <dcterms:created xsi:type="dcterms:W3CDTF">2016-11-30T03:26:17Z</dcterms:created>
  <dcterms:modified xsi:type="dcterms:W3CDTF">2019-05-12T17:17:22Z</dcterms:modified>
</cp:coreProperties>
</file>