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0"/>
  </p:notesMasterIdLst>
  <p:sldIdLst>
    <p:sldId id="575" r:id="rId3"/>
    <p:sldId id="305" r:id="rId4"/>
    <p:sldId id="306" r:id="rId5"/>
    <p:sldId id="307" r:id="rId6"/>
    <p:sldId id="308" r:id="rId7"/>
    <p:sldId id="309" r:id="rId8"/>
    <p:sldId id="310" r:id="rId9"/>
    <p:sldId id="311" r:id="rId10"/>
    <p:sldId id="312" r:id="rId11"/>
    <p:sldId id="313" r:id="rId12"/>
    <p:sldId id="314" r:id="rId13"/>
    <p:sldId id="315" r:id="rId14"/>
    <p:sldId id="580" r:id="rId15"/>
    <p:sldId id="316" r:id="rId16"/>
    <p:sldId id="581" r:id="rId17"/>
    <p:sldId id="317" r:id="rId18"/>
    <p:sldId id="318" r:id="rId1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30" autoAdjust="0"/>
    <p:restoredTop sz="94660"/>
  </p:normalViewPr>
  <p:slideViewPr>
    <p:cSldViewPr snapToGrid="0">
      <p:cViewPr varScale="1">
        <p:scale>
          <a:sx n="96" d="100"/>
          <a:sy n="96" d="100"/>
        </p:scale>
        <p:origin x="896" y="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D73E60FD-BEFD-4ADB-B49F-ACB5E5939D3C}" type="datetimeFigureOut">
              <a:rPr lang="en-US" smtClean="0"/>
              <a:t>4/28/2019</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4CA10E5-B11B-4D57-9951-0816564AFA42}" type="slidenum">
              <a:rPr lang="en-US" smtClean="0"/>
              <a:t>‹#›</a:t>
            </a:fld>
            <a:endParaRPr lang="en-US"/>
          </a:p>
        </p:txBody>
      </p:sp>
    </p:spTree>
    <p:extLst>
      <p:ext uri="{BB962C8B-B14F-4D97-AF65-F5344CB8AC3E}">
        <p14:creationId xmlns:p14="http://schemas.microsoft.com/office/powerpoint/2010/main" val="4054707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FA40975E-BA50-4075-85DB-EA47C39AD636}" type="datetimeFigureOut">
              <a:rPr lang="en-US" smtClean="0"/>
              <a:t>4/28/2019</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0ECBCDE8-8D99-4AE2-A8C3-449CFDB7A5D1}" type="slidenum">
              <a:rPr lang="en-US" smtClean="0"/>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637661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40975E-BA50-4075-85DB-EA47C39AD636}"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BCDE8-8D99-4AE2-A8C3-449CFDB7A5D1}" type="slidenum">
              <a:rPr lang="en-US" smtClean="0"/>
              <a:t>‹#›</a:t>
            </a:fld>
            <a:endParaRPr lang="en-US"/>
          </a:p>
        </p:txBody>
      </p:sp>
    </p:spTree>
    <p:extLst>
      <p:ext uri="{BB962C8B-B14F-4D97-AF65-F5344CB8AC3E}">
        <p14:creationId xmlns:p14="http://schemas.microsoft.com/office/powerpoint/2010/main" val="3508496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40975E-BA50-4075-85DB-EA47C39AD636}"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BCDE8-8D99-4AE2-A8C3-449CFDB7A5D1}" type="slidenum">
              <a:rPr lang="en-US" smtClean="0"/>
              <a:t>‹#›</a:t>
            </a:fld>
            <a:endParaRPr lang="en-US"/>
          </a:p>
        </p:txBody>
      </p:sp>
    </p:spTree>
    <p:extLst>
      <p:ext uri="{BB962C8B-B14F-4D97-AF65-F5344CB8AC3E}">
        <p14:creationId xmlns:p14="http://schemas.microsoft.com/office/powerpoint/2010/main" val="13346042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FA40975E-BA50-4075-85DB-EA47C39AD636}" type="datetimeFigureOut">
              <a:rPr lang="en-US" smtClean="0"/>
              <a:t>4/28/2019</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0ECBCDE8-8D99-4AE2-A8C3-449CFDB7A5D1}" type="slidenum">
              <a:rPr lang="en-US" smtClean="0"/>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339012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40975E-BA50-4075-85DB-EA47C39AD636}"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BCDE8-8D99-4AE2-A8C3-449CFDB7A5D1}" type="slidenum">
              <a:rPr lang="en-US" smtClean="0"/>
              <a:t>‹#›</a:t>
            </a:fld>
            <a:endParaRPr lang="en-US"/>
          </a:p>
        </p:txBody>
      </p:sp>
    </p:spTree>
    <p:extLst>
      <p:ext uri="{BB962C8B-B14F-4D97-AF65-F5344CB8AC3E}">
        <p14:creationId xmlns:p14="http://schemas.microsoft.com/office/powerpoint/2010/main" val="3392017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FA40975E-BA50-4075-85DB-EA47C39AD636}" type="datetimeFigureOut">
              <a:rPr lang="en-US" smtClean="0"/>
              <a:t>4/28/2019</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0ECBCDE8-8D99-4AE2-A8C3-449CFDB7A5D1}" type="slidenum">
              <a:rPr lang="en-US" smtClean="0"/>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6494102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40975E-BA50-4075-85DB-EA47C39AD636}" type="datetimeFigureOut">
              <a:rPr lang="en-US" smtClean="0"/>
              <a:t>4/28/2019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BCDE8-8D99-4AE2-A8C3-449CFDB7A5D1}" type="slidenum">
              <a:rPr lang="en-US" smtClean="0"/>
              <a:t>‹#›</a:t>
            </a:fld>
            <a:endParaRPr lang="en-US"/>
          </a:p>
        </p:txBody>
      </p:sp>
    </p:spTree>
    <p:extLst>
      <p:ext uri="{BB962C8B-B14F-4D97-AF65-F5344CB8AC3E}">
        <p14:creationId xmlns:p14="http://schemas.microsoft.com/office/powerpoint/2010/main" val="1810738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40975E-BA50-4075-85DB-EA47C39AD636}" type="datetimeFigureOut">
              <a:rPr lang="en-US" smtClean="0"/>
              <a:t>4/28/2019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CBCDE8-8D99-4AE2-A8C3-449CFDB7A5D1}" type="slidenum">
              <a:rPr lang="en-US" smtClean="0"/>
              <a:t>‹#›</a:t>
            </a:fld>
            <a:endParaRPr lang="en-US"/>
          </a:p>
        </p:txBody>
      </p:sp>
    </p:spTree>
    <p:extLst>
      <p:ext uri="{BB962C8B-B14F-4D97-AF65-F5344CB8AC3E}">
        <p14:creationId xmlns:p14="http://schemas.microsoft.com/office/powerpoint/2010/main" val="30771961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40975E-BA50-4075-85DB-EA47C39AD636}" type="datetimeFigureOut">
              <a:rPr lang="en-US" smtClean="0"/>
              <a:t>4/28/2019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CBCDE8-8D99-4AE2-A8C3-449CFDB7A5D1}" type="slidenum">
              <a:rPr lang="en-US" smtClean="0"/>
              <a:t>‹#›</a:t>
            </a:fld>
            <a:endParaRPr lang="en-US"/>
          </a:p>
        </p:txBody>
      </p:sp>
    </p:spTree>
    <p:extLst>
      <p:ext uri="{BB962C8B-B14F-4D97-AF65-F5344CB8AC3E}">
        <p14:creationId xmlns:p14="http://schemas.microsoft.com/office/powerpoint/2010/main" val="3933269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0975E-BA50-4075-85DB-EA47C39AD636}" type="datetimeFigureOut">
              <a:rPr lang="en-US" smtClean="0"/>
              <a:t>4/28/2019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CBCDE8-8D99-4AE2-A8C3-449CFDB7A5D1}" type="slidenum">
              <a:rPr lang="en-US" smtClean="0"/>
              <a:t>‹#›</a:t>
            </a:fld>
            <a:endParaRPr lang="en-US"/>
          </a:p>
        </p:txBody>
      </p:sp>
    </p:spTree>
    <p:extLst>
      <p:ext uri="{BB962C8B-B14F-4D97-AF65-F5344CB8AC3E}">
        <p14:creationId xmlns:p14="http://schemas.microsoft.com/office/powerpoint/2010/main" val="907424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FA40975E-BA50-4075-85DB-EA47C39AD636}" type="datetimeFigureOut">
              <a:rPr lang="en-US" smtClean="0"/>
              <a:t>4/28/2019</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0ECBCDE8-8D99-4AE2-A8C3-449CFDB7A5D1}"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50735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40975E-BA50-4075-85DB-EA47C39AD636}"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BCDE8-8D99-4AE2-A8C3-449CFDB7A5D1}" type="slidenum">
              <a:rPr lang="en-US" smtClean="0"/>
              <a:t>‹#›</a:t>
            </a:fld>
            <a:endParaRPr lang="en-US"/>
          </a:p>
        </p:txBody>
      </p:sp>
    </p:spTree>
    <p:extLst>
      <p:ext uri="{BB962C8B-B14F-4D97-AF65-F5344CB8AC3E}">
        <p14:creationId xmlns:p14="http://schemas.microsoft.com/office/powerpoint/2010/main" val="2365448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FA40975E-BA50-4075-85DB-EA47C39AD636}" type="datetimeFigureOut">
              <a:rPr lang="en-US" smtClean="0"/>
              <a:t>4/28/2019</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0ECBCDE8-8D99-4AE2-A8C3-449CFDB7A5D1}"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33032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40975E-BA50-4075-85DB-EA47C39AD636}"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BCDE8-8D99-4AE2-A8C3-449CFDB7A5D1}" type="slidenum">
              <a:rPr lang="en-US" smtClean="0"/>
              <a:t>‹#›</a:t>
            </a:fld>
            <a:endParaRPr lang="en-US"/>
          </a:p>
        </p:txBody>
      </p:sp>
    </p:spTree>
    <p:extLst>
      <p:ext uri="{BB962C8B-B14F-4D97-AF65-F5344CB8AC3E}">
        <p14:creationId xmlns:p14="http://schemas.microsoft.com/office/powerpoint/2010/main" val="22974874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40975E-BA50-4075-85DB-EA47C39AD636}"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BCDE8-8D99-4AE2-A8C3-449CFDB7A5D1}" type="slidenum">
              <a:rPr lang="en-US" smtClean="0"/>
              <a:t>‹#›</a:t>
            </a:fld>
            <a:endParaRPr lang="en-US"/>
          </a:p>
        </p:txBody>
      </p:sp>
    </p:spTree>
    <p:extLst>
      <p:ext uri="{BB962C8B-B14F-4D97-AF65-F5344CB8AC3E}">
        <p14:creationId xmlns:p14="http://schemas.microsoft.com/office/powerpoint/2010/main" val="2203828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FA40975E-BA50-4075-85DB-EA47C39AD636}" type="datetimeFigureOut">
              <a:rPr lang="en-US" smtClean="0"/>
              <a:t>4/28/2019</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0ECBCDE8-8D99-4AE2-A8C3-449CFDB7A5D1}" type="slidenum">
              <a:rPr lang="en-US" smtClean="0"/>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458162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40975E-BA50-4075-85DB-EA47C39AD636}" type="datetimeFigureOut">
              <a:rPr lang="en-US" smtClean="0"/>
              <a:t>4/28/2019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BCDE8-8D99-4AE2-A8C3-449CFDB7A5D1}" type="slidenum">
              <a:rPr lang="en-US" smtClean="0"/>
              <a:t>‹#›</a:t>
            </a:fld>
            <a:endParaRPr lang="en-US"/>
          </a:p>
        </p:txBody>
      </p:sp>
    </p:spTree>
    <p:extLst>
      <p:ext uri="{BB962C8B-B14F-4D97-AF65-F5344CB8AC3E}">
        <p14:creationId xmlns:p14="http://schemas.microsoft.com/office/powerpoint/2010/main" val="1170269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40975E-BA50-4075-85DB-EA47C39AD636}" type="datetimeFigureOut">
              <a:rPr lang="en-US" smtClean="0"/>
              <a:t>4/28/2019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CBCDE8-8D99-4AE2-A8C3-449CFDB7A5D1}" type="slidenum">
              <a:rPr lang="en-US" smtClean="0"/>
              <a:t>‹#›</a:t>
            </a:fld>
            <a:endParaRPr lang="en-US"/>
          </a:p>
        </p:txBody>
      </p:sp>
    </p:spTree>
    <p:extLst>
      <p:ext uri="{BB962C8B-B14F-4D97-AF65-F5344CB8AC3E}">
        <p14:creationId xmlns:p14="http://schemas.microsoft.com/office/powerpoint/2010/main" val="3726767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40975E-BA50-4075-85DB-EA47C39AD636}" type="datetimeFigureOut">
              <a:rPr lang="en-US" smtClean="0"/>
              <a:t>4/28/2019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CBCDE8-8D99-4AE2-A8C3-449CFDB7A5D1}" type="slidenum">
              <a:rPr lang="en-US" smtClean="0"/>
              <a:t>‹#›</a:t>
            </a:fld>
            <a:endParaRPr lang="en-US"/>
          </a:p>
        </p:txBody>
      </p:sp>
    </p:spTree>
    <p:extLst>
      <p:ext uri="{BB962C8B-B14F-4D97-AF65-F5344CB8AC3E}">
        <p14:creationId xmlns:p14="http://schemas.microsoft.com/office/powerpoint/2010/main" val="2925893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0975E-BA50-4075-85DB-EA47C39AD636}" type="datetimeFigureOut">
              <a:rPr lang="en-US" smtClean="0"/>
              <a:t>4/28/2019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CBCDE8-8D99-4AE2-A8C3-449CFDB7A5D1}" type="slidenum">
              <a:rPr lang="en-US" smtClean="0"/>
              <a:t>‹#›</a:t>
            </a:fld>
            <a:endParaRPr lang="en-US"/>
          </a:p>
        </p:txBody>
      </p:sp>
    </p:spTree>
    <p:extLst>
      <p:ext uri="{BB962C8B-B14F-4D97-AF65-F5344CB8AC3E}">
        <p14:creationId xmlns:p14="http://schemas.microsoft.com/office/powerpoint/2010/main" val="18046016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FA40975E-BA50-4075-85DB-EA47C39AD636}" type="datetimeFigureOut">
              <a:rPr lang="en-US" smtClean="0"/>
              <a:t>4/28/2019</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0ECBCDE8-8D99-4AE2-A8C3-449CFDB7A5D1}"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99807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FA40975E-BA50-4075-85DB-EA47C39AD636}" type="datetimeFigureOut">
              <a:rPr lang="en-US" smtClean="0"/>
              <a:t>4/28/2019</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0ECBCDE8-8D99-4AE2-A8C3-449CFDB7A5D1}"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71144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FA40975E-BA50-4075-85DB-EA47C39AD636}" type="datetimeFigureOut">
              <a:rPr lang="en-US" smtClean="0"/>
              <a:t>4/28/2019</a:t>
            </a:fld>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0ECBCDE8-8D99-4AE2-A8C3-449CFDB7A5D1}" type="slidenum">
              <a:rPr lang="en-US" smtClean="0"/>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916582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FA40975E-BA50-4075-85DB-EA47C39AD636}" type="datetimeFigureOut">
              <a:rPr lang="en-US" smtClean="0"/>
              <a:t>4/28/2019</a:t>
            </a:fld>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0ECBCDE8-8D99-4AE2-A8C3-449CFDB7A5D1}" type="slidenum">
              <a:rPr lang="en-US" smtClean="0"/>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userDrawn="1"/>
        </p:nvSpPr>
        <p:spPr>
          <a:xfrm>
            <a:off x="1560851" y="0"/>
            <a:ext cx="75831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title="Side bar"/>
          <p:cNvSpPr/>
          <p:nvPr userDrawn="1"/>
        </p:nvSpPr>
        <p:spPr>
          <a:xfrm>
            <a:off x="1389400"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999920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45265">
            <a:off x="2917337" y="1182414"/>
            <a:ext cx="2944964" cy="442222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78992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rot="16200000">
            <a:off x="-2184415" y="3013504"/>
            <a:ext cx="6858000" cy="830997"/>
          </a:xfrm>
          <a:prstGeom prst="rect">
            <a:avLst/>
          </a:prstGeom>
          <a:noFill/>
        </p:spPr>
        <p:txBody>
          <a:bodyPr wrap="square" rtlCol="0">
            <a:spAutoFit/>
          </a:bodyPr>
          <a:lstStyle/>
          <a:p>
            <a:pPr marL="857250" marR="0" lvl="0" indent="-857250" algn="ctr" defTabSz="457200" rtl="0" eaLnBrk="1" fontAlgn="auto" latinLnBrk="0" hangingPunct="1">
              <a:lnSpc>
                <a:spcPct val="150000"/>
              </a:lnSpc>
              <a:spcBef>
                <a:spcPts val="0"/>
              </a:spcBef>
              <a:spcAft>
                <a:spcPts val="0"/>
              </a:spcAft>
              <a:buClrTx/>
              <a:buSzTx/>
              <a:buFont typeface="+mj-lt"/>
              <a:buAutoNum type="romanUcPeriod" startAt="2"/>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Action</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that is </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Right</a:t>
            </a:r>
          </a:p>
        </p:txBody>
      </p:sp>
      <p:sp>
        <p:nvSpPr>
          <p:cNvPr id="3" name="Oval 2"/>
          <p:cNvSpPr/>
          <p:nvPr/>
        </p:nvSpPr>
        <p:spPr>
          <a:xfrm rot="16200000">
            <a:off x="-375258" y="2959514"/>
            <a:ext cx="2094271" cy="717756"/>
          </a:xfrm>
          <a:prstGeom prst="ellipse">
            <a:avLst/>
          </a:prstGeom>
          <a:solidFill>
            <a:schemeClr val="bg2">
              <a:lumMod val="25000"/>
            </a:scheme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vv. 15-17</a:t>
            </a:r>
          </a:p>
        </p:txBody>
      </p:sp>
      <p:sp>
        <p:nvSpPr>
          <p:cNvPr id="4" name="TextBox 3"/>
          <p:cNvSpPr txBox="1"/>
          <p:nvPr/>
        </p:nvSpPr>
        <p:spPr>
          <a:xfrm>
            <a:off x="1725283" y="231296"/>
            <a:ext cx="7030528" cy="4093428"/>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panose="020B0604020202020204" pitchFamily="34" charset="0"/>
                <a:cs typeface="Arial" panose="020B0604020202020204" pitchFamily="34" charset="0"/>
              </a:rPr>
              <a:t>The Sin</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panose="020B0604020202020204" pitchFamily="34" charset="0"/>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panose="020B0604020202020204" pitchFamily="34" charset="0"/>
                <a:cs typeface="Arial" panose="020B0604020202020204" pitchFamily="34" charset="0"/>
              </a:rPr>
              <a:t>The Point</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panose="020B0604020202020204" pitchFamily="34" charset="0"/>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panose="020B0604020202020204" pitchFamily="34" charset="0"/>
                <a:cs typeface="Arial" panose="020B0604020202020204" pitchFamily="34" charset="0"/>
              </a:rPr>
              <a:t>The Rebuke</a:t>
            </a:r>
            <a:endParaRPr lang="en-US" sz="2400" dirty="0">
              <a:solidFill>
                <a:prstClr val="black"/>
              </a:solidFill>
              <a:latin typeface="Arial" panose="020B0604020202020204" pitchFamily="34" charset="0"/>
              <a:cs typeface="Arial" panose="020B0604020202020204" pitchFamily="34" charset="0"/>
            </a:endParaRPr>
          </a:p>
          <a:p>
            <a:pPr marL="914400" lvl="1" indent="-457200">
              <a:buFont typeface="+mj-lt"/>
              <a:buAutoNum type="arabicPeriod"/>
            </a:pPr>
            <a:r>
              <a:rPr kumimoji="0" lang="en-US" sz="2400" i="1" u="none" strike="noStrike" kern="1200" cap="none" spc="0" normalizeH="0" baseline="0" noProof="0" dirty="0">
                <a:ln>
                  <a:noFill/>
                </a:ln>
                <a:solidFill>
                  <a:schemeClr val="bg2">
                    <a:lumMod val="25000"/>
                  </a:schemeClr>
                </a:solidFill>
                <a:effectLst/>
                <a:uLnTx/>
                <a:uFillTx/>
                <a:latin typeface="Arial" panose="020B0604020202020204" pitchFamily="34" charset="0"/>
                <a:cs typeface="Arial" panose="020B0604020202020204" pitchFamily="34" charset="0"/>
              </a:rPr>
              <a:t>Primary Approach </a:t>
            </a:r>
            <a:r>
              <a:rPr kumimoji="0" lang="en-US" sz="24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a:t>
            </a:r>
            <a:r>
              <a:rPr kumimoji="0" lang="en-US" sz="2400" i="1" u="none" strike="noStrike" kern="1200" cap="none" spc="0" normalizeH="0" baseline="30000" noProof="0" dirty="0">
                <a:ln>
                  <a:noFill/>
                </a:ln>
                <a:solidFill>
                  <a:prstClr val="black"/>
                </a:solidFill>
                <a:effectLst/>
                <a:uLnTx/>
                <a:uFillTx/>
                <a:latin typeface="Arial" panose="020B0604020202020204" pitchFamily="34" charset="0"/>
                <a:cs typeface="Arial" panose="020B0604020202020204" pitchFamily="34" charset="0"/>
              </a:rPr>
              <a:t>st</a:t>
            </a:r>
            <a:r>
              <a:rPr kumimoji="0" lang="en-US" sz="24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Step)</a:t>
            </a:r>
          </a:p>
          <a:p>
            <a:pPr marL="1371600" lvl="2" indent="-457200">
              <a:buFont typeface="+mj-lt"/>
              <a:buAutoNum type="alphaLcPeriod"/>
            </a:pPr>
            <a:r>
              <a:rPr lang="en-US" sz="2400" dirty="0">
                <a:solidFill>
                  <a:prstClr val="black"/>
                </a:solidFill>
                <a:latin typeface="Arial" panose="020B0604020202020204" pitchFamily="34" charset="0"/>
                <a:cs typeface="Arial" panose="020B0604020202020204" pitchFamily="34" charset="0"/>
              </a:rPr>
              <a:t>Offended goes to the offender</a:t>
            </a:r>
          </a:p>
          <a:p>
            <a:pPr marL="1371600" lvl="2" indent="-457200">
              <a:buFont typeface="+mj-lt"/>
              <a:buAutoNum type="alphaLcPeriod"/>
            </a:pPr>
            <a:r>
              <a:rPr kumimoji="0" lang="en-US" sz="24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Tells him his sin </a:t>
            </a:r>
          </a:p>
          <a:p>
            <a:pPr marL="1828800" lvl="3" indent="-457200">
              <a:buFont typeface="Arial" panose="020B0604020202020204" pitchFamily="34" charset="0"/>
              <a:buChar char="•"/>
            </a:pPr>
            <a:r>
              <a:rPr lang="en-US" sz="2200" i="1" dirty="0">
                <a:solidFill>
                  <a:prstClr val="black"/>
                </a:solidFill>
                <a:latin typeface="Arial" panose="020B0604020202020204" pitchFamily="34" charset="0"/>
                <a:cs typeface="Arial" panose="020B0604020202020204" pitchFamily="34" charset="0"/>
              </a:rPr>
              <a:t>D</a:t>
            </a:r>
            <a:r>
              <a:rPr kumimoji="0" lang="en-US" sz="220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efinite</a:t>
            </a:r>
            <a:r>
              <a:rPr lang="en-US" sz="2200" i="1" dirty="0">
                <a:solidFill>
                  <a:prstClr val="black"/>
                </a:solidFill>
                <a:latin typeface="Arial" panose="020B0604020202020204" pitchFamily="34" charset="0"/>
                <a:cs typeface="Arial" panose="020B0604020202020204" pitchFamily="34" charset="0"/>
              </a:rPr>
              <a:t> sin -</a:t>
            </a:r>
            <a:r>
              <a:rPr kumimoji="0" lang="en-US" sz="22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not hurt feelings</a:t>
            </a:r>
          </a:p>
          <a:p>
            <a:pPr marL="1828800" lvl="3" indent="-457200">
              <a:buFont typeface="Arial" panose="020B0604020202020204" pitchFamily="34" charset="0"/>
              <a:buChar char="•"/>
            </a:pPr>
            <a:r>
              <a:rPr lang="en-US" sz="2200" i="1" dirty="0">
                <a:solidFill>
                  <a:prstClr val="black"/>
                </a:solidFill>
                <a:latin typeface="Arial" panose="020B0604020202020204" pitchFamily="34" charset="0"/>
                <a:cs typeface="Arial" panose="020B0604020202020204" pitchFamily="34" charset="0"/>
              </a:rPr>
              <a:t>Proof – not mere questions if there is sin</a:t>
            </a:r>
            <a:endParaRPr kumimoji="0" lang="en-US" sz="22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371600" lvl="2" indent="-457200">
              <a:buFont typeface="+mj-lt"/>
              <a:buAutoNum type="alphaLcPeriod"/>
            </a:pPr>
            <a:r>
              <a:rPr lang="en-US" sz="2400" dirty="0">
                <a:solidFill>
                  <a:prstClr val="black"/>
                </a:solidFill>
                <a:latin typeface="Arial" panose="020B0604020202020204" pitchFamily="34" charset="0"/>
                <a:cs typeface="Arial" panose="020B0604020202020204" pitchFamily="34" charset="0"/>
              </a:rPr>
              <a:t>Purpose (gain him / settle)</a:t>
            </a:r>
          </a:p>
          <a:p>
            <a:pPr marL="1371600" lvl="2" indent="-457200">
              <a:buFont typeface="+mj-lt"/>
              <a:buAutoNum type="alphaLcPeriod"/>
            </a:pPr>
            <a:r>
              <a:rPr kumimoji="0" lang="en-US" sz="24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Attempt to keep private matters private</a:t>
            </a:r>
          </a:p>
        </p:txBody>
      </p:sp>
    </p:spTree>
    <p:extLst>
      <p:ext uri="{BB962C8B-B14F-4D97-AF65-F5344CB8AC3E}">
        <p14:creationId xmlns:p14="http://schemas.microsoft.com/office/powerpoint/2010/main" val="1305787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000"/>
                                        <p:tgtEl>
                                          <p:spTgt spid="4">
                                            <p:txEl>
                                              <p:pRg st="5" end="5"/>
                                            </p:txEl>
                                          </p:spTgt>
                                        </p:tgtEl>
                                      </p:cBhvr>
                                    </p:animEffect>
                                    <p:anim calcmode="lin" valueType="num">
                                      <p:cBhvr>
                                        <p:cTn id="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6" end="6"/>
                                            </p:txEl>
                                          </p:spTgt>
                                        </p:tgtEl>
                                        <p:attrNameLst>
                                          <p:attrName>style.visibility</p:attrName>
                                        </p:attrNameLst>
                                      </p:cBhvr>
                                      <p:to>
                                        <p:strVal val="visible"/>
                                      </p:to>
                                    </p:set>
                                    <p:animEffect transition="in" filter="fade">
                                      <p:cBhvr>
                                        <p:cTn id="14" dur="1000"/>
                                        <p:tgtEl>
                                          <p:spTgt spid="4">
                                            <p:txEl>
                                              <p:pRg st="6" end="6"/>
                                            </p:txEl>
                                          </p:spTgt>
                                        </p:tgtEl>
                                      </p:cBhvr>
                                    </p:animEffect>
                                    <p:anim calcmode="lin" valueType="num">
                                      <p:cBhvr>
                                        <p:cTn id="1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fade">
                                      <p:cBhvr>
                                        <p:cTn id="21" dur="1000"/>
                                        <p:tgtEl>
                                          <p:spTgt spid="4">
                                            <p:txEl>
                                              <p:pRg st="7" end="7"/>
                                            </p:txEl>
                                          </p:spTgt>
                                        </p:tgtEl>
                                      </p:cBhvr>
                                    </p:animEffect>
                                    <p:anim calcmode="lin" valueType="num">
                                      <p:cBhvr>
                                        <p:cTn id="2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1000"/>
                                        <p:tgtEl>
                                          <p:spTgt spid="4">
                                            <p:txEl>
                                              <p:pRg st="8" end="8"/>
                                            </p:txEl>
                                          </p:spTgt>
                                        </p:tgtEl>
                                      </p:cBhvr>
                                    </p:animEffect>
                                    <p:anim calcmode="lin" valueType="num">
                                      <p:cBhvr>
                                        <p:cTn id="2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Effect transition="in" filter="fade">
                                      <p:cBhvr>
                                        <p:cTn id="35" dur="1000"/>
                                        <p:tgtEl>
                                          <p:spTgt spid="4">
                                            <p:txEl>
                                              <p:pRg st="9" end="9"/>
                                            </p:txEl>
                                          </p:spTgt>
                                        </p:tgtEl>
                                      </p:cBhvr>
                                    </p:animEffect>
                                    <p:anim calcmode="lin" valueType="num">
                                      <p:cBhvr>
                                        <p:cTn id="36"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1000"/>
                                        <p:tgtEl>
                                          <p:spTgt spid="4">
                                            <p:txEl>
                                              <p:pRg st="10" end="10"/>
                                            </p:txEl>
                                          </p:spTgt>
                                        </p:tgtEl>
                                      </p:cBhvr>
                                    </p:animEffect>
                                    <p:anim calcmode="lin" valueType="num">
                                      <p:cBhvr>
                                        <p:cTn id="43"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11" end="11"/>
                                            </p:txEl>
                                          </p:spTgt>
                                        </p:tgtEl>
                                        <p:attrNameLst>
                                          <p:attrName>style.visibility</p:attrName>
                                        </p:attrNameLst>
                                      </p:cBhvr>
                                      <p:to>
                                        <p:strVal val="visible"/>
                                      </p:to>
                                    </p:set>
                                    <p:animEffect transition="in" filter="fade">
                                      <p:cBhvr>
                                        <p:cTn id="49" dur="1000"/>
                                        <p:tgtEl>
                                          <p:spTgt spid="4">
                                            <p:txEl>
                                              <p:pRg st="11" end="11"/>
                                            </p:txEl>
                                          </p:spTgt>
                                        </p:tgtEl>
                                      </p:cBhvr>
                                    </p:animEffect>
                                    <p:anim calcmode="lin" valueType="num">
                                      <p:cBhvr>
                                        <p:cTn id="50"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220408" y="303572"/>
            <a:ext cx="8712200" cy="6186309"/>
          </a:xfrm>
          <a:prstGeom prst="rect">
            <a:avLst/>
          </a:prstGeom>
          <a:solidFill>
            <a:schemeClr val="bg2">
              <a:lumMod val="90000"/>
            </a:schemeClr>
          </a:solidFill>
          <a:ln w="9525">
            <a:solidFill>
              <a:schemeClr val="tx1"/>
            </a:solidFill>
            <a:miter lim="800000"/>
            <a:headEnd/>
            <a:tailEnd/>
          </a:ln>
          <a:effectLst/>
          <a:extLst/>
        </p:spPr>
        <p:txBody>
          <a:bodyPr wrap="square">
            <a:spAutoFit/>
          </a:bodyPr>
          <a:lstStyle/>
          <a:p>
            <a:pPr defTabSz="914400" eaLnBrk="0" fontAlgn="base" hangingPunct="0">
              <a:spcBef>
                <a:spcPct val="0"/>
              </a:spcBef>
              <a:spcAft>
                <a:spcPct val="0"/>
              </a:spcAft>
            </a:pPr>
            <a:r>
              <a:rPr lang="en-US" sz="2400" dirty="0">
                <a:solidFill>
                  <a:srgbClr val="000000"/>
                </a:solidFill>
                <a:latin typeface="Arial" panose="020B0604020202020204" pitchFamily="34" charset="0"/>
                <a:cs typeface="Arial" panose="020B0604020202020204" pitchFamily="34" charset="0"/>
              </a:rPr>
              <a:t>This is required to be done alone:</a:t>
            </a:r>
          </a:p>
          <a:p>
            <a:pPr defTabSz="914400" eaLnBrk="0" fontAlgn="base" hangingPunct="0">
              <a:spcBef>
                <a:spcPct val="0"/>
              </a:spcBef>
              <a:spcAft>
                <a:spcPct val="0"/>
              </a:spcAft>
            </a:pPr>
            <a:r>
              <a:rPr lang="en-US" sz="2400" dirty="0">
                <a:solidFill>
                  <a:srgbClr val="000000"/>
                </a:solidFill>
                <a:latin typeface="Arial" panose="020B0604020202020204" pitchFamily="34" charset="0"/>
                <a:cs typeface="Arial" panose="020B0604020202020204" pitchFamily="34" charset="0"/>
              </a:rPr>
              <a:t>1. That he may have an opportunity of explaining his conduct. In nine cases out of ten, where one supposes that he has been injured, a little friendly conversation would set the matter right and prevent difficulty.</a:t>
            </a:r>
          </a:p>
          <a:p>
            <a:pPr defTabSz="914400" eaLnBrk="0" fontAlgn="base" hangingPunct="0">
              <a:spcBef>
                <a:spcPct val="0"/>
              </a:spcBef>
              <a:spcAft>
                <a:spcPct val="0"/>
              </a:spcAft>
            </a:pPr>
            <a:r>
              <a:rPr lang="en-US" sz="2400" dirty="0">
                <a:solidFill>
                  <a:srgbClr val="000000"/>
                </a:solidFill>
                <a:latin typeface="Arial" panose="020B0604020202020204" pitchFamily="34" charset="0"/>
                <a:cs typeface="Arial" panose="020B0604020202020204" pitchFamily="34" charset="0"/>
              </a:rPr>
              <a:t>2. That he may have an opportunity of acknowledging his offence or making reparation, if he has done wrong. Many would be glad of such an opportunity, and it is our duty to furnish it by calling on them.</a:t>
            </a:r>
          </a:p>
          <a:p>
            <a:pPr defTabSz="914400" eaLnBrk="0" fontAlgn="base" hangingPunct="0">
              <a:spcBef>
                <a:spcPct val="0"/>
              </a:spcBef>
              <a:spcAft>
                <a:spcPct val="0"/>
              </a:spcAft>
            </a:pPr>
            <a:r>
              <a:rPr lang="en-US" sz="2400" dirty="0">
                <a:solidFill>
                  <a:srgbClr val="000000"/>
                </a:solidFill>
                <a:latin typeface="Arial" panose="020B0604020202020204" pitchFamily="34" charset="0"/>
                <a:cs typeface="Arial" panose="020B0604020202020204" pitchFamily="34" charset="0"/>
              </a:rPr>
              <a:t>3. That we may admonish them of their error if they have done an injury to the cause of religion. This should not be blazoned abroad. It can do no good-it does injury; it is what the enemies of religion wish. Christ is often wounded in the house of his friends; and religion, as well as an injured brother, often suffers by spreading such faults before the world.</a:t>
            </a:r>
          </a:p>
          <a:p>
            <a:pPr algn="r" defTabSz="914400" eaLnBrk="0" fontAlgn="base" hangingPunct="0">
              <a:spcBef>
                <a:spcPct val="0"/>
              </a:spcBef>
              <a:spcAft>
                <a:spcPct val="0"/>
              </a:spcAft>
            </a:pPr>
            <a:endParaRPr lang="en-US" sz="1100" dirty="0">
              <a:solidFill>
                <a:srgbClr val="000000"/>
              </a:solidFill>
              <a:latin typeface="Arial" panose="020B0604020202020204" pitchFamily="34" charset="0"/>
              <a:cs typeface="Arial" panose="020B0604020202020204" pitchFamily="34" charset="0"/>
            </a:endParaRPr>
          </a:p>
          <a:p>
            <a:pPr algn="r" defTabSz="914400" eaLnBrk="0" fontAlgn="base" hangingPunct="0">
              <a:spcBef>
                <a:spcPct val="0"/>
              </a:spcBef>
              <a:spcAft>
                <a:spcPct val="0"/>
              </a:spcAft>
            </a:pPr>
            <a:r>
              <a:rPr lang="en-US" dirty="0">
                <a:solidFill>
                  <a:srgbClr val="000000"/>
                </a:solidFill>
                <a:latin typeface="Arial" panose="020B0604020202020204" pitchFamily="34" charset="0"/>
                <a:cs typeface="Arial" panose="020B0604020202020204" pitchFamily="34" charset="0"/>
              </a:rPr>
              <a:t>Barnes, </a:t>
            </a:r>
            <a:r>
              <a:rPr lang="en-US" i="1" dirty="0">
                <a:solidFill>
                  <a:srgbClr val="000000"/>
                </a:solidFill>
                <a:latin typeface="Arial" panose="020B0604020202020204" pitchFamily="34" charset="0"/>
                <a:cs typeface="Arial" panose="020B0604020202020204" pitchFamily="34" charset="0"/>
              </a:rPr>
              <a:t>Notes on the New Testament</a:t>
            </a:r>
          </a:p>
        </p:txBody>
      </p:sp>
    </p:spTree>
    <p:extLst>
      <p:ext uri="{BB962C8B-B14F-4D97-AF65-F5344CB8AC3E}">
        <p14:creationId xmlns:p14="http://schemas.microsoft.com/office/powerpoint/2010/main" val="1503503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1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rot="16200000">
            <a:off x="-2258629" y="3105828"/>
            <a:ext cx="6951408" cy="739754"/>
          </a:xfrm>
          <a:prstGeom prst="rect">
            <a:avLst/>
          </a:prstGeom>
          <a:noFill/>
        </p:spPr>
        <p:txBody>
          <a:bodyPr wrap="square" rtlCol="0">
            <a:spAutoFit/>
          </a:bodyPr>
          <a:lstStyle/>
          <a:p>
            <a:pPr marL="857250" marR="0" lvl="0" indent="-857250" algn="ctr" defTabSz="457200" rtl="0" eaLnBrk="1" fontAlgn="auto" latinLnBrk="0" hangingPunct="1">
              <a:lnSpc>
                <a:spcPct val="150000"/>
              </a:lnSpc>
              <a:spcBef>
                <a:spcPts val="0"/>
              </a:spcBef>
              <a:spcAft>
                <a:spcPts val="0"/>
              </a:spcAft>
              <a:buClrTx/>
              <a:buSzTx/>
              <a:buFont typeface="+mj-lt"/>
              <a:buAutoNum type="romanUcPeriod" startAt="2"/>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Action</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that is </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Right</a:t>
            </a:r>
          </a:p>
        </p:txBody>
      </p:sp>
      <p:sp>
        <p:nvSpPr>
          <p:cNvPr id="3" name="Oval 2"/>
          <p:cNvSpPr/>
          <p:nvPr/>
        </p:nvSpPr>
        <p:spPr>
          <a:xfrm rot="16200000">
            <a:off x="-326487" y="2959513"/>
            <a:ext cx="2094271" cy="717756"/>
          </a:xfrm>
          <a:prstGeom prst="ellipse">
            <a:avLst/>
          </a:prstGeom>
          <a:solidFill>
            <a:schemeClr val="bg2">
              <a:lumMod val="25000"/>
            </a:scheme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vv. 15-17</a:t>
            </a:r>
          </a:p>
        </p:txBody>
      </p:sp>
      <p:sp>
        <p:nvSpPr>
          <p:cNvPr id="4" name="TextBox 3"/>
          <p:cNvSpPr txBox="1"/>
          <p:nvPr/>
        </p:nvSpPr>
        <p:spPr>
          <a:xfrm>
            <a:off x="1725282" y="231296"/>
            <a:ext cx="7333623" cy="4462760"/>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panose="020B0604020202020204" pitchFamily="34" charset="0"/>
                <a:cs typeface="Arial" panose="020B0604020202020204" pitchFamily="34" charset="0"/>
              </a:rPr>
              <a:t>The Sin</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panose="020B0604020202020204" pitchFamily="34" charset="0"/>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panose="020B0604020202020204" pitchFamily="34" charset="0"/>
                <a:cs typeface="Arial" panose="020B0604020202020204" pitchFamily="34" charset="0"/>
              </a:rPr>
              <a:t>The Point</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panose="020B0604020202020204" pitchFamily="34" charset="0"/>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panose="020B0604020202020204" pitchFamily="34" charset="0"/>
                <a:cs typeface="Arial" panose="020B0604020202020204" pitchFamily="34" charset="0"/>
              </a:rPr>
              <a:t>The Rebuke</a:t>
            </a:r>
            <a:endParaRPr lang="en-US" sz="2400" dirty="0">
              <a:solidFill>
                <a:prstClr val="black"/>
              </a:solidFill>
              <a:latin typeface="Arial" panose="020B0604020202020204" pitchFamily="34" charset="0"/>
              <a:cs typeface="Arial" panose="020B0604020202020204" pitchFamily="34" charset="0"/>
            </a:endParaRPr>
          </a:p>
          <a:p>
            <a:pPr marL="914400" lvl="1" indent="-457200">
              <a:buFont typeface="+mj-lt"/>
              <a:buAutoNum type="arabicPeriod"/>
            </a:pPr>
            <a:r>
              <a:rPr kumimoji="0" lang="en-US" sz="2400" i="1" u="none" strike="noStrike" kern="1200" cap="none" spc="0" normalizeH="0" baseline="0" noProof="0" dirty="0">
                <a:ln>
                  <a:noFill/>
                </a:ln>
                <a:solidFill>
                  <a:schemeClr val="bg2">
                    <a:lumMod val="25000"/>
                  </a:schemeClr>
                </a:solidFill>
                <a:effectLst/>
                <a:uLnTx/>
                <a:uFillTx/>
                <a:latin typeface="Arial" panose="020B0604020202020204" pitchFamily="34" charset="0"/>
                <a:cs typeface="Arial" panose="020B0604020202020204" pitchFamily="34" charset="0"/>
              </a:rPr>
              <a:t>Primary Approach </a:t>
            </a:r>
            <a:r>
              <a:rPr kumimoji="0" lang="en-US" sz="24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a:t>
            </a:r>
            <a:r>
              <a:rPr kumimoji="0" lang="en-US" sz="2400" i="1" u="none" strike="noStrike" kern="1200" cap="none" spc="0" normalizeH="0" baseline="30000" noProof="0" dirty="0">
                <a:ln>
                  <a:noFill/>
                </a:ln>
                <a:solidFill>
                  <a:prstClr val="black"/>
                </a:solidFill>
                <a:effectLst/>
                <a:uLnTx/>
                <a:uFillTx/>
                <a:latin typeface="Arial" panose="020B0604020202020204" pitchFamily="34" charset="0"/>
                <a:cs typeface="Arial" panose="020B0604020202020204" pitchFamily="34" charset="0"/>
              </a:rPr>
              <a:t>st</a:t>
            </a:r>
            <a:r>
              <a:rPr kumimoji="0" lang="en-US" sz="24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Step)</a:t>
            </a:r>
          </a:p>
          <a:p>
            <a:pPr marL="914400" lvl="1" indent="-457200">
              <a:buFont typeface="+mj-lt"/>
              <a:buAutoNum type="arabicPeriod"/>
            </a:pPr>
            <a:r>
              <a:rPr lang="en-US" sz="2400" i="1" dirty="0">
                <a:solidFill>
                  <a:schemeClr val="bg2">
                    <a:lumMod val="25000"/>
                  </a:schemeClr>
                </a:solidFill>
                <a:latin typeface="Arial" panose="020B0604020202020204" pitchFamily="34" charset="0"/>
                <a:cs typeface="Arial" panose="020B0604020202020204" pitchFamily="34" charset="0"/>
              </a:rPr>
              <a:t>Secondary Approach </a:t>
            </a:r>
            <a:r>
              <a:rPr lang="en-US" sz="2400" i="1" dirty="0">
                <a:solidFill>
                  <a:prstClr val="black"/>
                </a:solidFill>
                <a:latin typeface="Arial" panose="020B0604020202020204" pitchFamily="34" charset="0"/>
                <a:cs typeface="Arial" panose="020B0604020202020204" pitchFamily="34" charset="0"/>
              </a:rPr>
              <a:t>(2</a:t>
            </a:r>
            <a:r>
              <a:rPr lang="en-US" sz="2400" i="1" baseline="30000" dirty="0">
                <a:solidFill>
                  <a:prstClr val="black"/>
                </a:solidFill>
                <a:latin typeface="Arial" panose="020B0604020202020204" pitchFamily="34" charset="0"/>
                <a:cs typeface="Arial" panose="020B0604020202020204" pitchFamily="34" charset="0"/>
              </a:rPr>
              <a:t>nd</a:t>
            </a:r>
            <a:r>
              <a:rPr lang="en-US" sz="2400" i="1" dirty="0">
                <a:solidFill>
                  <a:prstClr val="black"/>
                </a:solidFill>
                <a:latin typeface="Arial" panose="020B0604020202020204" pitchFamily="34" charset="0"/>
                <a:cs typeface="Arial" panose="020B0604020202020204" pitchFamily="34" charset="0"/>
              </a:rPr>
              <a:t> Step)</a:t>
            </a:r>
            <a:endParaRPr kumimoji="0" lang="en-US" sz="24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371600" lvl="2" indent="-457200">
              <a:buFont typeface="+mj-lt"/>
              <a:buAutoNum type="alphaLcPeriod"/>
            </a:pPr>
            <a:r>
              <a:rPr lang="en-US" sz="2400" dirty="0">
                <a:solidFill>
                  <a:prstClr val="black"/>
                </a:solidFill>
                <a:latin typeface="Arial" panose="020B0604020202020204" pitchFamily="34" charset="0"/>
                <a:cs typeface="Arial" panose="020B0604020202020204" pitchFamily="34" charset="0"/>
              </a:rPr>
              <a:t>Take others with him</a:t>
            </a:r>
          </a:p>
          <a:p>
            <a:pPr marL="1371600" lvl="2" indent="-457200">
              <a:buFont typeface="+mj-lt"/>
              <a:buAutoNum type="alphaLcPeriod"/>
            </a:pPr>
            <a:r>
              <a:rPr kumimoji="0" lang="en-US" sz="24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Serve as witnesses</a:t>
            </a:r>
          </a:p>
          <a:p>
            <a:pPr marL="1371600" lvl="2" indent="-457200">
              <a:buFont typeface="+mj-lt"/>
              <a:buAutoNum type="alphaLcPeriod"/>
            </a:pPr>
            <a:r>
              <a:rPr lang="en-US" sz="2400" dirty="0">
                <a:solidFill>
                  <a:prstClr val="black"/>
                </a:solidFill>
                <a:latin typeface="Arial" panose="020B0604020202020204" pitchFamily="34" charset="0"/>
                <a:cs typeface="Arial" panose="020B0604020202020204" pitchFamily="34" charset="0"/>
              </a:rPr>
              <a:t>But they also appeal to the offender       (“hear them”)</a:t>
            </a:r>
          </a:p>
          <a:p>
            <a:pPr marL="1371600" lvl="2" indent="-457200">
              <a:buFont typeface="+mj-lt"/>
              <a:buAutoNum type="alphaLcPeriod"/>
            </a:pPr>
            <a:r>
              <a:rPr kumimoji="0" lang="en-US" sz="24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Causes the offender to </a:t>
            </a:r>
            <a:r>
              <a:rPr lang="en-US" sz="2400" dirty="0">
                <a:solidFill>
                  <a:prstClr val="black"/>
                </a:solidFill>
                <a:latin typeface="Arial" panose="020B0604020202020204" pitchFamily="34" charset="0"/>
                <a:cs typeface="Arial" panose="020B0604020202020204" pitchFamily="34" charset="0"/>
              </a:rPr>
              <a:t>think about                  how serious the matter is</a:t>
            </a:r>
          </a:p>
        </p:txBody>
      </p:sp>
    </p:spTree>
    <p:extLst>
      <p:ext uri="{BB962C8B-B14F-4D97-AF65-F5344CB8AC3E}">
        <p14:creationId xmlns:p14="http://schemas.microsoft.com/office/powerpoint/2010/main" val="10903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fade">
                                      <p:cBhvr>
                                        <p:cTn id="7" dur="1000"/>
                                        <p:tgtEl>
                                          <p:spTgt spid="4">
                                            <p:txEl>
                                              <p:pRg st="7" end="7"/>
                                            </p:txEl>
                                          </p:spTgt>
                                        </p:tgtEl>
                                      </p:cBhvr>
                                    </p:animEffect>
                                    <p:anim calcmode="lin" valueType="num">
                                      <p:cBhvr>
                                        <p:cTn id="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8" end="8"/>
                                            </p:txEl>
                                          </p:spTgt>
                                        </p:tgtEl>
                                        <p:attrNameLst>
                                          <p:attrName>style.visibility</p:attrName>
                                        </p:attrNameLst>
                                      </p:cBhvr>
                                      <p:to>
                                        <p:strVal val="visible"/>
                                      </p:to>
                                    </p:set>
                                    <p:animEffect transition="in" filter="fade">
                                      <p:cBhvr>
                                        <p:cTn id="14" dur="1000"/>
                                        <p:tgtEl>
                                          <p:spTgt spid="4">
                                            <p:txEl>
                                              <p:pRg st="8" end="8"/>
                                            </p:txEl>
                                          </p:spTgt>
                                        </p:tgtEl>
                                      </p:cBhvr>
                                    </p:animEffect>
                                    <p:anim calcmode="lin" valueType="num">
                                      <p:cBhvr>
                                        <p:cTn id="15"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animEffect transition="in" filter="fade">
                                      <p:cBhvr>
                                        <p:cTn id="21" dur="1000"/>
                                        <p:tgtEl>
                                          <p:spTgt spid="4">
                                            <p:txEl>
                                              <p:pRg st="9" end="9"/>
                                            </p:txEl>
                                          </p:spTgt>
                                        </p:tgtEl>
                                      </p:cBhvr>
                                    </p:animEffect>
                                    <p:anim calcmode="lin" valueType="num">
                                      <p:cBhvr>
                                        <p:cTn id="22"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10" end="10"/>
                                            </p:txEl>
                                          </p:spTgt>
                                        </p:tgtEl>
                                        <p:attrNameLst>
                                          <p:attrName>style.visibility</p:attrName>
                                        </p:attrNameLst>
                                      </p:cBhvr>
                                      <p:to>
                                        <p:strVal val="visible"/>
                                      </p:to>
                                    </p:set>
                                    <p:animEffect transition="in" filter="fade">
                                      <p:cBhvr>
                                        <p:cTn id="28" dur="1000"/>
                                        <p:tgtEl>
                                          <p:spTgt spid="4">
                                            <p:txEl>
                                              <p:pRg st="10" end="10"/>
                                            </p:txEl>
                                          </p:spTgt>
                                        </p:tgtEl>
                                      </p:cBhvr>
                                    </p:animEffect>
                                    <p:anim calcmode="lin" valueType="num">
                                      <p:cBhvr>
                                        <p:cTn id="29"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rot="16200000">
            <a:off x="-2220529" y="3105828"/>
            <a:ext cx="6951408" cy="739754"/>
          </a:xfrm>
          <a:prstGeom prst="rect">
            <a:avLst/>
          </a:prstGeom>
          <a:noFill/>
        </p:spPr>
        <p:txBody>
          <a:bodyPr wrap="square" rtlCol="0">
            <a:spAutoFit/>
          </a:bodyPr>
          <a:lstStyle/>
          <a:p>
            <a:pPr marL="857250" marR="0" lvl="0" indent="-857250" algn="ctr" defTabSz="457200" rtl="0" eaLnBrk="1" fontAlgn="auto" latinLnBrk="0" hangingPunct="1">
              <a:lnSpc>
                <a:spcPct val="150000"/>
              </a:lnSpc>
              <a:spcBef>
                <a:spcPts val="0"/>
              </a:spcBef>
              <a:spcAft>
                <a:spcPts val="0"/>
              </a:spcAft>
              <a:buClrTx/>
              <a:buSzTx/>
              <a:buFont typeface="+mj-lt"/>
              <a:buAutoNum type="romanUcPeriod" startAt="2"/>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Action</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that is </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Right</a:t>
            </a:r>
          </a:p>
        </p:txBody>
      </p:sp>
      <p:sp>
        <p:nvSpPr>
          <p:cNvPr id="3" name="Oval 2"/>
          <p:cNvSpPr/>
          <p:nvPr/>
        </p:nvSpPr>
        <p:spPr>
          <a:xfrm rot="16200000">
            <a:off x="-307437" y="2959513"/>
            <a:ext cx="2094271" cy="717756"/>
          </a:xfrm>
          <a:prstGeom prst="ellipse">
            <a:avLst/>
          </a:prstGeom>
          <a:solidFill>
            <a:schemeClr val="bg2">
              <a:lumMod val="25000"/>
            </a:scheme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vv. 15-17</a:t>
            </a:r>
          </a:p>
        </p:txBody>
      </p:sp>
      <p:sp>
        <p:nvSpPr>
          <p:cNvPr id="4" name="TextBox 3"/>
          <p:cNvSpPr txBox="1"/>
          <p:nvPr/>
        </p:nvSpPr>
        <p:spPr>
          <a:xfrm>
            <a:off x="1725282" y="231296"/>
            <a:ext cx="7333623" cy="5724644"/>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panose="020B0604020202020204" pitchFamily="34" charset="0"/>
                <a:cs typeface="Arial" panose="020B0604020202020204" pitchFamily="34" charset="0"/>
              </a:rPr>
              <a:t>The Sin</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panose="020B0604020202020204" pitchFamily="34" charset="0"/>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panose="020B0604020202020204" pitchFamily="34" charset="0"/>
                <a:cs typeface="Arial" panose="020B0604020202020204" pitchFamily="34" charset="0"/>
              </a:rPr>
              <a:t>The Point</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panose="020B0604020202020204" pitchFamily="34" charset="0"/>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panose="020B0604020202020204" pitchFamily="34" charset="0"/>
                <a:cs typeface="Arial" panose="020B0604020202020204" pitchFamily="34" charset="0"/>
              </a:rPr>
              <a:t>The Rebuke</a:t>
            </a:r>
            <a:endParaRPr lang="en-US" sz="2400" dirty="0">
              <a:solidFill>
                <a:prstClr val="black"/>
              </a:solidFill>
              <a:latin typeface="Arial" panose="020B0604020202020204" pitchFamily="34" charset="0"/>
              <a:cs typeface="Arial" panose="020B0604020202020204" pitchFamily="34" charset="0"/>
            </a:endParaRPr>
          </a:p>
          <a:p>
            <a:pPr marL="914400" lvl="1" indent="-457200">
              <a:buFont typeface="+mj-lt"/>
              <a:buAutoNum type="arabicPeriod"/>
            </a:pPr>
            <a:r>
              <a:rPr kumimoji="0" lang="en-US" sz="2400" i="1" u="none" strike="noStrike" kern="1200" cap="none" spc="0" normalizeH="0" baseline="0" noProof="0" dirty="0">
                <a:ln>
                  <a:noFill/>
                </a:ln>
                <a:solidFill>
                  <a:schemeClr val="bg2">
                    <a:lumMod val="25000"/>
                  </a:schemeClr>
                </a:solidFill>
                <a:effectLst/>
                <a:uLnTx/>
                <a:uFillTx/>
                <a:latin typeface="Arial" panose="020B0604020202020204" pitchFamily="34" charset="0"/>
                <a:cs typeface="Arial" panose="020B0604020202020204" pitchFamily="34" charset="0"/>
              </a:rPr>
              <a:t>Primary Approach </a:t>
            </a:r>
            <a:r>
              <a:rPr kumimoji="0" lang="en-US" sz="24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a:t>
            </a:r>
            <a:r>
              <a:rPr kumimoji="0" lang="en-US" sz="2400" i="1" u="none" strike="noStrike" kern="1200" cap="none" spc="0" normalizeH="0" baseline="30000" noProof="0" dirty="0">
                <a:ln>
                  <a:noFill/>
                </a:ln>
                <a:solidFill>
                  <a:prstClr val="black"/>
                </a:solidFill>
                <a:effectLst/>
                <a:uLnTx/>
                <a:uFillTx/>
                <a:latin typeface="Arial" panose="020B0604020202020204" pitchFamily="34" charset="0"/>
                <a:cs typeface="Arial" panose="020B0604020202020204" pitchFamily="34" charset="0"/>
              </a:rPr>
              <a:t>st</a:t>
            </a:r>
            <a:r>
              <a:rPr kumimoji="0" lang="en-US" sz="24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Step)</a:t>
            </a:r>
          </a:p>
          <a:p>
            <a:pPr marL="914400" lvl="1" indent="-457200">
              <a:buFont typeface="+mj-lt"/>
              <a:buAutoNum type="arabicPeriod"/>
            </a:pPr>
            <a:r>
              <a:rPr lang="en-US" sz="2400" i="1" dirty="0">
                <a:solidFill>
                  <a:schemeClr val="bg2">
                    <a:lumMod val="25000"/>
                  </a:schemeClr>
                </a:solidFill>
                <a:latin typeface="Arial" panose="020B0604020202020204" pitchFamily="34" charset="0"/>
                <a:cs typeface="Arial" panose="020B0604020202020204" pitchFamily="34" charset="0"/>
              </a:rPr>
              <a:t>Secondary Approach </a:t>
            </a:r>
            <a:r>
              <a:rPr lang="en-US" sz="2400" i="1" dirty="0">
                <a:solidFill>
                  <a:prstClr val="black"/>
                </a:solidFill>
                <a:latin typeface="Arial" panose="020B0604020202020204" pitchFamily="34" charset="0"/>
                <a:cs typeface="Arial" panose="020B0604020202020204" pitchFamily="34" charset="0"/>
              </a:rPr>
              <a:t>(2</a:t>
            </a:r>
            <a:r>
              <a:rPr lang="en-US" sz="2400" i="1" baseline="30000" dirty="0">
                <a:solidFill>
                  <a:prstClr val="black"/>
                </a:solidFill>
                <a:latin typeface="Arial" panose="020B0604020202020204" pitchFamily="34" charset="0"/>
                <a:cs typeface="Arial" panose="020B0604020202020204" pitchFamily="34" charset="0"/>
              </a:rPr>
              <a:t>nd</a:t>
            </a:r>
            <a:r>
              <a:rPr lang="en-US" sz="2400" i="1" dirty="0">
                <a:solidFill>
                  <a:prstClr val="black"/>
                </a:solidFill>
                <a:latin typeface="Arial" panose="020B0604020202020204" pitchFamily="34" charset="0"/>
                <a:cs typeface="Arial" panose="020B0604020202020204" pitchFamily="34" charset="0"/>
              </a:rPr>
              <a:t> Step)</a:t>
            </a:r>
            <a:endParaRPr kumimoji="0" lang="en-US" sz="24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371600" lvl="2" indent="-457200">
              <a:buFont typeface="+mj-lt"/>
              <a:buAutoNum type="alphaLcPeriod" startAt="5"/>
            </a:pPr>
            <a:r>
              <a:rPr kumimoji="0" lang="en-US" sz="24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Qualifications:</a:t>
            </a:r>
          </a:p>
          <a:p>
            <a:pPr marL="1828800" lvl="3" indent="-457200">
              <a:buFont typeface="Wingdings" panose="05000000000000000000" pitchFamily="2" charset="2"/>
              <a:buChar char="§"/>
            </a:pPr>
            <a:r>
              <a:rPr lang="en-US" sz="2200" i="1" dirty="0">
                <a:solidFill>
                  <a:prstClr val="black"/>
                </a:solidFill>
                <a:latin typeface="Arial" panose="020B0604020202020204" pitchFamily="34" charset="0"/>
                <a:cs typeface="Arial" panose="020B0604020202020204" pitchFamily="34" charset="0"/>
              </a:rPr>
              <a:t>None given in this text – other passages help</a:t>
            </a:r>
          </a:p>
          <a:p>
            <a:pPr marL="1828800" lvl="3" indent="-457200">
              <a:buFont typeface="Wingdings" panose="05000000000000000000" pitchFamily="2" charset="2"/>
              <a:buChar char="§"/>
            </a:pPr>
            <a:r>
              <a:rPr lang="en-US" sz="2200" i="1" dirty="0">
                <a:solidFill>
                  <a:prstClr val="black"/>
                </a:solidFill>
                <a:latin typeface="Arial" panose="020B0604020202020204" pitchFamily="34" charset="0"/>
                <a:cs typeface="Arial" panose="020B0604020202020204" pitchFamily="34" charset="0"/>
              </a:rPr>
              <a:t>Spiritually minded (Gal. 6:1)</a:t>
            </a:r>
          </a:p>
          <a:p>
            <a:pPr marL="1828800" lvl="3" indent="-457200">
              <a:buFont typeface="Wingdings" panose="05000000000000000000" pitchFamily="2" charset="2"/>
              <a:buChar char="§"/>
            </a:pPr>
            <a:r>
              <a:rPr kumimoji="0" lang="en-US" sz="22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Wisdom</a:t>
            </a:r>
            <a:r>
              <a:rPr kumimoji="0" lang="en-US" sz="2200" i="1"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 help settle difference                         (1 Cor. 6:5)</a:t>
            </a:r>
          </a:p>
          <a:p>
            <a:pPr marL="1828800" lvl="3" indent="-457200">
              <a:buFont typeface="Wingdings" panose="05000000000000000000" pitchFamily="2" charset="2"/>
              <a:buChar char="§"/>
            </a:pPr>
            <a:r>
              <a:rPr lang="en-US" sz="2200" i="1" noProof="0" dirty="0">
                <a:solidFill>
                  <a:prstClr val="black"/>
                </a:solidFill>
                <a:latin typeface="Arial" panose="020B0604020202020204" pitchFamily="34" charset="0"/>
                <a:cs typeface="Arial" panose="020B0604020202020204" pitchFamily="34" charset="0"/>
              </a:rPr>
              <a:t>Level headed – fair (even correcting </a:t>
            </a:r>
            <a:r>
              <a:rPr lang="en-US" sz="2200" i="1" dirty="0">
                <a:solidFill>
                  <a:prstClr val="black"/>
                </a:solidFill>
                <a:latin typeface="Arial" panose="020B0604020202020204" pitchFamily="34" charset="0"/>
                <a:cs typeface="Arial" panose="020B0604020202020204" pitchFamily="34" charset="0"/>
              </a:rPr>
              <a:t>offended</a:t>
            </a:r>
            <a:r>
              <a:rPr lang="en-US" sz="2200" i="1" noProof="0" dirty="0">
                <a:solidFill>
                  <a:prstClr val="black"/>
                </a:solidFill>
                <a:latin typeface="Arial" panose="020B0604020202020204" pitchFamily="34" charset="0"/>
                <a:cs typeface="Arial" panose="020B0604020202020204" pitchFamily="34" charset="0"/>
              </a:rPr>
              <a:t>)</a:t>
            </a:r>
            <a:endParaRPr lang="en-US" sz="2200" i="1" dirty="0">
              <a:solidFill>
                <a:prstClr val="black"/>
              </a:solidFill>
              <a:latin typeface="Arial" panose="020B0604020202020204" pitchFamily="34" charset="0"/>
              <a:cs typeface="Arial" panose="020B0604020202020204" pitchFamily="34" charset="0"/>
            </a:endParaRPr>
          </a:p>
          <a:p>
            <a:pPr marL="1371600" lvl="2" indent="-457200">
              <a:buFont typeface="+mj-lt"/>
              <a:buAutoNum type="alphaLcPeriod" startAt="5"/>
            </a:pPr>
            <a:r>
              <a:rPr kumimoji="0" lang="en-US" sz="24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What</a:t>
            </a:r>
            <a:r>
              <a:rPr kumimoji="0" lang="en-US" sz="240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does it take to settle? (explanation, repentance, in some cases restitution)</a:t>
            </a:r>
            <a:endParaRPr kumimoji="0" lang="en-US" sz="24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58813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fade">
                                      <p:cBhvr>
                                        <p:cTn id="7" dur="1000"/>
                                        <p:tgtEl>
                                          <p:spTgt spid="4">
                                            <p:txEl>
                                              <p:pRg st="7" end="7"/>
                                            </p:txEl>
                                          </p:spTgt>
                                        </p:tgtEl>
                                      </p:cBhvr>
                                    </p:animEffect>
                                    <p:anim calcmode="lin" valueType="num">
                                      <p:cBhvr>
                                        <p:cTn id="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8" end="8"/>
                                            </p:txEl>
                                          </p:spTgt>
                                        </p:tgtEl>
                                        <p:attrNameLst>
                                          <p:attrName>style.visibility</p:attrName>
                                        </p:attrNameLst>
                                      </p:cBhvr>
                                      <p:to>
                                        <p:strVal val="visible"/>
                                      </p:to>
                                    </p:set>
                                    <p:animEffect transition="in" filter="fade">
                                      <p:cBhvr>
                                        <p:cTn id="14" dur="1000"/>
                                        <p:tgtEl>
                                          <p:spTgt spid="4">
                                            <p:txEl>
                                              <p:pRg st="8" end="8"/>
                                            </p:txEl>
                                          </p:spTgt>
                                        </p:tgtEl>
                                      </p:cBhvr>
                                    </p:animEffect>
                                    <p:anim calcmode="lin" valueType="num">
                                      <p:cBhvr>
                                        <p:cTn id="15"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animEffect transition="in" filter="fade">
                                      <p:cBhvr>
                                        <p:cTn id="21" dur="1000"/>
                                        <p:tgtEl>
                                          <p:spTgt spid="4">
                                            <p:txEl>
                                              <p:pRg st="9" end="9"/>
                                            </p:txEl>
                                          </p:spTgt>
                                        </p:tgtEl>
                                      </p:cBhvr>
                                    </p:animEffect>
                                    <p:anim calcmode="lin" valueType="num">
                                      <p:cBhvr>
                                        <p:cTn id="22"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10" end="10"/>
                                            </p:txEl>
                                          </p:spTgt>
                                        </p:tgtEl>
                                        <p:attrNameLst>
                                          <p:attrName>style.visibility</p:attrName>
                                        </p:attrNameLst>
                                      </p:cBhvr>
                                      <p:to>
                                        <p:strVal val="visible"/>
                                      </p:to>
                                    </p:set>
                                    <p:animEffect transition="in" filter="fade">
                                      <p:cBhvr>
                                        <p:cTn id="28" dur="1000"/>
                                        <p:tgtEl>
                                          <p:spTgt spid="4">
                                            <p:txEl>
                                              <p:pRg st="10" end="10"/>
                                            </p:txEl>
                                          </p:spTgt>
                                        </p:tgtEl>
                                      </p:cBhvr>
                                    </p:animEffect>
                                    <p:anim calcmode="lin" valueType="num">
                                      <p:cBhvr>
                                        <p:cTn id="29"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animEffect transition="in" filter="fade">
                                      <p:cBhvr>
                                        <p:cTn id="35" dur="1000"/>
                                        <p:tgtEl>
                                          <p:spTgt spid="4">
                                            <p:txEl>
                                              <p:pRg st="11" end="11"/>
                                            </p:txEl>
                                          </p:spTgt>
                                        </p:tgtEl>
                                      </p:cBhvr>
                                    </p:animEffect>
                                    <p:anim calcmode="lin" valueType="num">
                                      <p:cBhvr>
                                        <p:cTn id="36"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12" end="12"/>
                                            </p:txEl>
                                          </p:spTgt>
                                        </p:tgtEl>
                                        <p:attrNameLst>
                                          <p:attrName>style.visibility</p:attrName>
                                        </p:attrNameLst>
                                      </p:cBhvr>
                                      <p:to>
                                        <p:strVal val="visible"/>
                                      </p:to>
                                    </p:set>
                                    <p:animEffect transition="in" filter="fade">
                                      <p:cBhvr>
                                        <p:cTn id="42" dur="1000"/>
                                        <p:tgtEl>
                                          <p:spTgt spid="4">
                                            <p:txEl>
                                              <p:pRg st="12" end="12"/>
                                            </p:txEl>
                                          </p:spTgt>
                                        </p:tgtEl>
                                      </p:cBhvr>
                                    </p:animEffect>
                                    <p:anim calcmode="lin" valueType="num">
                                      <p:cBhvr>
                                        <p:cTn id="43"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rot="16200000">
            <a:off x="-2120298" y="3105827"/>
            <a:ext cx="6951408" cy="739754"/>
          </a:xfrm>
          <a:prstGeom prst="rect">
            <a:avLst/>
          </a:prstGeom>
          <a:noFill/>
        </p:spPr>
        <p:txBody>
          <a:bodyPr wrap="square" rtlCol="0">
            <a:spAutoFit/>
          </a:bodyPr>
          <a:lstStyle/>
          <a:p>
            <a:pPr marL="857250" marR="0" lvl="0" indent="-857250" algn="ctr" defTabSz="457200" rtl="0" eaLnBrk="1" fontAlgn="auto" latinLnBrk="0" hangingPunct="1">
              <a:lnSpc>
                <a:spcPct val="150000"/>
              </a:lnSpc>
              <a:spcBef>
                <a:spcPts val="0"/>
              </a:spcBef>
              <a:spcAft>
                <a:spcPts val="0"/>
              </a:spcAft>
              <a:buClrTx/>
              <a:buSzTx/>
              <a:buFont typeface="+mj-lt"/>
              <a:buAutoNum type="romanUcPeriod" startAt="2"/>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Action</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that is </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Right</a:t>
            </a:r>
          </a:p>
        </p:txBody>
      </p:sp>
      <p:sp>
        <p:nvSpPr>
          <p:cNvPr id="3" name="Oval 2"/>
          <p:cNvSpPr/>
          <p:nvPr/>
        </p:nvSpPr>
        <p:spPr>
          <a:xfrm rot="16200000">
            <a:off x="-307437" y="2959513"/>
            <a:ext cx="2094271" cy="717756"/>
          </a:xfrm>
          <a:prstGeom prst="ellipse">
            <a:avLst/>
          </a:prstGeom>
          <a:solidFill>
            <a:schemeClr val="bg2">
              <a:lumMod val="25000"/>
            </a:scheme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vv. 15-17</a:t>
            </a:r>
          </a:p>
        </p:txBody>
      </p:sp>
      <p:sp>
        <p:nvSpPr>
          <p:cNvPr id="4" name="TextBox 3"/>
          <p:cNvSpPr txBox="1"/>
          <p:nvPr/>
        </p:nvSpPr>
        <p:spPr>
          <a:xfrm>
            <a:off x="1725283" y="231296"/>
            <a:ext cx="7030528" cy="4832092"/>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panose="020B0604020202020204" pitchFamily="34" charset="0"/>
                <a:cs typeface="Arial" panose="020B0604020202020204" pitchFamily="34" charset="0"/>
              </a:rPr>
              <a:t>The Sin</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panose="020B0604020202020204" pitchFamily="34" charset="0"/>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panose="020B0604020202020204" pitchFamily="34" charset="0"/>
                <a:cs typeface="Arial" panose="020B0604020202020204" pitchFamily="34" charset="0"/>
              </a:rPr>
              <a:t>The Point</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panose="020B0604020202020204" pitchFamily="34" charset="0"/>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panose="020B0604020202020204" pitchFamily="34" charset="0"/>
                <a:cs typeface="Arial" panose="020B0604020202020204" pitchFamily="34" charset="0"/>
              </a:rPr>
              <a:t>The Rebuke</a:t>
            </a:r>
            <a:endParaRPr lang="en-US" sz="2400" dirty="0">
              <a:solidFill>
                <a:prstClr val="black"/>
              </a:solidFill>
              <a:latin typeface="Arial" panose="020B0604020202020204" pitchFamily="34" charset="0"/>
              <a:cs typeface="Arial" panose="020B0604020202020204" pitchFamily="34" charset="0"/>
            </a:endParaRPr>
          </a:p>
          <a:p>
            <a:pPr marL="914400" lvl="1" indent="-457200">
              <a:buFont typeface="+mj-lt"/>
              <a:buAutoNum type="arabicPeriod"/>
            </a:pPr>
            <a:r>
              <a:rPr kumimoji="0" lang="en-US" sz="2400" i="1" u="none" strike="noStrike" kern="1200" cap="none" spc="0" normalizeH="0" baseline="0" noProof="0" dirty="0">
                <a:ln>
                  <a:noFill/>
                </a:ln>
                <a:solidFill>
                  <a:schemeClr val="bg2">
                    <a:lumMod val="25000"/>
                  </a:schemeClr>
                </a:solidFill>
                <a:effectLst/>
                <a:uLnTx/>
                <a:uFillTx/>
                <a:latin typeface="Arial" panose="020B0604020202020204" pitchFamily="34" charset="0"/>
                <a:cs typeface="Arial" panose="020B0604020202020204" pitchFamily="34" charset="0"/>
              </a:rPr>
              <a:t>Primary Approach </a:t>
            </a:r>
            <a:r>
              <a:rPr kumimoji="0" lang="en-US" sz="24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a:t>
            </a:r>
            <a:r>
              <a:rPr kumimoji="0" lang="en-US" sz="2400" i="1" u="none" strike="noStrike" kern="1200" cap="none" spc="0" normalizeH="0" baseline="30000" noProof="0" dirty="0">
                <a:ln>
                  <a:noFill/>
                </a:ln>
                <a:solidFill>
                  <a:prstClr val="black"/>
                </a:solidFill>
                <a:effectLst/>
                <a:uLnTx/>
                <a:uFillTx/>
                <a:latin typeface="Arial" panose="020B0604020202020204" pitchFamily="34" charset="0"/>
                <a:cs typeface="Arial" panose="020B0604020202020204" pitchFamily="34" charset="0"/>
              </a:rPr>
              <a:t>st</a:t>
            </a:r>
            <a:r>
              <a:rPr kumimoji="0" lang="en-US" sz="24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Step)</a:t>
            </a:r>
          </a:p>
          <a:p>
            <a:pPr marL="914400" lvl="1" indent="-457200">
              <a:buFont typeface="+mj-lt"/>
              <a:buAutoNum type="arabicPeriod"/>
            </a:pPr>
            <a:r>
              <a:rPr lang="en-US" sz="2400" i="1" dirty="0">
                <a:solidFill>
                  <a:schemeClr val="bg2">
                    <a:lumMod val="25000"/>
                  </a:schemeClr>
                </a:solidFill>
                <a:latin typeface="Arial" panose="020B0604020202020204" pitchFamily="34" charset="0"/>
                <a:cs typeface="Arial" panose="020B0604020202020204" pitchFamily="34" charset="0"/>
              </a:rPr>
              <a:t>Secondary Approach </a:t>
            </a:r>
            <a:r>
              <a:rPr lang="en-US" sz="2400" i="1" dirty="0">
                <a:solidFill>
                  <a:prstClr val="black"/>
                </a:solidFill>
                <a:latin typeface="Arial" panose="020B0604020202020204" pitchFamily="34" charset="0"/>
                <a:cs typeface="Arial" panose="020B0604020202020204" pitchFamily="34" charset="0"/>
              </a:rPr>
              <a:t>(2</a:t>
            </a:r>
            <a:r>
              <a:rPr lang="en-US" sz="2400" i="1" baseline="30000" dirty="0">
                <a:solidFill>
                  <a:prstClr val="black"/>
                </a:solidFill>
                <a:latin typeface="Arial" panose="020B0604020202020204" pitchFamily="34" charset="0"/>
                <a:cs typeface="Arial" panose="020B0604020202020204" pitchFamily="34" charset="0"/>
              </a:rPr>
              <a:t>nd</a:t>
            </a:r>
            <a:r>
              <a:rPr lang="en-US" sz="2400" i="1" dirty="0">
                <a:solidFill>
                  <a:prstClr val="black"/>
                </a:solidFill>
                <a:latin typeface="Arial" panose="020B0604020202020204" pitchFamily="34" charset="0"/>
                <a:cs typeface="Arial" panose="020B0604020202020204" pitchFamily="34" charset="0"/>
              </a:rPr>
              <a:t> Step)</a:t>
            </a:r>
          </a:p>
          <a:p>
            <a:pPr marL="914400" lvl="1" indent="-457200">
              <a:buFont typeface="+mj-lt"/>
              <a:buAutoNum type="arabicPeriod"/>
            </a:pPr>
            <a:r>
              <a:rPr kumimoji="0" lang="en-US" sz="2400" i="1" u="none" strike="noStrike" kern="1200" cap="none" spc="0" normalizeH="0" baseline="0" noProof="0" dirty="0">
                <a:ln>
                  <a:noFill/>
                </a:ln>
                <a:solidFill>
                  <a:schemeClr val="bg2">
                    <a:lumMod val="25000"/>
                  </a:schemeClr>
                </a:solidFill>
                <a:effectLst/>
                <a:uLnTx/>
                <a:uFillTx/>
                <a:latin typeface="Arial" panose="020B0604020202020204" pitchFamily="34" charset="0"/>
                <a:cs typeface="Arial" panose="020B0604020202020204" pitchFamily="34" charset="0"/>
              </a:rPr>
              <a:t>“Final” Approach </a:t>
            </a:r>
            <a:r>
              <a:rPr kumimoji="0" lang="en-US" sz="24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a:t>
            </a:r>
            <a:r>
              <a:rPr kumimoji="0" lang="en-US" sz="2400" i="1" u="none" strike="noStrike" kern="1200" cap="none" spc="0" normalizeH="0" baseline="30000" noProof="0" dirty="0">
                <a:ln>
                  <a:noFill/>
                </a:ln>
                <a:solidFill>
                  <a:prstClr val="black"/>
                </a:solidFill>
                <a:effectLst/>
                <a:uLnTx/>
                <a:uFillTx/>
                <a:latin typeface="Arial" panose="020B0604020202020204" pitchFamily="34" charset="0"/>
                <a:cs typeface="Arial" panose="020B0604020202020204" pitchFamily="34" charset="0"/>
              </a:rPr>
              <a:t>rd</a:t>
            </a:r>
            <a:r>
              <a:rPr kumimoji="0" lang="en-US" sz="24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Step)</a:t>
            </a:r>
          </a:p>
          <a:p>
            <a:pPr marL="1371600" lvl="2" indent="-457200">
              <a:buFont typeface="+mj-lt"/>
              <a:buAutoNum type="alphaLcPeriod"/>
            </a:pPr>
            <a:r>
              <a:rPr lang="en-US" sz="2400" dirty="0">
                <a:solidFill>
                  <a:prstClr val="black"/>
                </a:solidFill>
                <a:latin typeface="Arial" panose="020B0604020202020204" pitchFamily="34" charset="0"/>
                <a:cs typeface="Arial" panose="020B0604020202020204" pitchFamily="34" charset="0"/>
              </a:rPr>
              <a:t>Tell it to the church – take it to the elders</a:t>
            </a:r>
          </a:p>
          <a:p>
            <a:pPr marL="1371600" lvl="2" indent="-457200">
              <a:buFont typeface="+mj-lt"/>
              <a:buAutoNum type="alphaLcPeriod"/>
            </a:pPr>
            <a:r>
              <a:rPr lang="en-US" sz="2400" dirty="0">
                <a:solidFill>
                  <a:prstClr val="black"/>
                </a:solidFill>
                <a:latin typeface="Arial" panose="020B0604020202020204" pitchFamily="34" charset="0"/>
                <a:cs typeface="Arial" panose="020B0604020202020204" pitchFamily="34" charset="0"/>
              </a:rPr>
              <a:t>More appeal before withdrawal takes place</a:t>
            </a:r>
          </a:p>
          <a:p>
            <a:pPr marL="1371600" lvl="2" indent="-457200">
              <a:buFont typeface="+mj-lt"/>
              <a:buAutoNum type="alphaLcPeriod"/>
            </a:pPr>
            <a:r>
              <a:rPr lang="en-US" sz="2400" dirty="0">
                <a:solidFill>
                  <a:prstClr val="black"/>
                </a:solidFill>
                <a:latin typeface="Arial" panose="020B0604020202020204" pitchFamily="34" charset="0"/>
                <a:cs typeface="Arial" panose="020B0604020202020204" pitchFamily="34" charset="0"/>
              </a:rPr>
              <a:t>Causes the offender to again ask himself about the seriousness of the matter</a:t>
            </a:r>
          </a:p>
        </p:txBody>
      </p:sp>
    </p:spTree>
    <p:extLst>
      <p:ext uri="{BB962C8B-B14F-4D97-AF65-F5344CB8AC3E}">
        <p14:creationId xmlns:p14="http://schemas.microsoft.com/office/powerpoint/2010/main" val="633166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fade">
                                      <p:cBhvr>
                                        <p:cTn id="7" dur="1000"/>
                                        <p:tgtEl>
                                          <p:spTgt spid="4">
                                            <p:txEl>
                                              <p:pRg st="8" end="8"/>
                                            </p:txEl>
                                          </p:spTgt>
                                        </p:tgtEl>
                                      </p:cBhvr>
                                    </p:animEffect>
                                    <p:anim calcmode="lin" valueType="num">
                                      <p:cBhvr>
                                        <p:cTn id="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9" end="9"/>
                                            </p:txEl>
                                          </p:spTgt>
                                        </p:tgtEl>
                                        <p:attrNameLst>
                                          <p:attrName>style.visibility</p:attrName>
                                        </p:attrNameLst>
                                      </p:cBhvr>
                                      <p:to>
                                        <p:strVal val="visible"/>
                                      </p:to>
                                    </p:set>
                                    <p:animEffect transition="in" filter="fade">
                                      <p:cBhvr>
                                        <p:cTn id="14" dur="1000"/>
                                        <p:tgtEl>
                                          <p:spTgt spid="4">
                                            <p:txEl>
                                              <p:pRg st="9" end="9"/>
                                            </p:txEl>
                                          </p:spTgt>
                                        </p:tgtEl>
                                      </p:cBhvr>
                                    </p:animEffect>
                                    <p:anim calcmode="lin" valueType="num">
                                      <p:cBhvr>
                                        <p:cTn id="15"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animEffect transition="in" filter="fade">
                                      <p:cBhvr>
                                        <p:cTn id="21" dur="1000"/>
                                        <p:tgtEl>
                                          <p:spTgt spid="4">
                                            <p:txEl>
                                              <p:pRg st="10" end="10"/>
                                            </p:txEl>
                                          </p:spTgt>
                                        </p:tgtEl>
                                      </p:cBhvr>
                                    </p:animEffect>
                                    <p:anim calcmode="lin" valueType="num">
                                      <p:cBhvr>
                                        <p:cTn id="22"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rot="16200000">
            <a:off x="-2125824" y="3013502"/>
            <a:ext cx="6858000" cy="830997"/>
          </a:xfrm>
          <a:prstGeom prst="rect">
            <a:avLst/>
          </a:prstGeom>
          <a:noFill/>
        </p:spPr>
        <p:txBody>
          <a:bodyPr wrap="square" rtlCol="0">
            <a:spAutoFit/>
          </a:bodyPr>
          <a:lstStyle/>
          <a:p>
            <a:pPr marL="857250" marR="0" lvl="0" indent="-857250" algn="ctr" defTabSz="457200" rtl="0" eaLnBrk="1" fontAlgn="auto" latinLnBrk="0" hangingPunct="1">
              <a:lnSpc>
                <a:spcPct val="150000"/>
              </a:lnSpc>
              <a:spcBef>
                <a:spcPts val="0"/>
              </a:spcBef>
              <a:spcAft>
                <a:spcPts val="0"/>
              </a:spcAft>
              <a:buClrTx/>
              <a:buSzTx/>
              <a:buFont typeface="+mj-lt"/>
              <a:buAutoNum type="romanUcPeriod" startAt="2"/>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Action</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that is </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Right</a:t>
            </a:r>
          </a:p>
        </p:txBody>
      </p:sp>
      <p:sp>
        <p:nvSpPr>
          <p:cNvPr id="3" name="Oval 2"/>
          <p:cNvSpPr/>
          <p:nvPr/>
        </p:nvSpPr>
        <p:spPr>
          <a:xfrm rot="16200000">
            <a:off x="-326487" y="2959513"/>
            <a:ext cx="2094271" cy="717756"/>
          </a:xfrm>
          <a:prstGeom prst="ellipse">
            <a:avLst/>
          </a:prstGeom>
          <a:solidFill>
            <a:schemeClr val="bg2">
              <a:lumMod val="25000"/>
            </a:scheme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vv. 15-17</a:t>
            </a:r>
          </a:p>
        </p:txBody>
      </p:sp>
      <p:sp>
        <p:nvSpPr>
          <p:cNvPr id="4" name="TextBox 3"/>
          <p:cNvSpPr txBox="1"/>
          <p:nvPr/>
        </p:nvSpPr>
        <p:spPr>
          <a:xfrm>
            <a:off x="1725283" y="231296"/>
            <a:ext cx="7030528" cy="5570756"/>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panose="020B0604020202020204" pitchFamily="34" charset="0"/>
                <a:cs typeface="Arial" panose="020B0604020202020204" pitchFamily="34" charset="0"/>
              </a:rPr>
              <a:t>The Sin</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panose="020B0604020202020204" pitchFamily="34" charset="0"/>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panose="020B0604020202020204" pitchFamily="34" charset="0"/>
                <a:cs typeface="Arial" panose="020B0604020202020204" pitchFamily="34" charset="0"/>
              </a:rPr>
              <a:t>The Point</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panose="020B0604020202020204" pitchFamily="34" charset="0"/>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panose="020B0604020202020204" pitchFamily="34" charset="0"/>
                <a:cs typeface="Arial" panose="020B0604020202020204" pitchFamily="34" charset="0"/>
              </a:rPr>
              <a:t>The Rebuke</a:t>
            </a:r>
            <a:endParaRPr lang="en-US" sz="2400" dirty="0">
              <a:solidFill>
                <a:prstClr val="black"/>
              </a:solidFill>
              <a:latin typeface="Arial" panose="020B0604020202020204" pitchFamily="34" charset="0"/>
              <a:cs typeface="Arial" panose="020B0604020202020204" pitchFamily="34" charset="0"/>
            </a:endParaRPr>
          </a:p>
          <a:p>
            <a:pPr marL="914400" lvl="1" indent="-457200">
              <a:buFont typeface="+mj-lt"/>
              <a:buAutoNum type="arabicPeriod"/>
            </a:pPr>
            <a:r>
              <a:rPr kumimoji="0" lang="en-US" sz="2400" i="1" u="none" strike="noStrike" kern="1200" cap="none" spc="0" normalizeH="0" baseline="0" noProof="0" dirty="0">
                <a:ln>
                  <a:noFill/>
                </a:ln>
                <a:solidFill>
                  <a:schemeClr val="bg2">
                    <a:lumMod val="25000"/>
                  </a:schemeClr>
                </a:solidFill>
                <a:effectLst/>
                <a:uLnTx/>
                <a:uFillTx/>
                <a:latin typeface="Arial" panose="020B0604020202020204" pitchFamily="34" charset="0"/>
                <a:cs typeface="Arial" panose="020B0604020202020204" pitchFamily="34" charset="0"/>
              </a:rPr>
              <a:t>Primary Approach </a:t>
            </a:r>
            <a:r>
              <a:rPr kumimoji="0" lang="en-US" sz="24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a:t>
            </a:r>
            <a:r>
              <a:rPr kumimoji="0" lang="en-US" sz="2400" i="1" u="none" strike="noStrike" kern="1200" cap="none" spc="0" normalizeH="0" baseline="30000" noProof="0" dirty="0">
                <a:ln>
                  <a:noFill/>
                </a:ln>
                <a:solidFill>
                  <a:prstClr val="black"/>
                </a:solidFill>
                <a:effectLst/>
                <a:uLnTx/>
                <a:uFillTx/>
                <a:latin typeface="Arial" panose="020B0604020202020204" pitchFamily="34" charset="0"/>
                <a:cs typeface="Arial" panose="020B0604020202020204" pitchFamily="34" charset="0"/>
              </a:rPr>
              <a:t>st</a:t>
            </a:r>
            <a:r>
              <a:rPr kumimoji="0" lang="en-US" sz="24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Step)</a:t>
            </a:r>
          </a:p>
          <a:p>
            <a:pPr marL="914400" lvl="1" indent="-457200">
              <a:buFont typeface="+mj-lt"/>
              <a:buAutoNum type="arabicPeriod"/>
            </a:pPr>
            <a:r>
              <a:rPr lang="en-US" sz="2400" i="1" dirty="0">
                <a:solidFill>
                  <a:schemeClr val="bg2">
                    <a:lumMod val="25000"/>
                  </a:schemeClr>
                </a:solidFill>
                <a:latin typeface="Arial" panose="020B0604020202020204" pitchFamily="34" charset="0"/>
                <a:cs typeface="Arial" panose="020B0604020202020204" pitchFamily="34" charset="0"/>
              </a:rPr>
              <a:t>Secondary Approach</a:t>
            </a:r>
            <a:r>
              <a:rPr lang="en-US" sz="2400" i="1" dirty="0">
                <a:solidFill>
                  <a:srgbClr val="0070C0"/>
                </a:solidFill>
                <a:latin typeface="Arial" panose="020B0604020202020204" pitchFamily="34" charset="0"/>
                <a:cs typeface="Arial" panose="020B0604020202020204" pitchFamily="34" charset="0"/>
              </a:rPr>
              <a:t> </a:t>
            </a:r>
            <a:r>
              <a:rPr lang="en-US" sz="2400" i="1" dirty="0">
                <a:solidFill>
                  <a:prstClr val="black"/>
                </a:solidFill>
                <a:latin typeface="Arial" panose="020B0604020202020204" pitchFamily="34" charset="0"/>
                <a:cs typeface="Arial" panose="020B0604020202020204" pitchFamily="34" charset="0"/>
              </a:rPr>
              <a:t>(2</a:t>
            </a:r>
            <a:r>
              <a:rPr lang="en-US" sz="2400" i="1" baseline="30000" dirty="0">
                <a:solidFill>
                  <a:prstClr val="black"/>
                </a:solidFill>
                <a:latin typeface="Arial" panose="020B0604020202020204" pitchFamily="34" charset="0"/>
                <a:cs typeface="Arial" panose="020B0604020202020204" pitchFamily="34" charset="0"/>
              </a:rPr>
              <a:t>nd</a:t>
            </a:r>
            <a:r>
              <a:rPr lang="en-US" sz="2400" i="1" dirty="0">
                <a:solidFill>
                  <a:prstClr val="black"/>
                </a:solidFill>
                <a:latin typeface="Arial" panose="020B0604020202020204" pitchFamily="34" charset="0"/>
                <a:cs typeface="Arial" panose="020B0604020202020204" pitchFamily="34" charset="0"/>
              </a:rPr>
              <a:t> Step)</a:t>
            </a:r>
          </a:p>
          <a:p>
            <a:pPr marL="914400" lvl="1" indent="-457200">
              <a:buFont typeface="+mj-lt"/>
              <a:buAutoNum type="arabicPeriod"/>
            </a:pPr>
            <a:r>
              <a:rPr kumimoji="0" lang="en-US" sz="2400" i="1" u="none" strike="noStrike" kern="1200" cap="none" spc="0" normalizeH="0" baseline="0" noProof="0" dirty="0">
                <a:ln>
                  <a:noFill/>
                </a:ln>
                <a:solidFill>
                  <a:schemeClr val="bg2">
                    <a:lumMod val="25000"/>
                  </a:schemeClr>
                </a:solidFill>
                <a:effectLst/>
                <a:uLnTx/>
                <a:uFillTx/>
                <a:latin typeface="Arial" panose="020B0604020202020204" pitchFamily="34" charset="0"/>
                <a:cs typeface="Arial" panose="020B0604020202020204" pitchFamily="34" charset="0"/>
              </a:rPr>
              <a:t>“Final” Approach </a:t>
            </a:r>
            <a:r>
              <a:rPr kumimoji="0" lang="en-US" sz="24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a:t>
            </a:r>
            <a:r>
              <a:rPr kumimoji="0" lang="en-US" sz="2400" i="1" u="none" strike="noStrike" kern="1200" cap="none" spc="0" normalizeH="0" baseline="30000" noProof="0" dirty="0">
                <a:ln>
                  <a:noFill/>
                </a:ln>
                <a:solidFill>
                  <a:prstClr val="black"/>
                </a:solidFill>
                <a:effectLst/>
                <a:uLnTx/>
                <a:uFillTx/>
                <a:latin typeface="Arial" panose="020B0604020202020204" pitchFamily="34" charset="0"/>
                <a:cs typeface="Arial" panose="020B0604020202020204" pitchFamily="34" charset="0"/>
              </a:rPr>
              <a:t>rd</a:t>
            </a:r>
            <a:r>
              <a:rPr kumimoji="0" lang="en-US" sz="24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Step)</a:t>
            </a:r>
          </a:p>
          <a:p>
            <a:pPr marL="1371600" lvl="2" indent="-457200">
              <a:buFont typeface="+mj-lt"/>
              <a:buAutoNum type="alphaLcPeriod" startAt="4"/>
            </a:pPr>
            <a:r>
              <a:rPr kumimoji="0" lang="en-US" sz="24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“Let </a:t>
            </a:r>
            <a:r>
              <a:rPr lang="en-US" sz="2400" dirty="0">
                <a:solidFill>
                  <a:prstClr val="black"/>
                </a:solidFill>
                <a:latin typeface="Arial" panose="020B0604020202020204" pitchFamily="34" charset="0"/>
                <a:cs typeface="Arial" panose="020B0604020202020204" pitchFamily="34" charset="0"/>
              </a:rPr>
              <a:t>him be…heathen and publican”  parallel to:</a:t>
            </a:r>
          </a:p>
          <a:p>
            <a:pPr marL="1828800" lvl="3" indent="-457200">
              <a:buFont typeface="Wingdings" panose="05000000000000000000" pitchFamily="2" charset="2"/>
              <a:buChar char="§"/>
            </a:pPr>
            <a:r>
              <a:rPr lang="en-US" sz="2400" noProof="0" dirty="0">
                <a:solidFill>
                  <a:prstClr val="black"/>
                </a:solidFill>
                <a:latin typeface="Arial" panose="020B0604020202020204" pitchFamily="34" charset="0"/>
                <a:cs typeface="Arial" panose="020B0604020202020204" pitchFamily="34" charset="0"/>
              </a:rPr>
              <a:t>Deliver to Satan (1 Cor. 5:5)</a:t>
            </a:r>
          </a:p>
          <a:p>
            <a:pPr marL="1828800" lvl="3" indent="-457200">
              <a:buFont typeface="Wingdings" panose="05000000000000000000" pitchFamily="2" charset="2"/>
              <a:buChar char="§"/>
            </a:pPr>
            <a:r>
              <a:rPr kumimoji="0" lang="en-US" sz="240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Purge</a:t>
            </a:r>
            <a:r>
              <a:rPr kumimoji="0" lang="en-US" sz="2400" u="none" strike="noStrike" kern="1200" cap="none" spc="0" normalizeH="0" dirty="0">
                <a:ln>
                  <a:noFill/>
                </a:ln>
                <a:solidFill>
                  <a:prstClr val="black"/>
                </a:solidFill>
                <a:effectLst/>
                <a:uLnTx/>
                <a:uFillTx/>
                <a:latin typeface="Arial" panose="020B0604020202020204" pitchFamily="34" charset="0"/>
                <a:cs typeface="Arial" panose="020B0604020202020204" pitchFamily="34" charset="0"/>
              </a:rPr>
              <a:t> out old leaven (1 Cor. 5:7)</a:t>
            </a:r>
          </a:p>
          <a:p>
            <a:pPr marL="1828800" lvl="3" indent="-457200">
              <a:buFont typeface="Wingdings" panose="05000000000000000000" pitchFamily="2" charset="2"/>
              <a:buChar char="§"/>
            </a:pPr>
            <a:r>
              <a:rPr lang="en-US" sz="2400" baseline="0" noProof="0" dirty="0">
                <a:solidFill>
                  <a:prstClr val="black"/>
                </a:solidFill>
                <a:latin typeface="Arial" panose="020B0604020202020204" pitchFamily="34" charset="0"/>
                <a:cs typeface="Arial" panose="020B0604020202020204" pitchFamily="34" charset="0"/>
              </a:rPr>
              <a:t>Put</a:t>
            </a:r>
            <a:r>
              <a:rPr lang="en-US" sz="2400" noProof="0" dirty="0">
                <a:solidFill>
                  <a:prstClr val="black"/>
                </a:solidFill>
                <a:latin typeface="Arial" panose="020B0604020202020204" pitchFamily="34" charset="0"/>
                <a:cs typeface="Arial" panose="020B0604020202020204" pitchFamily="34" charset="0"/>
              </a:rPr>
              <a:t> away </a:t>
            </a:r>
            <a:r>
              <a:rPr lang="en-US" sz="2400" dirty="0">
                <a:solidFill>
                  <a:prstClr val="black"/>
                </a:solidFill>
                <a:latin typeface="Arial" panose="020B0604020202020204" pitchFamily="34" charset="0"/>
                <a:cs typeface="Arial" panose="020B0604020202020204" pitchFamily="34" charset="0"/>
              </a:rPr>
              <a:t>evil</a:t>
            </a:r>
            <a:r>
              <a:rPr lang="en-US" sz="2400" noProof="0" dirty="0">
                <a:solidFill>
                  <a:prstClr val="black"/>
                </a:solidFill>
                <a:latin typeface="Arial" panose="020B0604020202020204" pitchFamily="34" charset="0"/>
                <a:cs typeface="Arial" panose="020B0604020202020204" pitchFamily="34" charset="0"/>
              </a:rPr>
              <a:t> person (1 Cor. 5:13)</a:t>
            </a:r>
          </a:p>
          <a:p>
            <a:pPr marL="1828800" lvl="3" indent="-457200">
              <a:buFont typeface="Wingdings" panose="05000000000000000000" pitchFamily="2" charset="2"/>
              <a:buChar char="§"/>
            </a:pPr>
            <a:r>
              <a:rPr kumimoji="0" lang="en-US" sz="240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Withdraw</a:t>
            </a:r>
            <a:r>
              <a:rPr kumimoji="0" lang="en-US" sz="2400" u="none" strike="noStrike" kern="1200" cap="none" spc="0" normalizeH="0" dirty="0">
                <a:ln>
                  <a:noFill/>
                </a:ln>
                <a:solidFill>
                  <a:prstClr val="black"/>
                </a:solidFill>
                <a:effectLst/>
                <a:uLnTx/>
                <a:uFillTx/>
                <a:latin typeface="Arial" panose="020B0604020202020204" pitchFamily="34" charset="0"/>
                <a:cs typeface="Arial" panose="020B0604020202020204" pitchFamily="34" charset="0"/>
              </a:rPr>
              <a:t> from disorderly                   (2 Thess. 3:6)</a:t>
            </a:r>
          </a:p>
          <a:p>
            <a:pPr marL="1828800" lvl="3" indent="-457200">
              <a:buFont typeface="Wingdings" panose="05000000000000000000" pitchFamily="2" charset="2"/>
              <a:buChar char="§"/>
            </a:pPr>
            <a:r>
              <a:rPr lang="en-US" sz="2400" baseline="0" noProof="0" dirty="0">
                <a:solidFill>
                  <a:prstClr val="black"/>
                </a:solidFill>
                <a:latin typeface="Arial" panose="020B0604020202020204" pitchFamily="34" charset="0"/>
                <a:cs typeface="Arial" panose="020B0604020202020204" pitchFamily="34" charset="0"/>
              </a:rPr>
              <a:t>Note</a:t>
            </a:r>
            <a:r>
              <a:rPr lang="en-US" sz="2400" noProof="0" dirty="0">
                <a:solidFill>
                  <a:prstClr val="black"/>
                </a:solidFill>
                <a:latin typeface="Arial" panose="020B0604020202020204" pitchFamily="34" charset="0"/>
                <a:cs typeface="Arial" panose="020B0604020202020204" pitchFamily="34" charset="0"/>
              </a:rPr>
              <a:t> that person (2 Thess. 3:14)</a:t>
            </a:r>
            <a:endParaRPr kumimoji="0" lang="en-US" sz="24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80701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fade">
                                      <p:cBhvr>
                                        <p:cTn id="7" dur="1000"/>
                                        <p:tgtEl>
                                          <p:spTgt spid="4">
                                            <p:txEl>
                                              <p:pRg st="8" end="8"/>
                                            </p:txEl>
                                          </p:spTgt>
                                        </p:tgtEl>
                                      </p:cBhvr>
                                    </p:animEffect>
                                    <p:anim calcmode="lin" valueType="num">
                                      <p:cBhvr>
                                        <p:cTn id="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9" end="9"/>
                                            </p:txEl>
                                          </p:spTgt>
                                        </p:tgtEl>
                                        <p:attrNameLst>
                                          <p:attrName>style.visibility</p:attrName>
                                        </p:attrNameLst>
                                      </p:cBhvr>
                                      <p:to>
                                        <p:strVal val="visible"/>
                                      </p:to>
                                    </p:set>
                                    <p:animEffect transition="in" filter="fade">
                                      <p:cBhvr>
                                        <p:cTn id="14" dur="1000"/>
                                        <p:tgtEl>
                                          <p:spTgt spid="4">
                                            <p:txEl>
                                              <p:pRg st="9" end="9"/>
                                            </p:txEl>
                                          </p:spTgt>
                                        </p:tgtEl>
                                      </p:cBhvr>
                                    </p:animEffect>
                                    <p:anim calcmode="lin" valueType="num">
                                      <p:cBhvr>
                                        <p:cTn id="15"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animEffect transition="in" filter="fade">
                                      <p:cBhvr>
                                        <p:cTn id="21" dur="1000"/>
                                        <p:tgtEl>
                                          <p:spTgt spid="4">
                                            <p:txEl>
                                              <p:pRg st="10" end="10"/>
                                            </p:txEl>
                                          </p:spTgt>
                                        </p:tgtEl>
                                      </p:cBhvr>
                                    </p:animEffect>
                                    <p:anim calcmode="lin" valueType="num">
                                      <p:cBhvr>
                                        <p:cTn id="22"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11" end="11"/>
                                            </p:txEl>
                                          </p:spTgt>
                                        </p:tgtEl>
                                        <p:attrNameLst>
                                          <p:attrName>style.visibility</p:attrName>
                                        </p:attrNameLst>
                                      </p:cBhvr>
                                      <p:to>
                                        <p:strVal val="visible"/>
                                      </p:to>
                                    </p:set>
                                    <p:animEffect transition="in" filter="fade">
                                      <p:cBhvr>
                                        <p:cTn id="28" dur="1000"/>
                                        <p:tgtEl>
                                          <p:spTgt spid="4">
                                            <p:txEl>
                                              <p:pRg st="11" end="11"/>
                                            </p:txEl>
                                          </p:spTgt>
                                        </p:tgtEl>
                                      </p:cBhvr>
                                    </p:animEffect>
                                    <p:anim calcmode="lin" valueType="num">
                                      <p:cBhvr>
                                        <p:cTn id="29"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animEffect transition="in" filter="fade">
                                      <p:cBhvr>
                                        <p:cTn id="35" dur="1000"/>
                                        <p:tgtEl>
                                          <p:spTgt spid="4">
                                            <p:txEl>
                                              <p:pRg st="12" end="12"/>
                                            </p:txEl>
                                          </p:spTgt>
                                        </p:tgtEl>
                                      </p:cBhvr>
                                    </p:animEffect>
                                    <p:anim calcmode="lin" valueType="num">
                                      <p:cBhvr>
                                        <p:cTn id="36"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13" end="13"/>
                                            </p:txEl>
                                          </p:spTgt>
                                        </p:tgtEl>
                                        <p:attrNameLst>
                                          <p:attrName>style.visibility</p:attrName>
                                        </p:attrNameLst>
                                      </p:cBhvr>
                                      <p:to>
                                        <p:strVal val="visible"/>
                                      </p:to>
                                    </p:set>
                                    <p:animEffect transition="in" filter="fade">
                                      <p:cBhvr>
                                        <p:cTn id="42" dur="1000"/>
                                        <p:tgtEl>
                                          <p:spTgt spid="4">
                                            <p:txEl>
                                              <p:pRg st="13" end="13"/>
                                            </p:txEl>
                                          </p:spTgt>
                                        </p:tgtEl>
                                      </p:cBhvr>
                                    </p:animEffect>
                                    <p:anim calcmode="lin" valueType="num">
                                      <p:cBhvr>
                                        <p:cTn id="43"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rot="16200000">
            <a:off x="-2247766" y="3012420"/>
            <a:ext cx="6951408" cy="739754"/>
          </a:xfrm>
          <a:prstGeom prst="rect">
            <a:avLst/>
          </a:prstGeom>
          <a:noFill/>
        </p:spPr>
        <p:txBody>
          <a:bodyPr wrap="square" rtlCol="0">
            <a:spAutoFit/>
          </a:bodyPr>
          <a:lstStyle/>
          <a:p>
            <a:pPr marL="857250" marR="0" lvl="0" indent="-857250" algn="ctr" defTabSz="457200" rtl="0" eaLnBrk="1" fontAlgn="auto" latinLnBrk="0" hangingPunct="1">
              <a:lnSpc>
                <a:spcPct val="150000"/>
              </a:lnSpc>
              <a:spcBef>
                <a:spcPts val="0"/>
              </a:spcBef>
              <a:spcAft>
                <a:spcPts val="0"/>
              </a:spcAft>
              <a:buClrTx/>
              <a:buSzTx/>
              <a:buFont typeface="+mj-lt"/>
              <a:buAutoNum type="romanUcPeriod" startAt="2"/>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Action</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that is </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Right</a:t>
            </a:r>
          </a:p>
        </p:txBody>
      </p:sp>
      <p:sp>
        <p:nvSpPr>
          <p:cNvPr id="3" name="Oval 2"/>
          <p:cNvSpPr/>
          <p:nvPr/>
        </p:nvSpPr>
        <p:spPr>
          <a:xfrm rot="16200000">
            <a:off x="-336012" y="2959513"/>
            <a:ext cx="2094271" cy="717756"/>
          </a:xfrm>
          <a:prstGeom prst="ellipse">
            <a:avLst/>
          </a:prstGeom>
          <a:solidFill>
            <a:schemeClr val="bg2">
              <a:lumMod val="25000"/>
            </a:scheme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vv. 15-17</a:t>
            </a:r>
          </a:p>
        </p:txBody>
      </p:sp>
      <p:sp>
        <p:nvSpPr>
          <p:cNvPr id="4" name="TextBox 3"/>
          <p:cNvSpPr txBox="1"/>
          <p:nvPr/>
        </p:nvSpPr>
        <p:spPr>
          <a:xfrm>
            <a:off x="1725283" y="231296"/>
            <a:ext cx="7030528" cy="3877985"/>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panose="020B0604020202020204" pitchFamily="34" charset="0"/>
                <a:cs typeface="Arial" panose="020B0604020202020204" pitchFamily="34" charset="0"/>
              </a:rPr>
              <a:t>The Sin</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panose="020B0604020202020204" pitchFamily="34" charset="0"/>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panose="020B0604020202020204" pitchFamily="34" charset="0"/>
                <a:cs typeface="Arial" panose="020B0604020202020204" pitchFamily="34" charset="0"/>
              </a:rPr>
              <a:t>The Point</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panose="020B0604020202020204" pitchFamily="34" charset="0"/>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panose="020B0604020202020204" pitchFamily="34" charset="0"/>
                <a:cs typeface="Arial" panose="020B0604020202020204" pitchFamily="34" charset="0"/>
              </a:rPr>
              <a:t>The Rebuke</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panose="020B0604020202020204" pitchFamily="34" charset="0"/>
              <a:cs typeface="Arial" panose="020B0604020202020204" pitchFamily="34" charset="0"/>
            </a:endParaRPr>
          </a:p>
          <a:p>
            <a:pPr marL="457200" indent="-457200">
              <a:buFont typeface="+mj-lt"/>
              <a:buAutoNum type="alphaUcPeriod"/>
              <a:defRPr/>
            </a:pPr>
            <a:r>
              <a:rPr lang="en-US" sz="2400" b="1" dirty="0">
                <a:solidFill>
                  <a:prstClr val="black"/>
                </a:solidFill>
                <a:latin typeface="Arial" panose="020B0604020202020204" pitchFamily="34" charset="0"/>
                <a:cs typeface="Arial" panose="020B0604020202020204" pitchFamily="34" charset="0"/>
              </a:rPr>
              <a:t>The Purpose </a:t>
            </a:r>
            <a:r>
              <a:rPr lang="en-US" sz="2400" dirty="0">
                <a:solidFill>
                  <a:prstClr val="black"/>
                </a:solidFill>
                <a:latin typeface="Arial" panose="020B0604020202020204" pitchFamily="34" charset="0"/>
                <a:cs typeface="Arial" panose="020B0604020202020204" pitchFamily="34" charset="0"/>
              </a:rPr>
              <a:t>(the value of limited approach)</a:t>
            </a:r>
          </a:p>
          <a:p>
            <a:pPr marL="914400" lvl="1" indent="-457200">
              <a:buFont typeface="+mj-lt"/>
              <a:buAutoNum type="arabicPeriod"/>
            </a:pPr>
            <a:r>
              <a:rPr kumimoji="0" lang="en-US" sz="2400" i="1"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Makes it easier to settle the problem</a:t>
            </a:r>
          </a:p>
          <a:p>
            <a:pPr marL="1371600" lvl="2" indent="-457200">
              <a:buFont typeface="Wingdings" panose="05000000000000000000" pitchFamily="2" charset="2"/>
              <a:buChar char="§"/>
            </a:pPr>
            <a:r>
              <a:rPr lang="en-US" sz="2400" i="1" dirty="0">
                <a:solidFill>
                  <a:prstClr val="black"/>
                </a:solidFill>
                <a:latin typeface="Arial" panose="020B0604020202020204" pitchFamily="34" charset="0"/>
                <a:cs typeface="Arial" panose="020B0604020202020204" pitchFamily="34" charset="0"/>
              </a:rPr>
              <a:t>The more people involved – harder to settle</a:t>
            </a:r>
          </a:p>
          <a:p>
            <a:pPr marL="1371600" lvl="2" indent="-457200">
              <a:buFont typeface="Wingdings" panose="05000000000000000000" pitchFamily="2" charset="2"/>
              <a:buChar char="§"/>
            </a:pPr>
            <a:r>
              <a:rPr kumimoji="0" lang="en-US" sz="24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Danger of partiality and factionalism</a:t>
            </a:r>
          </a:p>
          <a:p>
            <a:pPr marL="1371600" lvl="2" indent="-457200">
              <a:buFont typeface="Wingdings" panose="05000000000000000000" pitchFamily="2" charset="2"/>
              <a:buChar char="§"/>
            </a:pPr>
            <a:r>
              <a:rPr lang="en-US" sz="2400" i="1" dirty="0">
                <a:solidFill>
                  <a:prstClr val="black"/>
                </a:solidFill>
                <a:latin typeface="Arial" panose="020B0604020202020204" pitchFamily="34" charset="0"/>
                <a:cs typeface="Arial" panose="020B0604020202020204" pitchFamily="34" charset="0"/>
              </a:rPr>
              <a:t>Have a goal of keeping unity (Eph. 4:3)</a:t>
            </a:r>
            <a:endParaRPr kumimoji="0" lang="en-US" sz="24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41314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fade">
                                      <p:cBhvr>
                                        <p:cTn id="7" dur="1000"/>
                                        <p:tgtEl>
                                          <p:spTgt spid="4">
                                            <p:txEl>
                                              <p:pRg st="7" end="7"/>
                                            </p:txEl>
                                          </p:spTgt>
                                        </p:tgtEl>
                                      </p:cBhvr>
                                    </p:animEffect>
                                    <p:anim calcmode="lin" valueType="num">
                                      <p:cBhvr>
                                        <p:cTn id="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8" end="8"/>
                                            </p:txEl>
                                          </p:spTgt>
                                        </p:tgtEl>
                                        <p:attrNameLst>
                                          <p:attrName>style.visibility</p:attrName>
                                        </p:attrNameLst>
                                      </p:cBhvr>
                                      <p:to>
                                        <p:strVal val="visible"/>
                                      </p:to>
                                    </p:set>
                                    <p:animEffect transition="in" filter="fade">
                                      <p:cBhvr>
                                        <p:cTn id="14" dur="1000"/>
                                        <p:tgtEl>
                                          <p:spTgt spid="4">
                                            <p:txEl>
                                              <p:pRg st="8" end="8"/>
                                            </p:txEl>
                                          </p:spTgt>
                                        </p:tgtEl>
                                      </p:cBhvr>
                                    </p:animEffect>
                                    <p:anim calcmode="lin" valueType="num">
                                      <p:cBhvr>
                                        <p:cTn id="15"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animEffect transition="in" filter="fade">
                                      <p:cBhvr>
                                        <p:cTn id="21" dur="1000"/>
                                        <p:tgtEl>
                                          <p:spTgt spid="4">
                                            <p:txEl>
                                              <p:pRg st="9" end="9"/>
                                            </p:txEl>
                                          </p:spTgt>
                                        </p:tgtEl>
                                      </p:cBhvr>
                                    </p:animEffect>
                                    <p:anim calcmode="lin" valueType="num">
                                      <p:cBhvr>
                                        <p:cTn id="22"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10" end="10"/>
                                            </p:txEl>
                                          </p:spTgt>
                                        </p:tgtEl>
                                        <p:attrNameLst>
                                          <p:attrName>style.visibility</p:attrName>
                                        </p:attrNameLst>
                                      </p:cBhvr>
                                      <p:to>
                                        <p:strVal val="visible"/>
                                      </p:to>
                                    </p:set>
                                    <p:animEffect transition="in" filter="fade">
                                      <p:cBhvr>
                                        <p:cTn id="28" dur="1000"/>
                                        <p:tgtEl>
                                          <p:spTgt spid="4">
                                            <p:txEl>
                                              <p:pRg st="10" end="10"/>
                                            </p:txEl>
                                          </p:spTgt>
                                        </p:tgtEl>
                                      </p:cBhvr>
                                    </p:animEffect>
                                    <p:anim calcmode="lin" valueType="num">
                                      <p:cBhvr>
                                        <p:cTn id="29"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rot="16200000">
            <a:off x="-2249024" y="3105827"/>
            <a:ext cx="6951408" cy="739754"/>
          </a:xfrm>
          <a:prstGeom prst="rect">
            <a:avLst/>
          </a:prstGeom>
          <a:noFill/>
        </p:spPr>
        <p:txBody>
          <a:bodyPr wrap="square" rtlCol="0">
            <a:spAutoFit/>
          </a:bodyPr>
          <a:lstStyle/>
          <a:p>
            <a:pPr marL="857250" marR="0" lvl="0" indent="-857250" algn="ctr" defTabSz="457200" rtl="0" eaLnBrk="1" fontAlgn="auto" latinLnBrk="0" hangingPunct="1">
              <a:lnSpc>
                <a:spcPct val="150000"/>
              </a:lnSpc>
              <a:spcBef>
                <a:spcPts val="0"/>
              </a:spcBef>
              <a:spcAft>
                <a:spcPts val="0"/>
              </a:spcAft>
              <a:buClrTx/>
              <a:buSzTx/>
              <a:buFont typeface="+mj-lt"/>
              <a:buAutoNum type="romanUcPeriod" startAt="2"/>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Action</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that is </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Right</a:t>
            </a:r>
          </a:p>
        </p:txBody>
      </p:sp>
      <p:sp>
        <p:nvSpPr>
          <p:cNvPr id="3" name="Oval 2"/>
          <p:cNvSpPr/>
          <p:nvPr/>
        </p:nvSpPr>
        <p:spPr>
          <a:xfrm rot="16200000">
            <a:off x="-326487" y="2959513"/>
            <a:ext cx="2094271" cy="717756"/>
          </a:xfrm>
          <a:prstGeom prst="ellipse">
            <a:avLst/>
          </a:prstGeom>
          <a:solidFill>
            <a:schemeClr val="bg2">
              <a:lumMod val="25000"/>
            </a:scheme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vv. 15-17</a:t>
            </a:r>
          </a:p>
        </p:txBody>
      </p:sp>
      <p:sp>
        <p:nvSpPr>
          <p:cNvPr id="4" name="TextBox 3"/>
          <p:cNvSpPr txBox="1"/>
          <p:nvPr/>
        </p:nvSpPr>
        <p:spPr>
          <a:xfrm>
            <a:off x="1725283" y="231296"/>
            <a:ext cx="7030528" cy="4616648"/>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panose="020B0604020202020204" pitchFamily="34" charset="0"/>
                <a:cs typeface="Arial" panose="020B0604020202020204" pitchFamily="34" charset="0"/>
              </a:rPr>
              <a:t>The Sin</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panose="020B0604020202020204" pitchFamily="34" charset="0"/>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panose="020B0604020202020204" pitchFamily="34" charset="0"/>
                <a:cs typeface="Arial" panose="020B0604020202020204" pitchFamily="34" charset="0"/>
              </a:rPr>
              <a:t>The Point</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panose="020B0604020202020204" pitchFamily="34" charset="0"/>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panose="020B0604020202020204" pitchFamily="34" charset="0"/>
                <a:cs typeface="Arial" panose="020B0604020202020204" pitchFamily="34" charset="0"/>
              </a:rPr>
              <a:t>The Rebuke</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panose="020B0604020202020204" pitchFamily="34" charset="0"/>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panose="020B0604020202020204" pitchFamily="34" charset="0"/>
                <a:cs typeface="Arial" panose="020B0604020202020204" pitchFamily="34" charset="0"/>
              </a:rPr>
              <a:t>The Purpose </a:t>
            </a:r>
            <a:r>
              <a:rPr lang="en-US" sz="2400" dirty="0">
                <a:solidFill>
                  <a:prstClr val="black"/>
                </a:solidFill>
                <a:latin typeface="Arial" panose="020B0604020202020204" pitchFamily="34" charset="0"/>
                <a:cs typeface="Arial" panose="020B0604020202020204" pitchFamily="34" charset="0"/>
              </a:rPr>
              <a:t>(the value of limited approach)</a:t>
            </a:r>
          </a:p>
          <a:p>
            <a:pPr marL="914400" lvl="1" indent="-457200">
              <a:buFont typeface="+mj-lt"/>
              <a:buAutoNum type="arabicPeriod"/>
            </a:pPr>
            <a:r>
              <a:rPr kumimoji="0" lang="en-US" sz="2400" i="1"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Makes it easier to settle the problem</a:t>
            </a:r>
          </a:p>
          <a:p>
            <a:pPr marL="914400" lvl="1" indent="-457200">
              <a:buFont typeface="+mj-lt"/>
              <a:buAutoNum type="arabicPeriod"/>
            </a:pPr>
            <a:r>
              <a:rPr lang="en-US" sz="2400" i="1" u="sng" dirty="0">
                <a:solidFill>
                  <a:prstClr val="black"/>
                </a:solidFill>
                <a:latin typeface="Arial" panose="020B0604020202020204" pitchFamily="34" charset="0"/>
                <a:cs typeface="Arial" panose="020B0604020202020204" pitchFamily="34" charset="0"/>
              </a:rPr>
              <a:t>To limit the impact on weaker brethren</a:t>
            </a:r>
            <a:endParaRPr kumimoji="0" lang="en-US" sz="2400" i="1"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371600" lvl="2" indent="-457200">
              <a:buFont typeface="Wingdings" panose="05000000000000000000" pitchFamily="2" charset="2"/>
              <a:buChar char="§"/>
            </a:pPr>
            <a:r>
              <a:rPr lang="en-US" sz="2400" i="1" dirty="0">
                <a:solidFill>
                  <a:prstClr val="black"/>
                </a:solidFill>
                <a:latin typeface="Arial" panose="020B0604020202020204" pitchFamily="34" charset="0"/>
                <a:cs typeface="Arial" panose="020B0604020202020204" pitchFamily="34" charset="0"/>
              </a:rPr>
              <a:t>Must watch for effects on weaker                  (1 Thess. 5:14)</a:t>
            </a:r>
          </a:p>
          <a:p>
            <a:pPr marL="1371600" lvl="2" indent="-457200">
              <a:buFont typeface="Wingdings" panose="05000000000000000000" pitchFamily="2" charset="2"/>
              <a:buChar char="§"/>
            </a:pPr>
            <a:r>
              <a:rPr kumimoji="0" lang="en-US" sz="24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If</a:t>
            </a:r>
            <a:r>
              <a:rPr kumimoji="0" lang="en-US" sz="2400" i="1"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every private matter became public discussion and trial, the church would be </a:t>
            </a:r>
            <a:r>
              <a:rPr lang="en-US" sz="2400" i="1" dirty="0">
                <a:solidFill>
                  <a:prstClr val="black"/>
                </a:solidFill>
                <a:latin typeface="Arial" panose="020B0604020202020204" pitchFamily="34" charset="0"/>
                <a:cs typeface="Arial" panose="020B0604020202020204" pitchFamily="34" charset="0"/>
              </a:rPr>
              <a:t>in an </a:t>
            </a:r>
            <a:r>
              <a:rPr kumimoji="0" lang="en-US" sz="2400" i="1"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uproar</a:t>
            </a:r>
            <a:endParaRPr kumimoji="0" lang="en-US" sz="24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0567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animEffect transition="in" filter="fade">
                                      <p:cBhvr>
                                        <p:cTn id="7" dur="1000"/>
                                        <p:tgtEl>
                                          <p:spTgt spid="4">
                                            <p:txEl>
                                              <p:pRg st="9" end="9"/>
                                            </p:txEl>
                                          </p:spTgt>
                                        </p:tgtEl>
                                      </p:cBhvr>
                                    </p:animEffect>
                                    <p:anim calcmode="lin" valueType="num">
                                      <p:cBhvr>
                                        <p:cTn id="8"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0" end="10"/>
                                            </p:txEl>
                                          </p:spTgt>
                                        </p:tgtEl>
                                        <p:attrNameLst>
                                          <p:attrName>style.visibility</p:attrName>
                                        </p:attrNameLst>
                                      </p:cBhvr>
                                      <p:to>
                                        <p:strVal val="visible"/>
                                      </p:to>
                                    </p:set>
                                    <p:animEffect transition="in" filter="fade">
                                      <p:cBhvr>
                                        <p:cTn id="14" dur="1000"/>
                                        <p:tgtEl>
                                          <p:spTgt spid="4">
                                            <p:txEl>
                                              <p:pRg st="10" end="10"/>
                                            </p:txEl>
                                          </p:spTgt>
                                        </p:tgtEl>
                                      </p:cBhvr>
                                    </p:animEffect>
                                    <p:anim calcmode="lin" valueType="num">
                                      <p:cBhvr>
                                        <p:cTn id="15"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rot="16200000">
            <a:off x="-2064050" y="3059123"/>
            <a:ext cx="6858001" cy="739754"/>
          </a:xfrm>
          <a:prstGeom prst="rect">
            <a:avLst/>
          </a:prstGeom>
          <a:noFill/>
        </p:spPr>
        <p:txBody>
          <a:bodyPr wrap="square" rtlCol="0">
            <a:spAutoFit/>
          </a:bodyPr>
          <a:lstStyle/>
          <a:p>
            <a:pPr marL="571500" marR="0" lvl="0" indent="-571500" algn="ctr" defTabSz="457200" rtl="0" eaLnBrk="1" fontAlgn="auto" latinLnBrk="0" hangingPunct="1">
              <a:lnSpc>
                <a:spcPct val="150000"/>
              </a:lnSpc>
              <a:spcBef>
                <a:spcPts val="0"/>
              </a:spcBef>
              <a:spcAft>
                <a:spcPts val="0"/>
              </a:spcAft>
              <a:buClrTx/>
              <a:buSzTx/>
              <a:buFont typeface="+mj-lt"/>
              <a:buAutoNum type="romanUcPeriod"/>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Attitude</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that is </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Wrong</a:t>
            </a:r>
          </a:p>
        </p:txBody>
      </p:sp>
      <p:sp>
        <p:nvSpPr>
          <p:cNvPr id="8" name="Oval 7"/>
          <p:cNvSpPr/>
          <p:nvPr/>
        </p:nvSpPr>
        <p:spPr>
          <a:xfrm rot="16200000">
            <a:off x="-304317" y="2959513"/>
            <a:ext cx="2094271" cy="717756"/>
          </a:xfrm>
          <a:prstGeom prst="ellipse">
            <a:avLst/>
          </a:prstGeom>
          <a:solidFill>
            <a:schemeClr val="accent3">
              <a:lumMod val="50000"/>
            </a:scheme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vv. 10-14</a:t>
            </a:r>
          </a:p>
        </p:txBody>
      </p:sp>
      <p:sp>
        <p:nvSpPr>
          <p:cNvPr id="6" name="TextBox 5"/>
          <p:cNvSpPr txBox="1"/>
          <p:nvPr/>
        </p:nvSpPr>
        <p:spPr>
          <a:xfrm>
            <a:off x="1725283" y="231296"/>
            <a:ext cx="7030528" cy="1200329"/>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panose="020B0604020202020204" pitchFamily="34" charset="0"/>
                <a:cs typeface="Arial" panose="020B0604020202020204" pitchFamily="34" charset="0"/>
              </a:rPr>
              <a:t>Do not Despise (v. 10)</a:t>
            </a:r>
            <a:endParaRPr lang="en-US" sz="2400" dirty="0">
              <a:solidFill>
                <a:prstClr val="black"/>
              </a:solidFill>
              <a:latin typeface="Arial" panose="020B0604020202020204" pitchFamily="34" charset="0"/>
              <a:cs typeface="Arial" panose="020B0604020202020204" pitchFamily="34" charset="0"/>
            </a:endParaRPr>
          </a:p>
          <a:p>
            <a:pPr marL="914400" lvl="1" indent="-457200">
              <a:buFont typeface="+mj-lt"/>
              <a:buAutoNum type="arabicPeriod"/>
            </a:pPr>
            <a:r>
              <a:rPr kumimoji="0" lang="en-US" sz="24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What does that mean?</a:t>
            </a:r>
          </a:p>
          <a:p>
            <a:pPr marL="914400" lvl="1" indent="-457200">
              <a:buFont typeface="+mj-lt"/>
              <a:buAutoNum type="arabicPeriod"/>
            </a:pPr>
            <a:r>
              <a:rPr lang="en-US" sz="2400" i="1" dirty="0">
                <a:solidFill>
                  <a:prstClr val="black"/>
                </a:solidFill>
                <a:latin typeface="Arial" panose="020B0604020202020204" pitchFamily="34" charset="0"/>
                <a:cs typeface="Arial" panose="020B0604020202020204" pitchFamily="34" charset="0"/>
              </a:rPr>
              <a:t>Why despise them?</a:t>
            </a:r>
            <a:endParaRPr kumimoji="0" lang="en-US" sz="24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Text Box 8"/>
          <p:cNvSpPr txBox="1">
            <a:spLocks noChangeArrowheads="1"/>
          </p:cNvSpPr>
          <p:nvPr/>
        </p:nvSpPr>
        <p:spPr bwMode="auto">
          <a:xfrm>
            <a:off x="2012111" y="2282823"/>
            <a:ext cx="6787243" cy="2092881"/>
          </a:xfrm>
          <a:prstGeom prst="rect">
            <a:avLst/>
          </a:prstGeom>
          <a:solidFill>
            <a:schemeClr val="bg2">
              <a:lumMod val="50000"/>
            </a:schemeClr>
          </a:solidFill>
          <a:ln w="9525">
            <a:noFill/>
            <a:miter lim="800000"/>
            <a:headEnd/>
            <a:tailEnd/>
          </a:ln>
          <a:effectLst/>
          <a:scene3d>
            <a:camera prst="orthographicFront">
              <a:rot lat="0" lon="0" rev="0"/>
            </a:camera>
            <a:lightRig rig="contrasting" dir="t">
              <a:rot lat="0" lon="0" rev="1500000"/>
            </a:lightRig>
          </a:scene3d>
          <a:sp3d prstMaterial="metal">
            <a:bevelT w="88900" h="88900"/>
          </a:sp3d>
          <a:extLst/>
        </p:spPr>
        <p:txBody>
          <a:bodyPr wrap="non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b="1"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The One Despised Apparently Has “Sinned”</a:t>
            </a:r>
          </a:p>
          <a:p>
            <a:endParaRPr lang="en-US" sz="1000" dirty="0">
              <a:latin typeface="Arial" panose="020B0604020202020204" pitchFamily="34" charset="0"/>
              <a:cs typeface="Arial" panose="020B0604020202020204" pitchFamily="34" charset="0"/>
            </a:endParaRPr>
          </a:p>
          <a:p>
            <a:pPr>
              <a:buFontTx/>
              <a:buAutoNum type="arabicPeriod"/>
            </a:pPr>
            <a:r>
              <a:rPr lang="en-US" dirty="0">
                <a:latin typeface="Arial" panose="020B0604020202020204" pitchFamily="34" charset="0"/>
                <a:cs typeface="Arial" panose="020B0604020202020204" pitchFamily="34" charset="0"/>
              </a:rPr>
              <a:t>Offended – caused to sin (vv. 6-9)</a:t>
            </a:r>
          </a:p>
          <a:p>
            <a:pPr>
              <a:buFontTx/>
              <a:buAutoNum type="arabicPeriod"/>
            </a:pPr>
            <a:r>
              <a:rPr lang="en-US" dirty="0">
                <a:latin typeface="Arial" panose="020B0604020202020204" pitchFamily="34" charset="0"/>
                <a:cs typeface="Arial" panose="020B0604020202020204" pitchFamily="34" charset="0"/>
              </a:rPr>
              <a:t>Compared to sheep gone astray (vv. 12-14)</a:t>
            </a:r>
          </a:p>
          <a:p>
            <a:pPr>
              <a:buFontTx/>
              <a:buAutoNum type="arabicPeriod"/>
            </a:pPr>
            <a:r>
              <a:rPr lang="en-US" dirty="0">
                <a:latin typeface="Arial" panose="020B0604020202020204" pitchFamily="34" charset="0"/>
                <a:cs typeface="Arial" panose="020B0604020202020204" pitchFamily="34" charset="0"/>
              </a:rPr>
              <a:t>Brother sins against you (vv. 15-17)</a:t>
            </a:r>
          </a:p>
          <a:p>
            <a:pPr>
              <a:buFontTx/>
              <a:buAutoNum type="arabicPeriod"/>
            </a:pPr>
            <a:r>
              <a:rPr lang="en-US" dirty="0">
                <a:latin typeface="Arial" panose="020B0604020202020204" pitchFamily="34" charset="0"/>
                <a:cs typeface="Arial" panose="020B0604020202020204" pitchFamily="34" charset="0"/>
              </a:rPr>
              <a:t>Forgiveness (vv. 21-35)</a:t>
            </a:r>
          </a:p>
        </p:txBody>
      </p:sp>
    </p:spTree>
    <p:extLst>
      <p:ext uri="{BB962C8B-B14F-4D97-AF65-F5344CB8AC3E}">
        <p14:creationId xmlns:p14="http://schemas.microsoft.com/office/powerpoint/2010/main" val="2373413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rot="16200000">
            <a:off x="-2143171" y="3059122"/>
            <a:ext cx="6858001" cy="739754"/>
          </a:xfrm>
          <a:prstGeom prst="rect">
            <a:avLst/>
          </a:prstGeom>
          <a:noFill/>
        </p:spPr>
        <p:txBody>
          <a:bodyPr wrap="square" rtlCol="0">
            <a:spAutoFit/>
          </a:bodyPr>
          <a:lstStyle/>
          <a:p>
            <a:pPr marL="571500" marR="0" lvl="0" indent="-571500" algn="ctr" defTabSz="457200" rtl="0" eaLnBrk="1" fontAlgn="auto" latinLnBrk="0" hangingPunct="1">
              <a:lnSpc>
                <a:spcPct val="150000"/>
              </a:lnSpc>
              <a:spcBef>
                <a:spcPts val="0"/>
              </a:spcBef>
              <a:spcAft>
                <a:spcPts val="0"/>
              </a:spcAft>
              <a:buClrTx/>
              <a:buSzTx/>
              <a:buFont typeface="+mj-lt"/>
              <a:buAutoNum type="romanUcPeriod"/>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Attitude</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that is </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Wrong</a:t>
            </a:r>
          </a:p>
        </p:txBody>
      </p:sp>
      <p:sp>
        <p:nvSpPr>
          <p:cNvPr id="8" name="Oval 7"/>
          <p:cNvSpPr/>
          <p:nvPr/>
        </p:nvSpPr>
        <p:spPr>
          <a:xfrm rot="16200000">
            <a:off x="-276418" y="3070121"/>
            <a:ext cx="2094271" cy="717756"/>
          </a:xfrm>
          <a:prstGeom prst="ellipse">
            <a:avLst/>
          </a:prstGeom>
          <a:solidFill>
            <a:schemeClr val="bg2">
              <a:lumMod val="25000"/>
            </a:scheme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vv. 10-14</a:t>
            </a:r>
          </a:p>
        </p:txBody>
      </p:sp>
      <p:sp>
        <p:nvSpPr>
          <p:cNvPr id="6" name="TextBox 5"/>
          <p:cNvSpPr txBox="1"/>
          <p:nvPr/>
        </p:nvSpPr>
        <p:spPr>
          <a:xfrm>
            <a:off x="1725283" y="231296"/>
            <a:ext cx="7030528" cy="1569660"/>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panose="020B0604020202020204" pitchFamily="34" charset="0"/>
                <a:cs typeface="Arial" panose="020B0604020202020204" pitchFamily="34" charset="0"/>
              </a:rPr>
              <a:t>Do not Despise (v. 10)</a:t>
            </a:r>
            <a:endParaRPr lang="en-US" sz="2400" dirty="0">
              <a:solidFill>
                <a:prstClr val="black"/>
              </a:solidFill>
              <a:latin typeface="Arial" panose="020B0604020202020204" pitchFamily="34" charset="0"/>
              <a:cs typeface="Arial" panose="020B0604020202020204" pitchFamily="34" charset="0"/>
            </a:endParaRPr>
          </a:p>
          <a:p>
            <a:pPr marL="914400" lvl="1" indent="-457200">
              <a:buFont typeface="+mj-lt"/>
              <a:buAutoNum type="arabicPeriod"/>
            </a:pPr>
            <a:r>
              <a:rPr kumimoji="0" lang="en-US" sz="24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What does that mean?</a:t>
            </a:r>
          </a:p>
          <a:p>
            <a:pPr marL="914400" lvl="1" indent="-457200">
              <a:buFont typeface="+mj-lt"/>
              <a:buAutoNum type="arabicPeriod"/>
            </a:pPr>
            <a:r>
              <a:rPr lang="en-US" sz="2400" i="1" dirty="0">
                <a:solidFill>
                  <a:prstClr val="black"/>
                </a:solidFill>
                <a:latin typeface="Arial" panose="020B0604020202020204" pitchFamily="34" charset="0"/>
                <a:cs typeface="Arial" panose="020B0604020202020204" pitchFamily="34" charset="0"/>
              </a:rPr>
              <a:t>Why despise them?</a:t>
            </a:r>
          </a:p>
          <a:p>
            <a:pPr marL="914400" lvl="1" indent="-457200">
              <a:buFont typeface="+mj-lt"/>
              <a:buAutoNum type="arabicPeriod"/>
            </a:pPr>
            <a:r>
              <a:rPr kumimoji="0" lang="en-US" sz="24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Could I be guilty?</a:t>
            </a:r>
            <a:endParaRPr kumimoji="0" lang="en-US" sz="24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 name="Oval 8"/>
          <p:cNvSpPr>
            <a:spLocks noChangeArrowheads="1"/>
          </p:cNvSpPr>
          <p:nvPr/>
        </p:nvSpPr>
        <p:spPr bwMode="auto">
          <a:xfrm>
            <a:off x="2419350" y="2204426"/>
            <a:ext cx="6336461" cy="3083331"/>
          </a:xfrm>
          <a:prstGeom prst="ellipse">
            <a:avLst/>
          </a:prstGeom>
          <a:solidFill>
            <a:schemeClr val="bg2">
              <a:lumMod val="25000"/>
            </a:schemeClr>
          </a:solidFill>
          <a:ln w="9525">
            <a:noFill/>
            <a:round/>
            <a:headEnd/>
            <a:tailEnd/>
          </a:ln>
          <a:effectLst/>
          <a:scene3d>
            <a:camera prst="orthographicFront">
              <a:rot lat="0" lon="0" rev="0"/>
            </a:camera>
            <a:lightRig rig="glow" dir="t">
              <a:rot lat="0" lon="0" rev="4800000"/>
            </a:lightRig>
          </a:scene3d>
          <a:sp3d prstMaterial="matte">
            <a:bevelT w="127000" h="63500"/>
          </a:sp3d>
        </p:spPr>
        <p:txBody>
          <a:bodyPr wrap="none" anchor="ctr"/>
          <a:lstStyle/>
          <a:p>
            <a:pPr algn="ctr"/>
            <a:r>
              <a:rPr lang="en-US" sz="2800" b="1" u="sng"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Anytime I:</a:t>
            </a:r>
          </a:p>
          <a:p>
            <a:pPr marL="342900" indent="-342900" algn="ctr">
              <a:buFont typeface="Wingdings" panose="05000000000000000000" pitchFamily="2" charset="2"/>
              <a:buChar char="§"/>
            </a:pPr>
            <a:r>
              <a:rPr lang="en-US" sz="2400" i="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Have bitter feelings</a:t>
            </a:r>
          </a:p>
          <a:p>
            <a:pPr marL="342900" indent="-342900" algn="ctr">
              <a:buFont typeface="Wingdings" panose="05000000000000000000" pitchFamily="2" charset="2"/>
              <a:buChar char="§"/>
            </a:pPr>
            <a:r>
              <a:rPr lang="en-US" sz="2400" i="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Think someone is not worth my efforts</a:t>
            </a:r>
          </a:p>
          <a:p>
            <a:pPr marL="342900" indent="-342900" algn="ctr">
              <a:buFont typeface="Wingdings" panose="05000000000000000000" pitchFamily="2" charset="2"/>
              <a:buChar char="§"/>
            </a:pPr>
            <a:r>
              <a:rPr lang="en-US" sz="2400" i="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View another as a “less” disciple</a:t>
            </a:r>
          </a:p>
          <a:p>
            <a:pPr algn="ctr"/>
            <a:r>
              <a:rPr lang="en-US" sz="2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I am despising another!</a:t>
            </a:r>
          </a:p>
        </p:txBody>
      </p:sp>
    </p:spTree>
    <p:extLst>
      <p:ext uri="{BB962C8B-B14F-4D97-AF65-F5344CB8AC3E}">
        <p14:creationId xmlns:p14="http://schemas.microsoft.com/office/powerpoint/2010/main" val="2782399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1500"/>
                                        <p:tgtEl>
                                          <p:spTgt spid="9">
                                            <p:bg/>
                                          </p:spTgt>
                                        </p:tgtEl>
                                      </p:cBhvr>
                                    </p:animEffect>
                                    <p:anim calcmode="lin" valueType="num">
                                      <p:cBhvr>
                                        <p:cTn id="8" dur="1500" fill="hold"/>
                                        <p:tgtEl>
                                          <p:spTgt spid="9">
                                            <p:bg/>
                                          </p:spTgt>
                                        </p:tgtEl>
                                        <p:attrNameLst>
                                          <p:attrName>ppt_x</p:attrName>
                                        </p:attrNameLst>
                                      </p:cBhvr>
                                      <p:tavLst>
                                        <p:tav tm="0">
                                          <p:val>
                                            <p:strVal val="#ppt_x"/>
                                          </p:val>
                                        </p:tav>
                                        <p:tav tm="100000">
                                          <p:val>
                                            <p:strVal val="#ppt_x"/>
                                          </p:val>
                                        </p:tav>
                                      </p:tavLst>
                                    </p:anim>
                                    <p:anim calcmode="lin" valueType="num">
                                      <p:cBhvr>
                                        <p:cTn id="9" dur="1350" decel="100000" fill="hold"/>
                                        <p:tgtEl>
                                          <p:spTgt spid="9">
                                            <p:bg/>
                                          </p:spTgt>
                                        </p:tgtEl>
                                        <p:attrNameLst>
                                          <p:attrName>ppt_y</p:attrName>
                                        </p:attrNameLst>
                                      </p:cBhvr>
                                      <p:tavLst>
                                        <p:tav tm="0">
                                          <p:val>
                                            <p:strVal val="#ppt_y+1"/>
                                          </p:val>
                                        </p:tav>
                                        <p:tav tm="100000">
                                          <p:val>
                                            <p:strVal val="#ppt_y-.03"/>
                                          </p:val>
                                        </p:tav>
                                      </p:tavLst>
                                    </p:anim>
                                    <p:anim calcmode="lin" valueType="num">
                                      <p:cBhvr>
                                        <p:cTn id="10" dur="150" accel="100000" fill="hold">
                                          <p:stCondLst>
                                            <p:cond delay="1350"/>
                                          </p:stCondLst>
                                        </p:cTn>
                                        <p:tgtEl>
                                          <p:spTgt spid="9">
                                            <p:bg/>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1500"/>
                                        <p:tgtEl>
                                          <p:spTgt spid="9">
                                            <p:txEl>
                                              <p:pRg st="0" end="0"/>
                                            </p:txEl>
                                          </p:spTgt>
                                        </p:tgtEl>
                                      </p:cBhvr>
                                    </p:animEffect>
                                    <p:anim calcmode="lin" valueType="num">
                                      <p:cBhvr>
                                        <p:cTn id="14" dur="1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5" dur="1350" decel="100000" fill="hold"/>
                                        <p:tgtEl>
                                          <p:spTgt spid="9">
                                            <p:txEl>
                                              <p:pRg st="0" end="0"/>
                                            </p:txEl>
                                          </p:spTgt>
                                        </p:tgtEl>
                                        <p:attrNameLst>
                                          <p:attrName>ppt_y</p:attrName>
                                        </p:attrNameLst>
                                      </p:cBhvr>
                                      <p:tavLst>
                                        <p:tav tm="0">
                                          <p:val>
                                            <p:strVal val="#ppt_y+1"/>
                                          </p:val>
                                        </p:tav>
                                        <p:tav tm="100000">
                                          <p:val>
                                            <p:strVal val="#ppt_y-.03"/>
                                          </p:val>
                                        </p:tav>
                                      </p:tavLst>
                                    </p:anim>
                                    <p:anim calcmode="lin" valueType="num">
                                      <p:cBhvr>
                                        <p:cTn id="16" dur="150" accel="100000" fill="hold">
                                          <p:stCondLst>
                                            <p:cond delay="1350"/>
                                          </p:stCondLst>
                                        </p:cTn>
                                        <p:tgtEl>
                                          <p:spTgt spid="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1500"/>
                                        <p:tgtEl>
                                          <p:spTgt spid="9">
                                            <p:txEl>
                                              <p:pRg st="1" end="1"/>
                                            </p:txEl>
                                          </p:spTgt>
                                        </p:tgtEl>
                                      </p:cBhvr>
                                    </p:animEffect>
                                    <p:anim calcmode="lin" valueType="num">
                                      <p:cBhvr>
                                        <p:cTn id="22" dur="15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1350" decel="100000" fill="hold"/>
                                        <p:tgtEl>
                                          <p:spTgt spid="9">
                                            <p:txEl>
                                              <p:pRg st="1" end="1"/>
                                            </p:txEl>
                                          </p:spTgt>
                                        </p:tgtEl>
                                        <p:attrNameLst>
                                          <p:attrName>ppt_y</p:attrName>
                                        </p:attrNameLst>
                                      </p:cBhvr>
                                      <p:tavLst>
                                        <p:tav tm="0">
                                          <p:val>
                                            <p:strVal val="#ppt_y+1"/>
                                          </p:val>
                                        </p:tav>
                                        <p:tav tm="100000">
                                          <p:val>
                                            <p:strVal val="#ppt_y-.03"/>
                                          </p:val>
                                        </p:tav>
                                      </p:tavLst>
                                    </p:anim>
                                    <p:anim calcmode="lin" valueType="num">
                                      <p:cBhvr>
                                        <p:cTn id="24" dur="150" accel="100000" fill="hold">
                                          <p:stCondLst>
                                            <p:cond delay="1350"/>
                                          </p:stCondLst>
                                        </p:cTn>
                                        <p:tgtEl>
                                          <p:spTgt spid="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fade">
                                      <p:cBhvr>
                                        <p:cTn id="29" dur="1500"/>
                                        <p:tgtEl>
                                          <p:spTgt spid="9">
                                            <p:txEl>
                                              <p:pRg st="2" end="2"/>
                                            </p:txEl>
                                          </p:spTgt>
                                        </p:tgtEl>
                                      </p:cBhvr>
                                    </p:animEffect>
                                    <p:anim calcmode="lin" valueType="num">
                                      <p:cBhvr>
                                        <p:cTn id="30" dur="1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1" dur="1350" decel="100000" fill="hold"/>
                                        <p:tgtEl>
                                          <p:spTgt spid="9">
                                            <p:txEl>
                                              <p:pRg st="2" end="2"/>
                                            </p:txEl>
                                          </p:spTgt>
                                        </p:tgtEl>
                                        <p:attrNameLst>
                                          <p:attrName>ppt_y</p:attrName>
                                        </p:attrNameLst>
                                      </p:cBhvr>
                                      <p:tavLst>
                                        <p:tav tm="0">
                                          <p:val>
                                            <p:strVal val="#ppt_y+1"/>
                                          </p:val>
                                        </p:tav>
                                        <p:tav tm="100000">
                                          <p:val>
                                            <p:strVal val="#ppt_y-.03"/>
                                          </p:val>
                                        </p:tav>
                                      </p:tavLst>
                                    </p:anim>
                                    <p:anim calcmode="lin" valueType="num">
                                      <p:cBhvr>
                                        <p:cTn id="32" dur="150" accel="100000" fill="hold">
                                          <p:stCondLst>
                                            <p:cond delay="1350"/>
                                          </p:stCondLst>
                                        </p:cTn>
                                        <p:tgtEl>
                                          <p:spTgt spid="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fade">
                                      <p:cBhvr>
                                        <p:cTn id="37" dur="1500"/>
                                        <p:tgtEl>
                                          <p:spTgt spid="9">
                                            <p:txEl>
                                              <p:pRg st="3" end="3"/>
                                            </p:txEl>
                                          </p:spTgt>
                                        </p:tgtEl>
                                      </p:cBhvr>
                                    </p:animEffect>
                                    <p:anim calcmode="lin" valueType="num">
                                      <p:cBhvr>
                                        <p:cTn id="38" dur="1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9" dur="1350" decel="100000" fill="hold"/>
                                        <p:tgtEl>
                                          <p:spTgt spid="9">
                                            <p:txEl>
                                              <p:pRg st="3" end="3"/>
                                            </p:txEl>
                                          </p:spTgt>
                                        </p:tgtEl>
                                        <p:attrNameLst>
                                          <p:attrName>ppt_y</p:attrName>
                                        </p:attrNameLst>
                                      </p:cBhvr>
                                      <p:tavLst>
                                        <p:tav tm="0">
                                          <p:val>
                                            <p:strVal val="#ppt_y+1"/>
                                          </p:val>
                                        </p:tav>
                                        <p:tav tm="100000">
                                          <p:val>
                                            <p:strVal val="#ppt_y-.03"/>
                                          </p:val>
                                        </p:tav>
                                      </p:tavLst>
                                    </p:anim>
                                    <p:anim calcmode="lin" valueType="num">
                                      <p:cBhvr>
                                        <p:cTn id="40" dur="150" accel="100000" fill="hold">
                                          <p:stCondLst>
                                            <p:cond delay="1350"/>
                                          </p:stCondLst>
                                        </p:cTn>
                                        <p:tgtEl>
                                          <p:spTgt spid="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9">
                                            <p:txEl>
                                              <p:pRg st="4" end="4"/>
                                            </p:txEl>
                                          </p:spTgt>
                                        </p:tgtEl>
                                        <p:attrNameLst>
                                          <p:attrName>style.visibility</p:attrName>
                                        </p:attrNameLst>
                                      </p:cBhvr>
                                      <p:to>
                                        <p:strVal val="visible"/>
                                      </p:to>
                                    </p:set>
                                    <p:animEffect transition="in" filter="fade">
                                      <p:cBhvr>
                                        <p:cTn id="45" dur="1500"/>
                                        <p:tgtEl>
                                          <p:spTgt spid="9">
                                            <p:txEl>
                                              <p:pRg st="4" end="4"/>
                                            </p:txEl>
                                          </p:spTgt>
                                        </p:tgtEl>
                                      </p:cBhvr>
                                    </p:animEffect>
                                    <p:anim calcmode="lin" valueType="num">
                                      <p:cBhvr>
                                        <p:cTn id="46" dur="15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7" dur="1350" decel="100000" fill="hold"/>
                                        <p:tgtEl>
                                          <p:spTgt spid="9">
                                            <p:txEl>
                                              <p:pRg st="4" end="4"/>
                                            </p:txEl>
                                          </p:spTgt>
                                        </p:tgtEl>
                                        <p:attrNameLst>
                                          <p:attrName>ppt_y</p:attrName>
                                        </p:attrNameLst>
                                      </p:cBhvr>
                                      <p:tavLst>
                                        <p:tav tm="0">
                                          <p:val>
                                            <p:strVal val="#ppt_y+1"/>
                                          </p:val>
                                        </p:tav>
                                        <p:tav tm="100000">
                                          <p:val>
                                            <p:strVal val="#ppt_y-.03"/>
                                          </p:val>
                                        </p:tav>
                                      </p:tavLst>
                                    </p:anim>
                                    <p:anim calcmode="lin" valueType="num">
                                      <p:cBhvr>
                                        <p:cTn id="48" dur="150" accel="100000" fill="hold">
                                          <p:stCondLst>
                                            <p:cond delay="1350"/>
                                          </p:stCondLst>
                                        </p:cTn>
                                        <p:tgtEl>
                                          <p:spTgt spid="9">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rot="16200000">
            <a:off x="-2152696" y="3059122"/>
            <a:ext cx="6858001" cy="739754"/>
          </a:xfrm>
          <a:prstGeom prst="rect">
            <a:avLst/>
          </a:prstGeom>
          <a:noFill/>
        </p:spPr>
        <p:txBody>
          <a:bodyPr wrap="square" rtlCol="0">
            <a:spAutoFit/>
          </a:bodyPr>
          <a:lstStyle/>
          <a:p>
            <a:pPr marL="571500" marR="0" lvl="0" indent="-571500" algn="ctr" defTabSz="457200" rtl="0" eaLnBrk="1" fontAlgn="auto" latinLnBrk="0" hangingPunct="1">
              <a:lnSpc>
                <a:spcPct val="150000"/>
              </a:lnSpc>
              <a:spcBef>
                <a:spcPts val="0"/>
              </a:spcBef>
              <a:spcAft>
                <a:spcPts val="0"/>
              </a:spcAft>
              <a:buClrTx/>
              <a:buSzTx/>
              <a:buFont typeface="+mj-lt"/>
              <a:buAutoNum type="romanUcPeriod"/>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Attitude</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that is </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Wrong</a:t>
            </a:r>
          </a:p>
        </p:txBody>
      </p:sp>
      <p:sp>
        <p:nvSpPr>
          <p:cNvPr id="8" name="Oval 7"/>
          <p:cNvSpPr/>
          <p:nvPr/>
        </p:nvSpPr>
        <p:spPr>
          <a:xfrm rot="16200000">
            <a:off x="-326288" y="2959512"/>
            <a:ext cx="2094271" cy="717756"/>
          </a:xfrm>
          <a:prstGeom prst="ellipse">
            <a:avLst/>
          </a:prstGeom>
          <a:solidFill>
            <a:schemeClr val="bg2">
              <a:lumMod val="25000"/>
            </a:scheme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vv. 10-14</a:t>
            </a:r>
          </a:p>
        </p:txBody>
      </p:sp>
      <p:sp>
        <p:nvSpPr>
          <p:cNvPr id="6" name="TextBox 5"/>
          <p:cNvSpPr txBox="1"/>
          <p:nvPr/>
        </p:nvSpPr>
        <p:spPr>
          <a:xfrm>
            <a:off x="1725283" y="231296"/>
            <a:ext cx="7030528" cy="3046988"/>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panose="020B0604020202020204" pitchFamily="34" charset="0"/>
                <a:cs typeface="Arial" panose="020B0604020202020204" pitchFamily="34" charset="0"/>
              </a:rPr>
              <a:t>Do not Despise (v. 10)</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panose="020B0604020202020204" pitchFamily="34" charset="0"/>
                <a:cs typeface="Arial" panose="020B0604020202020204" pitchFamily="34" charset="0"/>
              </a:rPr>
              <a:t>Reasons We Should not Despise </a:t>
            </a:r>
            <a:endParaRPr lang="en-US" sz="2400" dirty="0">
              <a:solidFill>
                <a:prstClr val="black"/>
              </a:solidFill>
              <a:latin typeface="Arial" panose="020B0604020202020204" pitchFamily="34" charset="0"/>
              <a:cs typeface="Arial" panose="020B0604020202020204" pitchFamily="34" charset="0"/>
            </a:endParaRPr>
          </a:p>
          <a:p>
            <a:pPr marL="914400" lvl="1" indent="-457200">
              <a:buFont typeface="+mj-lt"/>
              <a:buAutoNum type="arabicPeriod"/>
            </a:pPr>
            <a:r>
              <a:rPr kumimoji="0" lang="en-US" sz="24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Angels (v. 10)</a:t>
            </a:r>
          </a:p>
          <a:p>
            <a:pPr marL="1371600" lvl="2" indent="-457200">
              <a:buFont typeface="+mj-lt"/>
              <a:buAutoNum type="alphaLcPeriod"/>
            </a:pPr>
            <a:r>
              <a:rPr lang="en-US" sz="2400" dirty="0">
                <a:solidFill>
                  <a:prstClr val="black"/>
                </a:solidFill>
                <a:latin typeface="Arial" panose="020B0604020202020204" pitchFamily="34" charset="0"/>
                <a:cs typeface="Arial" panose="020B0604020202020204" pitchFamily="34" charset="0"/>
              </a:rPr>
              <a:t>No evidence of “guardian angels”</a:t>
            </a:r>
          </a:p>
          <a:p>
            <a:pPr marL="1371600" lvl="2" indent="-457200">
              <a:buFont typeface="+mj-lt"/>
              <a:buAutoNum type="alphaLcPeriod"/>
            </a:pPr>
            <a:r>
              <a:rPr kumimoji="0" lang="en-US" sz="24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May suggest that angels in general guard disciples</a:t>
            </a:r>
          </a:p>
          <a:p>
            <a:pPr marL="1371600" lvl="2" indent="-457200">
              <a:buFont typeface="+mj-lt"/>
              <a:buAutoNum type="alphaLcPeriod"/>
            </a:pPr>
            <a:r>
              <a:rPr lang="en-US" sz="2400" dirty="0">
                <a:solidFill>
                  <a:prstClr val="black"/>
                </a:solidFill>
                <a:latin typeface="Arial" panose="020B0604020202020204" pitchFamily="34" charset="0"/>
                <a:cs typeface="Arial" panose="020B0604020202020204" pitchFamily="34" charset="0"/>
              </a:rPr>
              <a:t>Heb. 1:14 – angels work for us in some way</a:t>
            </a:r>
          </a:p>
        </p:txBody>
      </p:sp>
      <p:sp>
        <p:nvSpPr>
          <p:cNvPr id="2" name="TextBox 1"/>
          <p:cNvSpPr txBox="1"/>
          <p:nvPr/>
        </p:nvSpPr>
        <p:spPr>
          <a:xfrm>
            <a:off x="2133599" y="3338055"/>
            <a:ext cx="6479458" cy="2308324"/>
          </a:xfrm>
          <a:prstGeom prst="rect">
            <a:avLst/>
          </a:prstGeom>
          <a:solidFill>
            <a:schemeClr val="bg2">
              <a:lumMod val="25000"/>
            </a:schemeClr>
          </a:solidFill>
          <a:ln>
            <a:solidFill>
              <a:schemeClr val="accent3">
                <a:lumMod val="50000"/>
              </a:schemeClr>
            </a:solidFill>
          </a:ln>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“He does not mean, I suppose, to state that every good man has his guardian angel, as many of the Jews believed; but that the angels were, </a:t>
            </a:r>
            <a:r>
              <a:rPr lang="en-US" sz="2400" i="1" dirty="0">
                <a:solidFill>
                  <a:schemeClr val="bg1"/>
                </a:solidFill>
                <a:latin typeface="Arial" panose="020B0604020202020204" pitchFamily="34" charset="0"/>
                <a:cs typeface="Arial" panose="020B0604020202020204" pitchFamily="34" charset="0"/>
              </a:rPr>
              <a:t>in general, the guards of his followers, and aided them and watched over them.”</a:t>
            </a:r>
            <a:endParaRPr lang="en-US" sz="2400" dirty="0">
              <a:solidFill>
                <a:schemeClr val="bg1"/>
              </a:solidFill>
              <a:latin typeface="Arial" panose="020B0604020202020204" pitchFamily="34" charset="0"/>
              <a:cs typeface="Arial" panose="020B0604020202020204" pitchFamily="34" charset="0"/>
            </a:endParaRPr>
          </a:p>
          <a:p>
            <a:pPr lvl="1" algn="r"/>
            <a:r>
              <a:rPr lang="en-US" sz="2400" dirty="0">
                <a:solidFill>
                  <a:schemeClr val="bg1"/>
                </a:solidFill>
                <a:latin typeface="Arial" panose="020B0604020202020204" pitchFamily="34" charset="0"/>
                <a:cs typeface="Arial" panose="020B0604020202020204" pitchFamily="34" charset="0"/>
              </a:rPr>
              <a:t>Albert Barnes</a:t>
            </a:r>
          </a:p>
        </p:txBody>
      </p:sp>
    </p:spTree>
    <p:extLst>
      <p:ext uri="{BB962C8B-B14F-4D97-AF65-F5344CB8AC3E}">
        <p14:creationId xmlns:p14="http://schemas.microsoft.com/office/powerpoint/2010/main" val="33055994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000"/>
                                        <p:tgtEl>
                                          <p:spTgt spid="6">
                                            <p:txEl>
                                              <p:pRg st="5" end="5"/>
                                            </p:txEl>
                                          </p:spTgt>
                                        </p:tgtEl>
                                      </p:cBhvr>
                                    </p:animEffect>
                                    <p:anim calcmode="lin" valueType="num">
                                      <p:cBhvr>
                                        <p:cTn id="2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rot="16200000">
            <a:off x="-2158011" y="3059125"/>
            <a:ext cx="6858001" cy="739754"/>
          </a:xfrm>
          <a:prstGeom prst="rect">
            <a:avLst/>
          </a:prstGeom>
          <a:noFill/>
        </p:spPr>
        <p:txBody>
          <a:bodyPr wrap="square" rtlCol="0">
            <a:spAutoFit/>
          </a:bodyPr>
          <a:lstStyle/>
          <a:p>
            <a:pPr marL="571500" marR="0" lvl="0" indent="-571500" algn="ctr" defTabSz="457200" rtl="0" eaLnBrk="1" fontAlgn="auto" latinLnBrk="0" hangingPunct="1">
              <a:lnSpc>
                <a:spcPct val="150000"/>
              </a:lnSpc>
              <a:spcBef>
                <a:spcPts val="0"/>
              </a:spcBef>
              <a:spcAft>
                <a:spcPts val="0"/>
              </a:spcAft>
              <a:buClrTx/>
              <a:buSzTx/>
              <a:buFont typeface="+mj-lt"/>
              <a:buAutoNum type="romanUcPeriod"/>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Attitude</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that is </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Wrong</a:t>
            </a:r>
          </a:p>
        </p:txBody>
      </p:sp>
      <p:sp>
        <p:nvSpPr>
          <p:cNvPr id="8" name="Oval 7"/>
          <p:cNvSpPr/>
          <p:nvPr/>
        </p:nvSpPr>
        <p:spPr>
          <a:xfrm rot="16200000">
            <a:off x="-326286" y="2959514"/>
            <a:ext cx="2094271" cy="717756"/>
          </a:xfrm>
          <a:prstGeom prst="ellipse">
            <a:avLst/>
          </a:prstGeom>
          <a:solidFill>
            <a:schemeClr val="bg2">
              <a:lumMod val="25000"/>
            </a:scheme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vv. 10-14</a:t>
            </a:r>
          </a:p>
        </p:txBody>
      </p:sp>
      <p:sp>
        <p:nvSpPr>
          <p:cNvPr id="6" name="TextBox 5"/>
          <p:cNvSpPr txBox="1"/>
          <p:nvPr/>
        </p:nvSpPr>
        <p:spPr>
          <a:xfrm>
            <a:off x="1725283" y="231296"/>
            <a:ext cx="7030528" cy="1938992"/>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panose="020B0604020202020204" pitchFamily="34" charset="0"/>
                <a:cs typeface="Arial" panose="020B0604020202020204" pitchFamily="34" charset="0"/>
              </a:rPr>
              <a:t>Do not Despise (v. 10)</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panose="020B0604020202020204" pitchFamily="34" charset="0"/>
                <a:cs typeface="Arial" panose="020B0604020202020204" pitchFamily="34" charset="0"/>
              </a:rPr>
              <a:t>Reasons We Should not Despise </a:t>
            </a:r>
            <a:endParaRPr lang="en-US" sz="2400" dirty="0">
              <a:solidFill>
                <a:prstClr val="black"/>
              </a:solidFill>
              <a:latin typeface="Arial" panose="020B0604020202020204" pitchFamily="34" charset="0"/>
              <a:cs typeface="Arial" panose="020B0604020202020204" pitchFamily="34" charset="0"/>
            </a:endParaRPr>
          </a:p>
          <a:p>
            <a:pPr marL="914400" lvl="1" indent="-457200">
              <a:buFont typeface="+mj-lt"/>
              <a:buAutoNum type="arabicPeriod"/>
            </a:pPr>
            <a:r>
              <a:rPr kumimoji="0" lang="en-US" sz="24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Angels (v. 10)</a:t>
            </a:r>
          </a:p>
          <a:p>
            <a:pPr marL="914400" lvl="1" indent="-457200">
              <a:buFont typeface="+mj-lt"/>
              <a:buAutoNum type="arabicPeriod"/>
            </a:pPr>
            <a:r>
              <a:rPr lang="en-US" sz="2400" i="1" dirty="0">
                <a:solidFill>
                  <a:prstClr val="black"/>
                </a:solidFill>
                <a:latin typeface="Arial" panose="020B0604020202020204" pitchFamily="34" charset="0"/>
                <a:cs typeface="Arial" panose="020B0604020202020204" pitchFamily="34" charset="0"/>
              </a:rPr>
              <a:t>Christ came to save them (v. 11)</a:t>
            </a:r>
          </a:p>
          <a:p>
            <a:pPr marL="914400" lvl="1" indent="-457200">
              <a:buFont typeface="+mj-lt"/>
              <a:buAutoNum type="arabicPeriod"/>
            </a:pPr>
            <a:r>
              <a:rPr kumimoji="0" lang="en-US" sz="24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value of one soul (vv. 12-14)</a:t>
            </a:r>
            <a:endParaRPr kumimoji="0" lang="en-US" sz="24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 name="AutoShape 9"/>
          <p:cNvSpPr>
            <a:spLocks noChangeArrowheads="1"/>
          </p:cNvSpPr>
          <p:nvPr/>
        </p:nvSpPr>
        <p:spPr bwMode="auto">
          <a:xfrm>
            <a:off x="2026874" y="2861190"/>
            <a:ext cx="6728937" cy="914400"/>
          </a:xfrm>
          <a:prstGeom prst="roundRect">
            <a:avLst>
              <a:gd name="adj" fmla="val 34583"/>
            </a:avLst>
          </a:prstGeom>
          <a:solidFill>
            <a:schemeClr val="bg2">
              <a:lumMod val="25000"/>
            </a:schemeClr>
          </a:solidFill>
          <a:ln w="9525">
            <a:noFill/>
            <a:round/>
            <a:headEnd/>
            <a:tailEnd/>
          </a:ln>
          <a:effectLst/>
          <a:scene3d>
            <a:camera prst="orthographicFront">
              <a:rot lat="0" lon="0" rev="0"/>
            </a:camera>
            <a:lightRig rig="glow" dir="t">
              <a:rot lat="0" lon="0" rev="4800000"/>
            </a:lightRig>
          </a:scene3d>
          <a:sp3d prstMaterial="matte">
            <a:bevelT w="127000" h="63500"/>
          </a:sp3d>
          <a:extLst/>
        </p:spPr>
        <p:txBody>
          <a:bodyPr wrap="none" anchor="ctr"/>
          <a:lstStyle/>
          <a:p>
            <a:pPr algn="ctr"/>
            <a:r>
              <a:rPr lang="en-US" sz="2400" b="1" i="1" dirty="0">
                <a:solidFill>
                  <a:schemeClr val="bg1"/>
                </a:solidFill>
                <a:latin typeface="Arial" panose="020B0604020202020204" pitchFamily="34" charset="0"/>
                <a:cs typeface="Arial" panose="020B0604020202020204" pitchFamily="34" charset="0"/>
              </a:rPr>
              <a:t>Every individual is still the object of the</a:t>
            </a:r>
          </a:p>
          <a:p>
            <a:pPr algn="ctr"/>
            <a:r>
              <a:rPr lang="en-US" sz="2400" b="1" i="1" dirty="0">
                <a:solidFill>
                  <a:schemeClr val="bg1"/>
                </a:solidFill>
                <a:latin typeface="Arial" panose="020B0604020202020204" pitchFamily="34" charset="0"/>
                <a:cs typeface="Arial" panose="020B0604020202020204" pitchFamily="34" charset="0"/>
              </a:rPr>
              <a:t>Savior’s love!</a:t>
            </a:r>
          </a:p>
        </p:txBody>
      </p:sp>
    </p:spTree>
    <p:extLst>
      <p:ext uri="{BB962C8B-B14F-4D97-AF65-F5344CB8AC3E}">
        <p14:creationId xmlns:p14="http://schemas.microsoft.com/office/powerpoint/2010/main" val="2200686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1000"/>
                                        <p:tgtEl>
                                          <p:spTgt spid="6">
                                            <p:txEl>
                                              <p:pRg st="4" end="4"/>
                                            </p:txEl>
                                          </p:spTgt>
                                        </p:tgtEl>
                                      </p:cBhvr>
                                    </p:animEffect>
                                    <p:anim calcmode="lin" valueType="num">
                                      <p:cBhvr>
                                        <p:cTn id="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
                                        </p:tgtEl>
                                        <p:attrNameLst>
                                          <p:attrName>style.visibility</p:attrName>
                                        </p:attrNameLst>
                                      </p:cBhvr>
                                      <p:to>
                                        <p:strVal val="visible"/>
                                      </p:to>
                                    </p:set>
                                    <p:anim calcmode="discrete" valueType="clr">
                                      <p:cBhvr override="childStyle">
                                        <p:cTn id="14"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
                                        </p:tgtEl>
                                        <p:attrNameLst>
                                          <p:attrName>fillcolor</p:attrName>
                                        </p:attrNameLst>
                                      </p:cBhvr>
                                      <p:tavLst>
                                        <p:tav tm="0">
                                          <p:val>
                                            <p:clrVal>
                                              <a:schemeClr val="accent2"/>
                                            </p:clrVal>
                                          </p:val>
                                        </p:tav>
                                        <p:tav tm="50000">
                                          <p:val>
                                            <p:clrVal>
                                              <a:schemeClr val="hlink"/>
                                            </p:clrVal>
                                          </p:val>
                                        </p:tav>
                                      </p:tavLst>
                                    </p:anim>
                                    <p:set>
                                      <p:cBhvr>
                                        <p:cTn id="16"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86853" y="230037"/>
            <a:ext cx="757399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2">
                    <a:lumMod val="25000"/>
                  </a:scheme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Saving the Erring, the Church, Our Families, and Ourselves</a:t>
            </a:r>
          </a:p>
        </p:txBody>
      </p:sp>
      <p:sp>
        <p:nvSpPr>
          <p:cNvPr id="3" name="Rectangle: Rounded Corners 2"/>
          <p:cNvSpPr/>
          <p:nvPr/>
        </p:nvSpPr>
        <p:spPr>
          <a:xfrm>
            <a:off x="1207699" y="770806"/>
            <a:ext cx="7470476" cy="802258"/>
          </a:xfrm>
          <a:prstGeom prst="roundRect">
            <a:avLst/>
          </a:prstGeom>
          <a:solidFill>
            <a:schemeClr val="bg2">
              <a:lumMod val="25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Personal Offenses</a:t>
            </a:r>
          </a:p>
        </p:txBody>
      </p:sp>
      <p:sp>
        <p:nvSpPr>
          <p:cNvPr id="4" name="TextBox 3"/>
          <p:cNvSpPr txBox="1"/>
          <p:nvPr/>
        </p:nvSpPr>
        <p:spPr>
          <a:xfrm>
            <a:off x="1207699" y="2027298"/>
            <a:ext cx="7717226" cy="1569660"/>
          </a:xfrm>
          <a:prstGeom prst="rect">
            <a:avLst/>
          </a:prstGeom>
          <a:noFill/>
        </p:spPr>
        <p:txBody>
          <a:bodyPr wrap="square" rtlCol="0">
            <a:spAutoFit/>
          </a:bodyPr>
          <a:lstStyle/>
          <a:p>
            <a:pPr marL="571500" marR="0" lvl="0" indent="-571500" algn="l" defTabSz="457200" rtl="0" eaLnBrk="1" fontAlgn="auto" latinLnBrk="0" hangingPunct="1">
              <a:lnSpc>
                <a:spcPct val="150000"/>
              </a:lnSpc>
              <a:spcBef>
                <a:spcPts val="0"/>
              </a:spcBef>
              <a:spcAft>
                <a:spcPts val="0"/>
              </a:spcAft>
              <a:buClrTx/>
              <a:buSzTx/>
              <a:buFont typeface="+mj-lt"/>
              <a:buAutoNum type="romanUcPeriod"/>
              <a:tabLst/>
              <a:defRPr/>
            </a:pPr>
            <a:r>
              <a:rPr kumimoji="0" lang="en-US" sz="3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The </a:t>
            </a:r>
            <a:r>
              <a:rPr kumimoji="0" 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Attitude</a:t>
            </a:r>
            <a:r>
              <a:rPr kumimoji="0" lang="en-US" sz="3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that is </a:t>
            </a:r>
            <a:r>
              <a:rPr kumimoji="0" 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Wrong </a:t>
            </a:r>
            <a:r>
              <a:rPr kumimoji="0" lang="en-US" sz="32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(vv. 10-14) </a:t>
            </a:r>
          </a:p>
          <a:p>
            <a:pPr marL="571500" marR="0" lvl="0" indent="-571500" algn="l" defTabSz="457200" rtl="0" eaLnBrk="1" fontAlgn="auto" latinLnBrk="0" hangingPunct="1">
              <a:lnSpc>
                <a:spcPct val="150000"/>
              </a:lnSpc>
              <a:spcBef>
                <a:spcPts val="0"/>
              </a:spcBef>
              <a:spcAft>
                <a:spcPts val="0"/>
              </a:spcAft>
              <a:buClrTx/>
              <a:buSzTx/>
              <a:buFont typeface="+mj-lt"/>
              <a:buAutoNum type="romanUcPeriod"/>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Action</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that is </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Right </a:t>
            </a:r>
            <a:r>
              <a:rPr kumimoji="0" lang="en-US" sz="3200" i="0" u="none" strike="noStrike" kern="1200" cap="none" spc="0" normalizeH="0" baseline="0" noProof="0" dirty="0">
                <a:ln>
                  <a:noFill/>
                </a:ln>
                <a:effectLst/>
                <a:uLnTx/>
                <a:uFillTx/>
                <a:latin typeface="Arial" panose="020B0604020202020204" pitchFamily="34" charset="0"/>
                <a:cs typeface="Arial" panose="020B0604020202020204" pitchFamily="34" charset="0"/>
              </a:rPr>
              <a:t>(vv. 15-17)</a:t>
            </a:r>
          </a:p>
        </p:txBody>
      </p:sp>
    </p:spTree>
    <p:extLst>
      <p:ext uri="{BB962C8B-B14F-4D97-AF65-F5344CB8AC3E}">
        <p14:creationId xmlns:p14="http://schemas.microsoft.com/office/powerpoint/2010/main" val="24139414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rot="16200000">
            <a:off x="-2202120" y="3013503"/>
            <a:ext cx="6858001" cy="830997"/>
          </a:xfrm>
          <a:prstGeom prst="rect">
            <a:avLst/>
          </a:prstGeom>
          <a:noFill/>
        </p:spPr>
        <p:txBody>
          <a:bodyPr wrap="square" rtlCol="0">
            <a:spAutoFit/>
          </a:bodyPr>
          <a:lstStyle/>
          <a:p>
            <a:pPr marL="857250" marR="0" lvl="0" indent="-857250" algn="ctr" defTabSz="457200" rtl="0" eaLnBrk="1" fontAlgn="auto" latinLnBrk="0" hangingPunct="1">
              <a:lnSpc>
                <a:spcPct val="150000"/>
              </a:lnSpc>
              <a:spcBef>
                <a:spcPts val="0"/>
              </a:spcBef>
              <a:spcAft>
                <a:spcPts val="0"/>
              </a:spcAft>
              <a:buClrTx/>
              <a:buSzTx/>
              <a:buFont typeface="+mj-lt"/>
              <a:buAutoNum type="romanUcPeriod" startAt="2"/>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Action</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that is </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Right</a:t>
            </a:r>
          </a:p>
        </p:txBody>
      </p:sp>
      <p:sp>
        <p:nvSpPr>
          <p:cNvPr id="9" name="AutoShape 7"/>
          <p:cNvSpPr>
            <a:spLocks noChangeArrowheads="1"/>
          </p:cNvSpPr>
          <p:nvPr/>
        </p:nvSpPr>
        <p:spPr bwMode="auto">
          <a:xfrm>
            <a:off x="4063628" y="2603885"/>
            <a:ext cx="1905000" cy="1295400"/>
          </a:xfrm>
          <a:prstGeom prst="leftRightArrow">
            <a:avLst>
              <a:gd name="adj1" fmla="val 50000"/>
              <a:gd name="adj2" fmla="val 29412"/>
            </a:avLst>
          </a:prstGeom>
          <a:solidFill>
            <a:schemeClr val="bg2">
              <a:lumMod val="25000"/>
            </a:schemeClr>
          </a:solidFill>
          <a:ln w="9525">
            <a:solidFill>
              <a:schemeClr val="tx1"/>
            </a:solidFill>
            <a:miter lim="800000"/>
            <a:headEnd/>
            <a:tailEnd/>
          </a:ln>
          <a:effectLst/>
          <a:extLst/>
        </p:spPr>
        <p:txBody>
          <a:bodyPr wrap="none" anchor="ctr"/>
          <a:lstStyle/>
          <a:p>
            <a:endParaRPr lang="en-US"/>
          </a:p>
        </p:txBody>
      </p:sp>
      <p:sp>
        <p:nvSpPr>
          <p:cNvPr id="10" name="Text Box 8"/>
          <p:cNvSpPr txBox="1">
            <a:spLocks noChangeArrowheads="1"/>
          </p:cNvSpPr>
          <p:nvPr/>
        </p:nvSpPr>
        <p:spPr bwMode="auto">
          <a:xfrm>
            <a:off x="1798209" y="1654225"/>
            <a:ext cx="2407455" cy="319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140000"/>
              </a:lnSpc>
            </a:pPr>
            <a:r>
              <a:rPr lang="en-US" sz="3600" b="1" dirty="0">
                <a:latin typeface="Arial" panose="020B0604020202020204" pitchFamily="34" charset="0"/>
                <a:cs typeface="Arial" panose="020B0604020202020204" pitchFamily="34" charset="0"/>
              </a:rPr>
              <a:t>Rather</a:t>
            </a:r>
          </a:p>
          <a:p>
            <a:pPr algn="ctr">
              <a:lnSpc>
                <a:spcPct val="140000"/>
              </a:lnSpc>
            </a:pPr>
            <a:r>
              <a:rPr lang="en-US" sz="3600" b="1" dirty="0">
                <a:latin typeface="Arial" panose="020B0604020202020204" pitchFamily="34" charset="0"/>
                <a:cs typeface="Arial" panose="020B0604020202020204" pitchFamily="34" charset="0"/>
              </a:rPr>
              <a:t>Than</a:t>
            </a:r>
          </a:p>
          <a:p>
            <a:pPr algn="ctr">
              <a:lnSpc>
                <a:spcPct val="140000"/>
              </a:lnSpc>
            </a:pPr>
            <a:r>
              <a:rPr lang="en-US" sz="3600" b="1" dirty="0">
                <a:latin typeface="Arial" panose="020B0604020202020204" pitchFamily="34" charset="0"/>
                <a:cs typeface="Arial" panose="020B0604020202020204" pitchFamily="34" charset="0"/>
              </a:rPr>
              <a:t>Despise</a:t>
            </a:r>
          </a:p>
          <a:p>
            <a:pPr algn="ctr">
              <a:lnSpc>
                <a:spcPct val="140000"/>
              </a:lnSpc>
            </a:pPr>
            <a:r>
              <a:rPr lang="en-US" sz="3600" b="1" dirty="0">
                <a:latin typeface="Arial" panose="020B0604020202020204" pitchFamily="34" charset="0"/>
                <a:cs typeface="Arial" panose="020B0604020202020204" pitchFamily="34" charset="0"/>
              </a:rPr>
              <a:t>(vv. 10-14)</a:t>
            </a:r>
          </a:p>
        </p:txBody>
      </p:sp>
      <p:sp>
        <p:nvSpPr>
          <p:cNvPr id="11" name="Text Box 9"/>
          <p:cNvSpPr txBox="1">
            <a:spLocks noChangeArrowheads="1"/>
          </p:cNvSpPr>
          <p:nvPr/>
        </p:nvSpPr>
        <p:spPr bwMode="auto">
          <a:xfrm>
            <a:off x="5888995" y="1654225"/>
            <a:ext cx="2954655" cy="319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140000"/>
              </a:lnSpc>
            </a:pPr>
            <a:r>
              <a:rPr lang="en-US" sz="3600" b="1" dirty="0">
                <a:latin typeface="Arial" panose="020B0604020202020204" pitchFamily="34" charset="0"/>
                <a:cs typeface="Arial" panose="020B0604020202020204" pitchFamily="34" charset="0"/>
              </a:rPr>
              <a:t>Approach</a:t>
            </a:r>
          </a:p>
          <a:p>
            <a:pPr algn="ctr">
              <a:lnSpc>
                <a:spcPct val="140000"/>
              </a:lnSpc>
            </a:pPr>
            <a:r>
              <a:rPr lang="en-US" sz="3600" b="1" dirty="0">
                <a:latin typeface="Arial" panose="020B0604020202020204" pitchFamily="34" charset="0"/>
                <a:cs typeface="Arial" panose="020B0604020202020204" pitchFamily="34" charset="0"/>
              </a:rPr>
              <a:t>With</a:t>
            </a:r>
          </a:p>
          <a:p>
            <a:pPr algn="ctr">
              <a:lnSpc>
                <a:spcPct val="140000"/>
              </a:lnSpc>
            </a:pPr>
            <a:r>
              <a:rPr lang="en-US" sz="3600" b="1" dirty="0">
                <a:latin typeface="Arial" panose="020B0604020202020204" pitchFamily="34" charset="0"/>
                <a:cs typeface="Arial" panose="020B0604020202020204" pitchFamily="34" charset="0"/>
              </a:rPr>
              <a:t>Compassion</a:t>
            </a:r>
          </a:p>
          <a:p>
            <a:pPr algn="ctr">
              <a:lnSpc>
                <a:spcPct val="140000"/>
              </a:lnSpc>
            </a:pPr>
            <a:r>
              <a:rPr lang="en-US" sz="3600" b="1" dirty="0">
                <a:latin typeface="Arial" panose="020B0604020202020204" pitchFamily="34" charset="0"/>
                <a:cs typeface="Arial" panose="020B0604020202020204" pitchFamily="34" charset="0"/>
              </a:rPr>
              <a:t>(vv. 15-17)</a:t>
            </a:r>
          </a:p>
        </p:txBody>
      </p:sp>
      <p:sp>
        <p:nvSpPr>
          <p:cNvPr id="2" name="TextBox 1"/>
          <p:cNvSpPr txBox="1"/>
          <p:nvPr/>
        </p:nvSpPr>
        <p:spPr>
          <a:xfrm>
            <a:off x="1493408" y="679876"/>
            <a:ext cx="7045441" cy="830997"/>
          </a:xfrm>
          <a:prstGeom prst="rect">
            <a:avLst/>
          </a:prstGeom>
          <a:noFill/>
        </p:spPr>
        <p:txBody>
          <a:bodyPr wrap="square" rtlCol="0">
            <a:spAutoFit/>
          </a:bodyPr>
          <a:lstStyle/>
          <a:p>
            <a:pPr algn="ctr"/>
            <a:r>
              <a:rPr lang="en-US" sz="4800" b="1" u="sng" dirty="0">
                <a:solidFill>
                  <a:schemeClr val="accent3">
                    <a:lumMod val="50000"/>
                  </a:schemeClr>
                </a:solidFill>
                <a:latin typeface="Arial" panose="020B0604020202020204" pitchFamily="34" charset="0"/>
                <a:cs typeface="Arial" panose="020B0604020202020204" pitchFamily="34" charset="0"/>
              </a:rPr>
              <a:t>A Contrast</a:t>
            </a:r>
          </a:p>
        </p:txBody>
      </p:sp>
      <p:sp>
        <p:nvSpPr>
          <p:cNvPr id="15" name="Oval 14"/>
          <p:cNvSpPr/>
          <p:nvPr/>
        </p:nvSpPr>
        <p:spPr>
          <a:xfrm rot="16200000">
            <a:off x="-367888" y="2959515"/>
            <a:ext cx="2094271" cy="717756"/>
          </a:xfrm>
          <a:prstGeom prst="ellipse">
            <a:avLst/>
          </a:prstGeom>
          <a:solidFill>
            <a:schemeClr val="bg2">
              <a:lumMod val="25000"/>
            </a:scheme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vv. 15-17</a:t>
            </a:r>
          </a:p>
        </p:txBody>
      </p:sp>
    </p:spTree>
    <p:extLst>
      <p:ext uri="{BB962C8B-B14F-4D97-AF65-F5344CB8AC3E}">
        <p14:creationId xmlns:p14="http://schemas.microsoft.com/office/powerpoint/2010/main" val="1108134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rot="16200000">
            <a:off x="-2081565" y="3013503"/>
            <a:ext cx="6857998" cy="830997"/>
          </a:xfrm>
          <a:prstGeom prst="rect">
            <a:avLst/>
          </a:prstGeom>
          <a:noFill/>
        </p:spPr>
        <p:txBody>
          <a:bodyPr wrap="square" rtlCol="0">
            <a:spAutoFit/>
          </a:bodyPr>
          <a:lstStyle/>
          <a:p>
            <a:pPr marL="857250" marR="0" lvl="0" indent="-857250" algn="ctr" defTabSz="457200" rtl="0" eaLnBrk="1" fontAlgn="auto" latinLnBrk="0" hangingPunct="1">
              <a:lnSpc>
                <a:spcPct val="150000"/>
              </a:lnSpc>
              <a:spcBef>
                <a:spcPts val="0"/>
              </a:spcBef>
              <a:spcAft>
                <a:spcPts val="0"/>
              </a:spcAft>
              <a:buClrTx/>
              <a:buSzTx/>
              <a:buFont typeface="+mj-lt"/>
              <a:buAutoNum type="romanUcPeriod" startAt="2"/>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Action</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that is </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Right</a:t>
            </a:r>
          </a:p>
        </p:txBody>
      </p:sp>
      <p:sp>
        <p:nvSpPr>
          <p:cNvPr id="3" name="Oval 2"/>
          <p:cNvSpPr/>
          <p:nvPr/>
        </p:nvSpPr>
        <p:spPr>
          <a:xfrm rot="16200000">
            <a:off x="-226698" y="2959514"/>
            <a:ext cx="2094271" cy="717756"/>
          </a:xfrm>
          <a:prstGeom prst="ellipse">
            <a:avLst/>
          </a:prstGeom>
          <a:solidFill>
            <a:schemeClr val="bg2">
              <a:lumMod val="25000"/>
            </a:scheme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vv. 15-17</a:t>
            </a:r>
          </a:p>
        </p:txBody>
      </p:sp>
      <p:sp>
        <p:nvSpPr>
          <p:cNvPr id="4" name="TextBox 3"/>
          <p:cNvSpPr txBox="1"/>
          <p:nvPr/>
        </p:nvSpPr>
        <p:spPr>
          <a:xfrm>
            <a:off x="1725283" y="231296"/>
            <a:ext cx="7030528" cy="2308324"/>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panose="020B0604020202020204" pitchFamily="34" charset="0"/>
                <a:cs typeface="Arial" panose="020B0604020202020204" pitchFamily="34" charset="0"/>
              </a:rPr>
              <a:t>The Sin</a:t>
            </a:r>
            <a:endParaRPr lang="en-US" sz="2400" dirty="0">
              <a:solidFill>
                <a:prstClr val="black"/>
              </a:solidFill>
              <a:latin typeface="Arial" panose="020B0604020202020204" pitchFamily="34" charset="0"/>
              <a:cs typeface="Arial" panose="020B0604020202020204" pitchFamily="34" charset="0"/>
            </a:endParaRPr>
          </a:p>
          <a:p>
            <a:pPr marL="914400" lvl="1" indent="-457200">
              <a:buFont typeface="+mj-lt"/>
              <a:buAutoNum type="arabicPeriod"/>
            </a:pPr>
            <a:r>
              <a:rPr kumimoji="0" lang="en-US" sz="24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Private sin (between</a:t>
            </a:r>
            <a:r>
              <a:rPr kumimoji="0" lang="en-US" sz="2400" i="1"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two) </a:t>
            </a:r>
            <a:r>
              <a:rPr kumimoji="0" lang="en-US" sz="24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not public</a:t>
            </a:r>
          </a:p>
          <a:p>
            <a:pPr marL="914400" lvl="1" indent="-457200">
              <a:buFont typeface="+mj-lt"/>
              <a:buAutoNum type="arabicPeriod"/>
            </a:pPr>
            <a:r>
              <a:rPr lang="en-US" sz="2400" i="1" dirty="0">
                <a:solidFill>
                  <a:prstClr val="black"/>
                </a:solidFill>
                <a:latin typeface="Arial" panose="020B0604020202020204" pitchFamily="34" charset="0"/>
                <a:cs typeface="Arial" panose="020B0604020202020204" pitchFamily="34" charset="0"/>
              </a:rPr>
              <a:t>Evidence:</a:t>
            </a:r>
          </a:p>
          <a:p>
            <a:pPr marL="1371600" lvl="2" indent="-457200">
              <a:buFont typeface="+mj-lt"/>
              <a:buAutoNum type="alphaLcPeriod"/>
            </a:pPr>
            <a:r>
              <a:rPr kumimoji="0" lang="en-US" sz="24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“Against you” (v. 15)</a:t>
            </a:r>
          </a:p>
          <a:p>
            <a:pPr marL="1371600" lvl="2" indent="-457200">
              <a:buFont typeface="+mj-lt"/>
              <a:buAutoNum type="alphaLcPeriod"/>
            </a:pPr>
            <a:r>
              <a:rPr lang="en-US" sz="2400" i="1" dirty="0">
                <a:solidFill>
                  <a:prstClr val="black"/>
                </a:solidFill>
                <a:latin typeface="Arial" panose="020B0604020202020204" pitchFamily="34" charset="0"/>
                <a:cs typeface="Arial" panose="020B0604020202020204" pitchFamily="34" charset="0"/>
              </a:rPr>
              <a:t>Private interview says sin is private</a:t>
            </a:r>
          </a:p>
          <a:p>
            <a:pPr marL="1371600" lvl="2" indent="-457200">
              <a:buFont typeface="+mj-lt"/>
              <a:buAutoNum type="alphaLcPeriod"/>
            </a:pPr>
            <a:r>
              <a:rPr kumimoji="0" lang="en-US" sz="24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Peter asks about </a:t>
            </a:r>
            <a:r>
              <a:rPr lang="en-US" sz="2400" i="1" dirty="0">
                <a:solidFill>
                  <a:prstClr val="black"/>
                </a:solidFill>
                <a:latin typeface="Arial" panose="020B0604020202020204" pitchFamily="34" charset="0"/>
                <a:cs typeface="Arial" panose="020B0604020202020204" pitchFamily="34" charset="0"/>
              </a:rPr>
              <a:t>sin “against me” (v. 21)</a:t>
            </a:r>
            <a:endParaRPr kumimoji="0" lang="en-US" sz="24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4924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rot="16200000">
            <a:off x="-2123940" y="3105827"/>
            <a:ext cx="6951408" cy="739754"/>
          </a:xfrm>
          <a:prstGeom prst="rect">
            <a:avLst/>
          </a:prstGeom>
          <a:noFill/>
        </p:spPr>
        <p:txBody>
          <a:bodyPr wrap="square" rtlCol="0">
            <a:spAutoFit/>
          </a:bodyPr>
          <a:lstStyle/>
          <a:p>
            <a:pPr marL="857250" marR="0" lvl="0" indent="-857250" algn="ctr" defTabSz="457200" rtl="0" eaLnBrk="1" fontAlgn="auto" latinLnBrk="0" hangingPunct="1">
              <a:lnSpc>
                <a:spcPct val="150000"/>
              </a:lnSpc>
              <a:spcBef>
                <a:spcPts val="0"/>
              </a:spcBef>
              <a:spcAft>
                <a:spcPts val="0"/>
              </a:spcAft>
              <a:buClrTx/>
              <a:buSzTx/>
              <a:buFont typeface="+mj-lt"/>
              <a:buAutoNum type="romanUcPeriod" startAt="2"/>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a:t>
            </a:r>
            <a:r>
              <a:rPr kumimoji="0" lang="en-US" sz="32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Action</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that is </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Right</a:t>
            </a:r>
          </a:p>
        </p:txBody>
      </p:sp>
      <p:sp>
        <p:nvSpPr>
          <p:cNvPr id="3" name="Oval 2"/>
          <p:cNvSpPr/>
          <p:nvPr/>
        </p:nvSpPr>
        <p:spPr>
          <a:xfrm rot="16200000">
            <a:off x="-285583" y="2959513"/>
            <a:ext cx="2094271" cy="717756"/>
          </a:xfrm>
          <a:prstGeom prst="ellipse">
            <a:avLst/>
          </a:prstGeom>
          <a:solidFill>
            <a:schemeClr val="bg2">
              <a:lumMod val="25000"/>
            </a:scheme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vv. 15-17</a:t>
            </a:r>
          </a:p>
        </p:txBody>
      </p:sp>
      <p:sp>
        <p:nvSpPr>
          <p:cNvPr id="4" name="TextBox 3"/>
          <p:cNvSpPr txBox="1"/>
          <p:nvPr/>
        </p:nvSpPr>
        <p:spPr>
          <a:xfrm>
            <a:off x="1725283" y="231296"/>
            <a:ext cx="7030528" cy="5109091"/>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panose="020B0604020202020204" pitchFamily="34" charset="0"/>
                <a:cs typeface="Arial" panose="020B0604020202020204" pitchFamily="34" charset="0"/>
              </a:rPr>
              <a:t>The Sin</a:t>
            </a: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endParaRPr lang="en-US" sz="1000" b="1" dirty="0">
              <a:solidFill>
                <a:prstClr val="black"/>
              </a:solidFill>
              <a:latin typeface="Arial" panose="020B0604020202020204" pitchFamily="34" charset="0"/>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lphaUcPeriod"/>
              <a:tabLst/>
              <a:defRPr/>
            </a:pPr>
            <a:r>
              <a:rPr lang="en-US" sz="2400" b="1" dirty="0">
                <a:solidFill>
                  <a:prstClr val="black"/>
                </a:solidFill>
                <a:latin typeface="Arial" panose="020B0604020202020204" pitchFamily="34" charset="0"/>
                <a:cs typeface="Arial" panose="020B0604020202020204" pitchFamily="34" charset="0"/>
              </a:rPr>
              <a:t>The Point</a:t>
            </a:r>
            <a:endParaRPr lang="en-US" sz="2400" dirty="0">
              <a:solidFill>
                <a:prstClr val="black"/>
              </a:solidFill>
              <a:latin typeface="Arial" panose="020B0604020202020204" pitchFamily="34" charset="0"/>
              <a:cs typeface="Arial" panose="020B0604020202020204" pitchFamily="34" charset="0"/>
            </a:endParaRPr>
          </a:p>
          <a:p>
            <a:pPr marL="914400" lvl="1" indent="-457200">
              <a:buFont typeface="+mj-lt"/>
              <a:buAutoNum type="arabicPeriod"/>
            </a:pPr>
            <a:r>
              <a:rPr kumimoji="0" lang="en-US" sz="24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There are times that sin is personal (private) – something that is between two parties and God</a:t>
            </a:r>
          </a:p>
          <a:p>
            <a:pPr marL="914400" lvl="1" indent="-457200">
              <a:buFont typeface="+mj-lt"/>
              <a:buAutoNum type="arabicPeriod"/>
            </a:pPr>
            <a:r>
              <a:rPr lang="en-US" sz="2400" i="1" dirty="0">
                <a:solidFill>
                  <a:prstClr val="black"/>
                </a:solidFill>
                <a:latin typeface="Arial" panose="020B0604020202020204" pitchFamily="34" charset="0"/>
                <a:cs typeface="Arial" panose="020B0604020202020204" pitchFamily="34" charset="0"/>
              </a:rPr>
              <a:t>Lessons:</a:t>
            </a:r>
          </a:p>
          <a:p>
            <a:pPr marL="1371600" lvl="2" indent="-457200">
              <a:buFont typeface="+mj-lt"/>
              <a:buAutoNum type="alphaLcPeriod"/>
            </a:pPr>
            <a:r>
              <a:rPr kumimoji="0" lang="en-US" sz="24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more private matters are kept private matters, the less public trouble we will have</a:t>
            </a:r>
          </a:p>
          <a:p>
            <a:pPr marL="1371600" lvl="2" indent="-457200">
              <a:buFont typeface="+mj-lt"/>
              <a:buAutoNum type="alphaLcPeriod"/>
            </a:pPr>
            <a:endParaRPr kumimoji="0" lang="en-US" sz="8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371600" lvl="2" indent="-457200">
              <a:buFont typeface="+mj-lt"/>
              <a:buAutoNum type="alphaLcPeriod"/>
            </a:pPr>
            <a:r>
              <a:rPr lang="en-US" sz="2400" dirty="0">
                <a:solidFill>
                  <a:prstClr val="black"/>
                </a:solidFill>
                <a:latin typeface="Arial" panose="020B0604020202020204" pitchFamily="34" charset="0"/>
                <a:cs typeface="Arial" panose="020B0604020202020204" pitchFamily="34" charset="0"/>
              </a:rPr>
              <a:t>Public matters are not to be treated as private matters</a:t>
            </a:r>
          </a:p>
          <a:p>
            <a:pPr marL="1828800" lvl="3" indent="-457200">
              <a:buFont typeface="Arial" panose="020B0604020202020204" pitchFamily="34" charset="0"/>
              <a:buChar char="•"/>
            </a:pPr>
            <a:r>
              <a:rPr kumimoji="0" lang="en-US" sz="22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Teachers</a:t>
            </a:r>
            <a:r>
              <a:rPr kumimoji="0" lang="en-US" sz="2200" i="1"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of error</a:t>
            </a:r>
          </a:p>
          <a:p>
            <a:pPr marL="1828800" lvl="3" indent="-457200">
              <a:buFont typeface="Arial" panose="020B0604020202020204" pitchFamily="34" charset="0"/>
              <a:buChar char="•"/>
            </a:pPr>
            <a:r>
              <a:rPr lang="en-US" sz="2200" i="1" noProof="0" dirty="0">
                <a:solidFill>
                  <a:prstClr val="black"/>
                </a:solidFill>
                <a:latin typeface="Arial" panose="020B0604020202020204" pitchFamily="34" charset="0"/>
                <a:cs typeface="Arial" panose="020B0604020202020204" pitchFamily="34" charset="0"/>
              </a:rPr>
              <a:t>Sin before others (i.e. Gal. 2:11-21)</a:t>
            </a:r>
            <a:endParaRPr kumimoji="0" lang="en-US" sz="22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254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1000"/>
                                        <p:tgtEl>
                                          <p:spTgt spid="4">
                                            <p:txEl>
                                              <p:pRg st="7" end="7"/>
                                            </p:txEl>
                                          </p:spTgt>
                                        </p:tgtEl>
                                      </p:cBhvr>
                                    </p:animEffect>
                                    <p:anim calcmode="lin" valueType="num">
                                      <p:cBhvr>
                                        <p:cTn id="2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1000"/>
                                        <p:tgtEl>
                                          <p:spTgt spid="4">
                                            <p:txEl>
                                              <p:pRg st="8" end="8"/>
                                            </p:txEl>
                                          </p:spTgt>
                                        </p:tgtEl>
                                      </p:cBhvr>
                                    </p:animEffect>
                                    <p:anim calcmode="lin" valueType="num">
                                      <p:cBhvr>
                                        <p:cTn id="3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1000"/>
                                        <p:tgtEl>
                                          <p:spTgt spid="4">
                                            <p:txEl>
                                              <p:pRg st="9" end="9"/>
                                            </p:txEl>
                                          </p:spTgt>
                                        </p:tgtEl>
                                      </p:cBhvr>
                                    </p:animEffect>
                                    <p:anim calcmode="lin" valueType="num">
                                      <p:cBhvr>
                                        <p:cTn id="43"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1_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12543</TotalTime>
  <Words>1119</Words>
  <Application>Microsoft Office PowerPoint</Application>
  <PresentationFormat>On-screen Show (4:3)</PresentationFormat>
  <Paragraphs>179</Paragraphs>
  <Slides>17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Franklin Gothic Book</vt:lpstr>
      <vt:lpstr>Wingdings</vt:lpstr>
      <vt:lpstr>Crop</vt:lpstr>
      <vt:lpstr>1_Crop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Donnie V. Rader</dc:creator>
  <cp:lastModifiedBy>Kevin Stilts</cp:lastModifiedBy>
  <cp:revision>121</cp:revision>
  <cp:lastPrinted>2017-11-16T12:11:54Z</cp:lastPrinted>
  <dcterms:created xsi:type="dcterms:W3CDTF">2016-11-30T03:26:17Z</dcterms:created>
  <dcterms:modified xsi:type="dcterms:W3CDTF">2019-04-28T16:30:14Z</dcterms:modified>
</cp:coreProperties>
</file>