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6" r:id="rId2"/>
    <p:sldId id="256" r:id="rId3"/>
    <p:sldId id="257" r:id="rId4"/>
    <p:sldId id="258" r:id="rId5"/>
    <p:sldId id="279" r:id="rId6"/>
    <p:sldId id="280" r:id="rId7"/>
    <p:sldId id="259" r:id="rId8"/>
    <p:sldId id="277" r:id="rId9"/>
    <p:sldId id="278" r:id="rId10"/>
    <p:sldId id="260" r:id="rId11"/>
    <p:sldId id="261" r:id="rId12"/>
    <p:sldId id="286" r:id="rId13"/>
    <p:sldId id="281" r:id="rId14"/>
    <p:sldId id="263" r:id="rId15"/>
    <p:sldId id="282" r:id="rId16"/>
    <p:sldId id="284" r:id="rId17"/>
    <p:sldId id="285" r:id="rId18"/>
    <p:sldId id="283" r:id="rId19"/>
    <p:sldId id="287" r:id="rId20"/>
    <p:sldId id="264" r:id="rId21"/>
    <p:sldId id="289" r:id="rId22"/>
    <p:sldId id="291" r:id="rId23"/>
    <p:sldId id="292" r:id="rId24"/>
    <p:sldId id="293" r:id="rId25"/>
    <p:sldId id="294" r:id="rId26"/>
    <p:sldId id="288" r:id="rId27"/>
    <p:sldId id="290" r:id="rId28"/>
    <p:sldId id="265" r:id="rId29"/>
    <p:sldId id="266" r:id="rId30"/>
    <p:sldId id="267" r:id="rId31"/>
    <p:sldId id="268" r:id="rId32"/>
    <p:sldId id="269" r:id="rId33"/>
    <p:sldId id="270" r:id="rId34"/>
    <p:sldId id="272" r:id="rId35"/>
    <p:sldId id="273" r:id="rId36"/>
    <p:sldId id="27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5"/>
    <p:restoredTop sz="95164"/>
  </p:normalViewPr>
  <p:slideViewPr>
    <p:cSldViewPr snapToGrid="0">
      <p:cViewPr varScale="1">
        <p:scale>
          <a:sx n="95" d="100"/>
          <a:sy n="95"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C3E8-73DF-5A04-46DC-6FCFB90ED0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26D214-0617-BE31-7958-7B2BAA55C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A28626-0B95-12B1-15E6-820FF1E7096B}"/>
              </a:ext>
            </a:extLst>
          </p:cNvPr>
          <p:cNvSpPr>
            <a:spLocks noGrp="1"/>
          </p:cNvSpPr>
          <p:nvPr>
            <p:ph type="dt" sz="half" idx="10"/>
          </p:nvPr>
        </p:nvSpPr>
        <p:spPr/>
        <p:txBody>
          <a:bodyPr/>
          <a:lstStyle/>
          <a:p>
            <a:fld id="{4B2F33F6-700C-764D-BD94-511FB1538E82}" type="datetimeFigureOut">
              <a:rPr lang="en-US" smtClean="0"/>
              <a:t>3/20/24</a:t>
            </a:fld>
            <a:endParaRPr lang="en-US"/>
          </a:p>
        </p:txBody>
      </p:sp>
      <p:sp>
        <p:nvSpPr>
          <p:cNvPr id="5" name="Footer Placeholder 4">
            <a:extLst>
              <a:ext uri="{FF2B5EF4-FFF2-40B4-BE49-F238E27FC236}">
                <a16:creationId xmlns:a16="http://schemas.microsoft.com/office/drawing/2014/main" id="{F4A10666-7C84-B361-E093-7A36F34B9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E26C1-3A9A-B26C-AEDE-D480F88D6630}"/>
              </a:ext>
            </a:extLst>
          </p:cNvPr>
          <p:cNvSpPr>
            <a:spLocks noGrp="1"/>
          </p:cNvSpPr>
          <p:nvPr>
            <p:ph type="sldNum" sz="quarter" idx="12"/>
          </p:nvPr>
        </p:nvSpPr>
        <p:spPr/>
        <p:txBody>
          <a:bodyPr/>
          <a:lstStyle/>
          <a:p>
            <a:fld id="{17A7801D-4027-4C4F-8A3E-C75792829E64}" type="slidenum">
              <a:rPr lang="en-US" smtClean="0"/>
              <a:t>‹#›</a:t>
            </a:fld>
            <a:endParaRPr lang="en-US"/>
          </a:p>
        </p:txBody>
      </p:sp>
    </p:spTree>
    <p:extLst>
      <p:ext uri="{BB962C8B-B14F-4D97-AF65-F5344CB8AC3E}">
        <p14:creationId xmlns:p14="http://schemas.microsoft.com/office/powerpoint/2010/main" val="75747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7E23-46DE-B194-277C-028C7F3FC4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379E4-AEF0-A84D-65F4-AF9844883B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486EE-BBA0-A4C2-CD2B-8BC20E254FCE}"/>
              </a:ext>
            </a:extLst>
          </p:cNvPr>
          <p:cNvSpPr>
            <a:spLocks noGrp="1"/>
          </p:cNvSpPr>
          <p:nvPr>
            <p:ph type="dt" sz="half" idx="10"/>
          </p:nvPr>
        </p:nvSpPr>
        <p:spPr/>
        <p:txBody>
          <a:bodyPr/>
          <a:lstStyle/>
          <a:p>
            <a:fld id="{4B2F33F6-700C-764D-BD94-511FB1538E82}" type="datetimeFigureOut">
              <a:rPr lang="en-US" smtClean="0"/>
              <a:t>3/20/24</a:t>
            </a:fld>
            <a:endParaRPr lang="en-US"/>
          </a:p>
        </p:txBody>
      </p:sp>
      <p:sp>
        <p:nvSpPr>
          <p:cNvPr id="5" name="Footer Placeholder 4">
            <a:extLst>
              <a:ext uri="{FF2B5EF4-FFF2-40B4-BE49-F238E27FC236}">
                <a16:creationId xmlns:a16="http://schemas.microsoft.com/office/drawing/2014/main" id="{83F9AAC6-085A-1B81-FDE1-344BBD63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B6ACE-4961-1D5B-5090-48098D3E04F3}"/>
              </a:ext>
            </a:extLst>
          </p:cNvPr>
          <p:cNvSpPr>
            <a:spLocks noGrp="1"/>
          </p:cNvSpPr>
          <p:nvPr>
            <p:ph type="sldNum" sz="quarter" idx="12"/>
          </p:nvPr>
        </p:nvSpPr>
        <p:spPr/>
        <p:txBody>
          <a:bodyPr/>
          <a:lstStyle/>
          <a:p>
            <a:fld id="{17A7801D-4027-4C4F-8A3E-C75792829E64}" type="slidenum">
              <a:rPr lang="en-US" smtClean="0"/>
              <a:t>‹#›</a:t>
            </a:fld>
            <a:endParaRPr lang="en-US"/>
          </a:p>
        </p:txBody>
      </p:sp>
    </p:spTree>
    <p:extLst>
      <p:ext uri="{BB962C8B-B14F-4D97-AF65-F5344CB8AC3E}">
        <p14:creationId xmlns:p14="http://schemas.microsoft.com/office/powerpoint/2010/main" val="47653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365F7-F5E9-D665-EAAD-BDD5ED55B2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F8BFDB-F3B7-CF78-9A95-D4DE59DC1E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2B646-84EA-72DC-2898-747908CBE9D1}"/>
              </a:ext>
            </a:extLst>
          </p:cNvPr>
          <p:cNvSpPr>
            <a:spLocks noGrp="1"/>
          </p:cNvSpPr>
          <p:nvPr>
            <p:ph type="dt" sz="half" idx="10"/>
          </p:nvPr>
        </p:nvSpPr>
        <p:spPr/>
        <p:txBody>
          <a:bodyPr/>
          <a:lstStyle/>
          <a:p>
            <a:fld id="{4B2F33F6-700C-764D-BD94-511FB1538E82}" type="datetimeFigureOut">
              <a:rPr lang="en-US" smtClean="0"/>
              <a:t>3/20/24</a:t>
            </a:fld>
            <a:endParaRPr lang="en-US"/>
          </a:p>
        </p:txBody>
      </p:sp>
      <p:sp>
        <p:nvSpPr>
          <p:cNvPr id="5" name="Footer Placeholder 4">
            <a:extLst>
              <a:ext uri="{FF2B5EF4-FFF2-40B4-BE49-F238E27FC236}">
                <a16:creationId xmlns:a16="http://schemas.microsoft.com/office/drawing/2014/main" id="{5E9C5603-D761-DA91-DCD9-BDB28E58D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0D3FD-481B-2F73-9FE7-C0EA6B600A01}"/>
              </a:ext>
            </a:extLst>
          </p:cNvPr>
          <p:cNvSpPr>
            <a:spLocks noGrp="1"/>
          </p:cNvSpPr>
          <p:nvPr>
            <p:ph type="sldNum" sz="quarter" idx="12"/>
          </p:nvPr>
        </p:nvSpPr>
        <p:spPr/>
        <p:txBody>
          <a:bodyPr/>
          <a:lstStyle/>
          <a:p>
            <a:fld id="{17A7801D-4027-4C4F-8A3E-C75792829E64}" type="slidenum">
              <a:rPr lang="en-US" smtClean="0"/>
              <a:t>‹#›</a:t>
            </a:fld>
            <a:endParaRPr lang="en-US"/>
          </a:p>
        </p:txBody>
      </p:sp>
    </p:spTree>
    <p:extLst>
      <p:ext uri="{BB962C8B-B14F-4D97-AF65-F5344CB8AC3E}">
        <p14:creationId xmlns:p14="http://schemas.microsoft.com/office/powerpoint/2010/main" val="153786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C1D-744F-5DE2-042E-ABF166F96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7D8EDB-3096-4C9B-69E4-08030DBCC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CBA56-9D4E-CC0F-60A1-3A2174261484}"/>
              </a:ext>
            </a:extLst>
          </p:cNvPr>
          <p:cNvSpPr>
            <a:spLocks noGrp="1"/>
          </p:cNvSpPr>
          <p:nvPr>
            <p:ph type="dt" sz="half" idx="10"/>
          </p:nvPr>
        </p:nvSpPr>
        <p:spPr/>
        <p:txBody>
          <a:bodyPr/>
          <a:lstStyle/>
          <a:p>
            <a:fld id="{4B2F33F6-700C-764D-BD94-511FB1538E82}" type="datetimeFigureOut">
              <a:rPr lang="en-US" smtClean="0"/>
              <a:t>3/20/24</a:t>
            </a:fld>
            <a:endParaRPr lang="en-US"/>
          </a:p>
        </p:txBody>
      </p:sp>
      <p:sp>
        <p:nvSpPr>
          <p:cNvPr id="5" name="Footer Placeholder 4">
            <a:extLst>
              <a:ext uri="{FF2B5EF4-FFF2-40B4-BE49-F238E27FC236}">
                <a16:creationId xmlns:a16="http://schemas.microsoft.com/office/drawing/2014/main" id="{6A11362B-9CC2-ED42-32C6-91E939506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0D9BD-7409-E3A6-EDE1-7C9651A36B2F}"/>
              </a:ext>
            </a:extLst>
          </p:cNvPr>
          <p:cNvSpPr>
            <a:spLocks noGrp="1"/>
          </p:cNvSpPr>
          <p:nvPr>
            <p:ph type="sldNum" sz="quarter" idx="12"/>
          </p:nvPr>
        </p:nvSpPr>
        <p:spPr/>
        <p:txBody>
          <a:bodyPr/>
          <a:lstStyle/>
          <a:p>
            <a:fld id="{17A7801D-4027-4C4F-8A3E-C75792829E64}" type="slidenum">
              <a:rPr lang="en-US" smtClean="0"/>
              <a:t>‹#›</a:t>
            </a:fld>
            <a:endParaRPr lang="en-US"/>
          </a:p>
        </p:txBody>
      </p:sp>
    </p:spTree>
    <p:extLst>
      <p:ext uri="{BB962C8B-B14F-4D97-AF65-F5344CB8AC3E}">
        <p14:creationId xmlns:p14="http://schemas.microsoft.com/office/powerpoint/2010/main" val="224166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D0FC-3D75-84B3-F198-349381BC02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38FD80-0B86-B998-3AA4-BD7DCDD8E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E1A38-789B-C8D8-4B3A-5BDCB15ABE9B}"/>
              </a:ext>
            </a:extLst>
          </p:cNvPr>
          <p:cNvSpPr>
            <a:spLocks noGrp="1"/>
          </p:cNvSpPr>
          <p:nvPr>
            <p:ph type="dt" sz="half" idx="10"/>
          </p:nvPr>
        </p:nvSpPr>
        <p:spPr/>
        <p:txBody>
          <a:bodyPr/>
          <a:lstStyle/>
          <a:p>
            <a:fld id="{4B2F33F6-700C-764D-BD94-511FB1538E82}" type="datetimeFigureOut">
              <a:rPr lang="en-US" smtClean="0"/>
              <a:t>3/20/24</a:t>
            </a:fld>
            <a:endParaRPr lang="en-US"/>
          </a:p>
        </p:txBody>
      </p:sp>
      <p:sp>
        <p:nvSpPr>
          <p:cNvPr id="5" name="Footer Placeholder 4">
            <a:extLst>
              <a:ext uri="{FF2B5EF4-FFF2-40B4-BE49-F238E27FC236}">
                <a16:creationId xmlns:a16="http://schemas.microsoft.com/office/drawing/2014/main" id="{0076AF43-B0DF-767E-56A5-35DC010C8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3B680-433C-5E3D-A475-E46110C6ABF1}"/>
              </a:ext>
            </a:extLst>
          </p:cNvPr>
          <p:cNvSpPr>
            <a:spLocks noGrp="1"/>
          </p:cNvSpPr>
          <p:nvPr>
            <p:ph type="sldNum" sz="quarter" idx="12"/>
          </p:nvPr>
        </p:nvSpPr>
        <p:spPr/>
        <p:txBody>
          <a:bodyPr/>
          <a:lstStyle/>
          <a:p>
            <a:fld id="{17A7801D-4027-4C4F-8A3E-C75792829E64}" type="slidenum">
              <a:rPr lang="en-US" smtClean="0"/>
              <a:t>‹#›</a:t>
            </a:fld>
            <a:endParaRPr lang="en-US"/>
          </a:p>
        </p:txBody>
      </p:sp>
    </p:spTree>
    <p:extLst>
      <p:ext uri="{BB962C8B-B14F-4D97-AF65-F5344CB8AC3E}">
        <p14:creationId xmlns:p14="http://schemas.microsoft.com/office/powerpoint/2010/main" val="159914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3C17-16D5-A479-E1FB-DCAF4DDC2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703A5C-620D-A619-9183-BBF651A8EB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A2FC8A-9047-F4E7-3DEA-CCEAB2652A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E157EF-25F5-6A57-93A4-274D1040323E}"/>
              </a:ext>
            </a:extLst>
          </p:cNvPr>
          <p:cNvSpPr>
            <a:spLocks noGrp="1"/>
          </p:cNvSpPr>
          <p:nvPr>
            <p:ph type="dt" sz="half" idx="10"/>
          </p:nvPr>
        </p:nvSpPr>
        <p:spPr/>
        <p:txBody>
          <a:bodyPr/>
          <a:lstStyle/>
          <a:p>
            <a:fld id="{4B2F33F6-700C-764D-BD94-511FB1538E82}" type="datetimeFigureOut">
              <a:rPr lang="en-US" smtClean="0"/>
              <a:t>3/20/24</a:t>
            </a:fld>
            <a:endParaRPr lang="en-US"/>
          </a:p>
        </p:txBody>
      </p:sp>
      <p:sp>
        <p:nvSpPr>
          <p:cNvPr id="6" name="Footer Placeholder 5">
            <a:extLst>
              <a:ext uri="{FF2B5EF4-FFF2-40B4-BE49-F238E27FC236}">
                <a16:creationId xmlns:a16="http://schemas.microsoft.com/office/drawing/2014/main" id="{16A1EDBC-F65B-C08A-6BAE-BB8F3DB999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0E8B5-8A05-E758-58B8-2F27AAD93037}"/>
              </a:ext>
            </a:extLst>
          </p:cNvPr>
          <p:cNvSpPr>
            <a:spLocks noGrp="1"/>
          </p:cNvSpPr>
          <p:nvPr>
            <p:ph type="sldNum" sz="quarter" idx="12"/>
          </p:nvPr>
        </p:nvSpPr>
        <p:spPr/>
        <p:txBody>
          <a:bodyPr/>
          <a:lstStyle/>
          <a:p>
            <a:fld id="{17A7801D-4027-4C4F-8A3E-C75792829E64}" type="slidenum">
              <a:rPr lang="en-US" smtClean="0"/>
              <a:t>‹#›</a:t>
            </a:fld>
            <a:endParaRPr lang="en-US"/>
          </a:p>
        </p:txBody>
      </p:sp>
    </p:spTree>
    <p:extLst>
      <p:ext uri="{BB962C8B-B14F-4D97-AF65-F5344CB8AC3E}">
        <p14:creationId xmlns:p14="http://schemas.microsoft.com/office/powerpoint/2010/main" val="139191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AADB-15BF-6594-5027-AEC293778D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1A5A28-2D92-B992-56AC-579AFE79CF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3CCC38-4361-DD6B-9F8A-45351015F8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29F36A-461F-6FF2-FCD3-696BBA8E5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276F37-D87A-0530-B4E9-17EC9F25E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843C4-7955-A306-F62D-6147FF0790BC}"/>
              </a:ext>
            </a:extLst>
          </p:cNvPr>
          <p:cNvSpPr>
            <a:spLocks noGrp="1"/>
          </p:cNvSpPr>
          <p:nvPr>
            <p:ph type="dt" sz="half" idx="10"/>
          </p:nvPr>
        </p:nvSpPr>
        <p:spPr/>
        <p:txBody>
          <a:bodyPr/>
          <a:lstStyle/>
          <a:p>
            <a:fld id="{4B2F33F6-700C-764D-BD94-511FB1538E82}" type="datetimeFigureOut">
              <a:rPr lang="en-US" smtClean="0"/>
              <a:t>3/20/24</a:t>
            </a:fld>
            <a:endParaRPr lang="en-US"/>
          </a:p>
        </p:txBody>
      </p:sp>
      <p:sp>
        <p:nvSpPr>
          <p:cNvPr id="8" name="Footer Placeholder 7">
            <a:extLst>
              <a:ext uri="{FF2B5EF4-FFF2-40B4-BE49-F238E27FC236}">
                <a16:creationId xmlns:a16="http://schemas.microsoft.com/office/drawing/2014/main" id="{BB5BEACA-3021-4644-12E3-6814A36F2B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4932A3-D275-0889-8A90-EEE2C66FE252}"/>
              </a:ext>
            </a:extLst>
          </p:cNvPr>
          <p:cNvSpPr>
            <a:spLocks noGrp="1"/>
          </p:cNvSpPr>
          <p:nvPr>
            <p:ph type="sldNum" sz="quarter" idx="12"/>
          </p:nvPr>
        </p:nvSpPr>
        <p:spPr/>
        <p:txBody>
          <a:bodyPr/>
          <a:lstStyle/>
          <a:p>
            <a:fld id="{17A7801D-4027-4C4F-8A3E-C75792829E64}" type="slidenum">
              <a:rPr lang="en-US" smtClean="0"/>
              <a:t>‹#›</a:t>
            </a:fld>
            <a:endParaRPr lang="en-US"/>
          </a:p>
        </p:txBody>
      </p:sp>
    </p:spTree>
    <p:extLst>
      <p:ext uri="{BB962C8B-B14F-4D97-AF65-F5344CB8AC3E}">
        <p14:creationId xmlns:p14="http://schemas.microsoft.com/office/powerpoint/2010/main" val="228162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C005E-C6F6-D4E8-7B0B-C3F0F7FFD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9E6BFE-9AF2-D6F4-EA1A-7286B4DF76A8}"/>
              </a:ext>
            </a:extLst>
          </p:cNvPr>
          <p:cNvSpPr>
            <a:spLocks noGrp="1"/>
          </p:cNvSpPr>
          <p:nvPr>
            <p:ph type="dt" sz="half" idx="10"/>
          </p:nvPr>
        </p:nvSpPr>
        <p:spPr/>
        <p:txBody>
          <a:bodyPr/>
          <a:lstStyle/>
          <a:p>
            <a:fld id="{4B2F33F6-700C-764D-BD94-511FB1538E82}" type="datetimeFigureOut">
              <a:rPr lang="en-US" smtClean="0"/>
              <a:t>3/20/24</a:t>
            </a:fld>
            <a:endParaRPr lang="en-US"/>
          </a:p>
        </p:txBody>
      </p:sp>
      <p:sp>
        <p:nvSpPr>
          <p:cNvPr id="4" name="Footer Placeholder 3">
            <a:extLst>
              <a:ext uri="{FF2B5EF4-FFF2-40B4-BE49-F238E27FC236}">
                <a16:creationId xmlns:a16="http://schemas.microsoft.com/office/drawing/2014/main" id="{C51B098E-429F-63C3-CFEA-43D7734DA4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0D6421-5312-9103-3D5F-68969CB62C2D}"/>
              </a:ext>
            </a:extLst>
          </p:cNvPr>
          <p:cNvSpPr>
            <a:spLocks noGrp="1"/>
          </p:cNvSpPr>
          <p:nvPr>
            <p:ph type="sldNum" sz="quarter" idx="12"/>
          </p:nvPr>
        </p:nvSpPr>
        <p:spPr/>
        <p:txBody>
          <a:bodyPr/>
          <a:lstStyle/>
          <a:p>
            <a:fld id="{17A7801D-4027-4C4F-8A3E-C75792829E64}" type="slidenum">
              <a:rPr lang="en-US" smtClean="0"/>
              <a:t>‹#›</a:t>
            </a:fld>
            <a:endParaRPr lang="en-US"/>
          </a:p>
        </p:txBody>
      </p:sp>
    </p:spTree>
    <p:extLst>
      <p:ext uri="{BB962C8B-B14F-4D97-AF65-F5344CB8AC3E}">
        <p14:creationId xmlns:p14="http://schemas.microsoft.com/office/powerpoint/2010/main" val="120565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F1B62B-56E6-5AD2-8BEE-66DD14715B5F}"/>
              </a:ext>
            </a:extLst>
          </p:cNvPr>
          <p:cNvSpPr>
            <a:spLocks noGrp="1"/>
          </p:cNvSpPr>
          <p:nvPr>
            <p:ph type="dt" sz="half" idx="10"/>
          </p:nvPr>
        </p:nvSpPr>
        <p:spPr/>
        <p:txBody>
          <a:bodyPr/>
          <a:lstStyle/>
          <a:p>
            <a:fld id="{4B2F33F6-700C-764D-BD94-511FB1538E82}" type="datetimeFigureOut">
              <a:rPr lang="en-US" smtClean="0"/>
              <a:t>3/20/24</a:t>
            </a:fld>
            <a:endParaRPr lang="en-US"/>
          </a:p>
        </p:txBody>
      </p:sp>
      <p:sp>
        <p:nvSpPr>
          <p:cNvPr id="3" name="Footer Placeholder 2">
            <a:extLst>
              <a:ext uri="{FF2B5EF4-FFF2-40B4-BE49-F238E27FC236}">
                <a16:creationId xmlns:a16="http://schemas.microsoft.com/office/drawing/2014/main" id="{11256490-235D-9EB3-DEF9-412086C84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F659FD-8104-405C-FDE2-481B100E9D4C}"/>
              </a:ext>
            </a:extLst>
          </p:cNvPr>
          <p:cNvSpPr>
            <a:spLocks noGrp="1"/>
          </p:cNvSpPr>
          <p:nvPr>
            <p:ph type="sldNum" sz="quarter" idx="12"/>
          </p:nvPr>
        </p:nvSpPr>
        <p:spPr/>
        <p:txBody>
          <a:bodyPr/>
          <a:lstStyle/>
          <a:p>
            <a:fld id="{17A7801D-4027-4C4F-8A3E-C75792829E64}" type="slidenum">
              <a:rPr lang="en-US" smtClean="0"/>
              <a:t>‹#›</a:t>
            </a:fld>
            <a:endParaRPr lang="en-US"/>
          </a:p>
        </p:txBody>
      </p:sp>
    </p:spTree>
    <p:extLst>
      <p:ext uri="{BB962C8B-B14F-4D97-AF65-F5344CB8AC3E}">
        <p14:creationId xmlns:p14="http://schemas.microsoft.com/office/powerpoint/2010/main" val="328935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7A81-A81F-03EB-3532-1C22A3130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7B71DE-B486-27AC-D502-BC456B340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B4D602-A3F6-BC03-FC2D-E0CA224E5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793CC-F452-C5DC-9724-DDCC912E22ED}"/>
              </a:ext>
            </a:extLst>
          </p:cNvPr>
          <p:cNvSpPr>
            <a:spLocks noGrp="1"/>
          </p:cNvSpPr>
          <p:nvPr>
            <p:ph type="dt" sz="half" idx="10"/>
          </p:nvPr>
        </p:nvSpPr>
        <p:spPr/>
        <p:txBody>
          <a:bodyPr/>
          <a:lstStyle/>
          <a:p>
            <a:fld id="{4B2F33F6-700C-764D-BD94-511FB1538E82}" type="datetimeFigureOut">
              <a:rPr lang="en-US" smtClean="0"/>
              <a:t>3/20/24</a:t>
            </a:fld>
            <a:endParaRPr lang="en-US"/>
          </a:p>
        </p:txBody>
      </p:sp>
      <p:sp>
        <p:nvSpPr>
          <p:cNvPr id="6" name="Footer Placeholder 5">
            <a:extLst>
              <a:ext uri="{FF2B5EF4-FFF2-40B4-BE49-F238E27FC236}">
                <a16:creationId xmlns:a16="http://schemas.microsoft.com/office/drawing/2014/main" id="{FCE0490D-6E0F-0044-7EB5-C0B9D709C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85CA3-65A9-C2C6-BAF9-08CC127A9687}"/>
              </a:ext>
            </a:extLst>
          </p:cNvPr>
          <p:cNvSpPr>
            <a:spLocks noGrp="1"/>
          </p:cNvSpPr>
          <p:nvPr>
            <p:ph type="sldNum" sz="quarter" idx="12"/>
          </p:nvPr>
        </p:nvSpPr>
        <p:spPr/>
        <p:txBody>
          <a:bodyPr/>
          <a:lstStyle/>
          <a:p>
            <a:fld id="{17A7801D-4027-4C4F-8A3E-C75792829E64}" type="slidenum">
              <a:rPr lang="en-US" smtClean="0"/>
              <a:t>‹#›</a:t>
            </a:fld>
            <a:endParaRPr lang="en-US"/>
          </a:p>
        </p:txBody>
      </p:sp>
    </p:spTree>
    <p:extLst>
      <p:ext uri="{BB962C8B-B14F-4D97-AF65-F5344CB8AC3E}">
        <p14:creationId xmlns:p14="http://schemas.microsoft.com/office/powerpoint/2010/main" val="388259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3AF7-D1C8-FB7B-5D27-67EAB9B1E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D9CC6-D513-DFED-1562-98345FB76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338C9D-5DE2-1D14-5F38-DC9348329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BC8B1-7565-6BD5-3E4C-363410291235}"/>
              </a:ext>
            </a:extLst>
          </p:cNvPr>
          <p:cNvSpPr>
            <a:spLocks noGrp="1"/>
          </p:cNvSpPr>
          <p:nvPr>
            <p:ph type="dt" sz="half" idx="10"/>
          </p:nvPr>
        </p:nvSpPr>
        <p:spPr/>
        <p:txBody>
          <a:bodyPr/>
          <a:lstStyle/>
          <a:p>
            <a:fld id="{4B2F33F6-700C-764D-BD94-511FB1538E82}" type="datetimeFigureOut">
              <a:rPr lang="en-US" smtClean="0"/>
              <a:t>3/20/24</a:t>
            </a:fld>
            <a:endParaRPr lang="en-US"/>
          </a:p>
        </p:txBody>
      </p:sp>
      <p:sp>
        <p:nvSpPr>
          <p:cNvPr id="6" name="Footer Placeholder 5">
            <a:extLst>
              <a:ext uri="{FF2B5EF4-FFF2-40B4-BE49-F238E27FC236}">
                <a16:creationId xmlns:a16="http://schemas.microsoft.com/office/drawing/2014/main" id="{D0724AE3-BE1C-65DA-3C96-F96AB90EB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869A0B-CADF-20F3-DCC8-25F83B1565AA}"/>
              </a:ext>
            </a:extLst>
          </p:cNvPr>
          <p:cNvSpPr>
            <a:spLocks noGrp="1"/>
          </p:cNvSpPr>
          <p:nvPr>
            <p:ph type="sldNum" sz="quarter" idx="12"/>
          </p:nvPr>
        </p:nvSpPr>
        <p:spPr/>
        <p:txBody>
          <a:bodyPr/>
          <a:lstStyle/>
          <a:p>
            <a:fld id="{17A7801D-4027-4C4F-8A3E-C75792829E64}" type="slidenum">
              <a:rPr lang="en-US" smtClean="0"/>
              <a:t>‹#›</a:t>
            </a:fld>
            <a:endParaRPr lang="en-US"/>
          </a:p>
        </p:txBody>
      </p:sp>
    </p:spTree>
    <p:extLst>
      <p:ext uri="{BB962C8B-B14F-4D97-AF65-F5344CB8AC3E}">
        <p14:creationId xmlns:p14="http://schemas.microsoft.com/office/powerpoint/2010/main" val="50747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50BD5-DC91-E7ED-8BDE-13E0A2CAE0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A2EC5A-992F-D7D2-64FB-058B1943C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43597-7A17-EC53-914A-1D6BE9079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F33F6-700C-764D-BD94-511FB1538E82}" type="datetimeFigureOut">
              <a:rPr lang="en-US" smtClean="0"/>
              <a:t>3/20/24</a:t>
            </a:fld>
            <a:endParaRPr lang="en-US"/>
          </a:p>
        </p:txBody>
      </p:sp>
      <p:sp>
        <p:nvSpPr>
          <p:cNvPr id="5" name="Footer Placeholder 4">
            <a:extLst>
              <a:ext uri="{FF2B5EF4-FFF2-40B4-BE49-F238E27FC236}">
                <a16:creationId xmlns:a16="http://schemas.microsoft.com/office/drawing/2014/main" id="{618DCC95-F95D-1068-AA98-181FEF4FF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AC940F-BBFB-62D5-8466-008DB3332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7801D-4027-4C4F-8A3E-C75792829E64}" type="slidenum">
              <a:rPr lang="en-US" smtClean="0"/>
              <a:t>‹#›</a:t>
            </a:fld>
            <a:endParaRPr lang="en-US"/>
          </a:p>
        </p:txBody>
      </p:sp>
    </p:spTree>
    <p:extLst>
      <p:ext uri="{BB962C8B-B14F-4D97-AF65-F5344CB8AC3E}">
        <p14:creationId xmlns:p14="http://schemas.microsoft.com/office/powerpoint/2010/main" val="42145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F26E21-0F79-0DD5-CE5A-3ECFD0B6ECF1}"/>
              </a:ext>
            </a:extLst>
          </p:cNvPr>
          <p:cNvSpPr/>
          <p:nvPr/>
        </p:nvSpPr>
        <p:spPr>
          <a:xfrm>
            <a:off x="-164592" y="-310896"/>
            <a:ext cx="12655296" cy="7406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79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82B43-211E-CBC1-730B-494D36EF022F}"/>
              </a:ext>
            </a:extLst>
          </p:cNvPr>
          <p:cNvSpPr txBox="1"/>
          <p:nvPr/>
        </p:nvSpPr>
        <p:spPr>
          <a:xfrm>
            <a:off x="596900" y="736600"/>
            <a:ext cx="11112500" cy="2123658"/>
          </a:xfrm>
          <a:prstGeom prst="rect">
            <a:avLst/>
          </a:prstGeom>
          <a:noFill/>
        </p:spPr>
        <p:txBody>
          <a:bodyPr wrap="square" rtlCol="0">
            <a:spAutoFit/>
          </a:bodyPr>
          <a:lstStyle/>
          <a:p>
            <a:pPr algn="ctr"/>
            <a:r>
              <a:rPr lang="en-US" sz="7200" b="1" dirty="0">
                <a:solidFill>
                  <a:srgbClr val="0070C0"/>
                </a:solidFill>
              </a:rPr>
              <a:t>TIME</a:t>
            </a:r>
          </a:p>
          <a:p>
            <a:pPr algn="just"/>
            <a:r>
              <a:rPr lang="en-US" sz="6000" dirty="0"/>
              <a:t>YESTERDAY = CANCELLED CHECK</a:t>
            </a:r>
            <a:endParaRPr lang="en-US" sz="6600" dirty="0"/>
          </a:p>
        </p:txBody>
      </p:sp>
    </p:spTree>
    <p:extLst>
      <p:ext uri="{BB962C8B-B14F-4D97-AF65-F5344CB8AC3E}">
        <p14:creationId xmlns:p14="http://schemas.microsoft.com/office/powerpoint/2010/main" val="289245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82B43-211E-CBC1-730B-494D36EF022F}"/>
              </a:ext>
            </a:extLst>
          </p:cNvPr>
          <p:cNvSpPr txBox="1"/>
          <p:nvPr/>
        </p:nvSpPr>
        <p:spPr>
          <a:xfrm>
            <a:off x="596900" y="736600"/>
            <a:ext cx="11112500" cy="3046988"/>
          </a:xfrm>
          <a:prstGeom prst="rect">
            <a:avLst/>
          </a:prstGeom>
          <a:noFill/>
        </p:spPr>
        <p:txBody>
          <a:bodyPr wrap="square" rtlCol="0">
            <a:spAutoFit/>
          </a:bodyPr>
          <a:lstStyle/>
          <a:p>
            <a:pPr algn="ctr"/>
            <a:r>
              <a:rPr lang="en-US" sz="7200" b="1" dirty="0">
                <a:solidFill>
                  <a:srgbClr val="0070C0"/>
                </a:solidFill>
              </a:rPr>
              <a:t>TIME</a:t>
            </a:r>
          </a:p>
          <a:p>
            <a:pPr algn="just"/>
            <a:r>
              <a:rPr lang="en-US" sz="6000" dirty="0"/>
              <a:t>YESTERDAY = CANCELLED CHECK</a:t>
            </a:r>
          </a:p>
          <a:p>
            <a:pPr algn="just"/>
            <a:r>
              <a:rPr lang="en-US" sz="6000" dirty="0"/>
              <a:t>TOMORROW = PROMISORY NOTE</a:t>
            </a:r>
            <a:endParaRPr lang="en-US" sz="6600" dirty="0"/>
          </a:p>
        </p:txBody>
      </p:sp>
      <p:sp>
        <p:nvSpPr>
          <p:cNvPr id="4" name="TextBox 3">
            <a:extLst>
              <a:ext uri="{FF2B5EF4-FFF2-40B4-BE49-F238E27FC236}">
                <a16:creationId xmlns:a16="http://schemas.microsoft.com/office/drawing/2014/main" id="{10A82501-6853-3C44-0D1A-08BEED30988A}"/>
              </a:ext>
            </a:extLst>
          </p:cNvPr>
          <p:cNvSpPr txBox="1"/>
          <p:nvPr/>
        </p:nvSpPr>
        <p:spPr>
          <a:xfrm>
            <a:off x="463804" y="4174343"/>
            <a:ext cx="11386820" cy="1938992"/>
          </a:xfrm>
          <a:prstGeom prst="rect">
            <a:avLst/>
          </a:prstGeom>
          <a:noFill/>
        </p:spPr>
        <p:txBody>
          <a:bodyPr wrap="square">
            <a:spAutoFit/>
          </a:bodyPr>
          <a:lstStyle/>
          <a:p>
            <a:r>
              <a:rPr lang="en-US" sz="4000" dirty="0">
                <a:solidFill>
                  <a:srgbClr val="FF0000"/>
                </a:solidFill>
              </a:rPr>
              <a:t>“But God said unto him, Thou fool, </a:t>
            </a:r>
            <a:r>
              <a:rPr lang="en-US" sz="4000" b="1" dirty="0">
                <a:solidFill>
                  <a:srgbClr val="FF0000"/>
                </a:solidFill>
              </a:rPr>
              <a:t>this night thy soul shall be required of thee: </a:t>
            </a:r>
            <a:r>
              <a:rPr lang="en-US" sz="4000" dirty="0">
                <a:solidFill>
                  <a:srgbClr val="FF0000"/>
                </a:solidFill>
              </a:rPr>
              <a:t>then whose shall those things be, which thou hast provided?” (Luke 12:20)</a:t>
            </a:r>
          </a:p>
        </p:txBody>
      </p:sp>
    </p:spTree>
    <p:extLst>
      <p:ext uri="{BB962C8B-B14F-4D97-AF65-F5344CB8AC3E}">
        <p14:creationId xmlns:p14="http://schemas.microsoft.com/office/powerpoint/2010/main" val="896645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82B43-211E-CBC1-730B-494D36EF022F}"/>
              </a:ext>
            </a:extLst>
          </p:cNvPr>
          <p:cNvSpPr txBox="1"/>
          <p:nvPr/>
        </p:nvSpPr>
        <p:spPr>
          <a:xfrm>
            <a:off x="596900" y="736600"/>
            <a:ext cx="11112500" cy="4062651"/>
          </a:xfrm>
          <a:prstGeom prst="rect">
            <a:avLst/>
          </a:prstGeom>
          <a:noFill/>
        </p:spPr>
        <p:txBody>
          <a:bodyPr wrap="square" rtlCol="0">
            <a:spAutoFit/>
          </a:bodyPr>
          <a:lstStyle/>
          <a:p>
            <a:pPr algn="ctr"/>
            <a:r>
              <a:rPr lang="en-US" sz="7200" b="1" dirty="0">
                <a:solidFill>
                  <a:srgbClr val="0070C0"/>
                </a:solidFill>
              </a:rPr>
              <a:t>TIME</a:t>
            </a:r>
          </a:p>
          <a:p>
            <a:pPr algn="just"/>
            <a:r>
              <a:rPr lang="en-US" sz="6000" dirty="0"/>
              <a:t>YESTERDAY = CANCELLED CHECK</a:t>
            </a:r>
          </a:p>
          <a:p>
            <a:pPr algn="just"/>
            <a:r>
              <a:rPr lang="en-US" sz="6000" dirty="0"/>
              <a:t>TOMORROW = PROMISORY NOTE</a:t>
            </a:r>
          </a:p>
          <a:p>
            <a:pPr algn="just"/>
            <a:r>
              <a:rPr lang="en-US" sz="6000" dirty="0"/>
              <a:t>TODAY = </a:t>
            </a:r>
            <a:r>
              <a:rPr lang="en-US" sz="6000" dirty="0">
                <a:solidFill>
                  <a:srgbClr val="FF0000"/>
                </a:solidFill>
              </a:rPr>
              <a:t>CASH</a:t>
            </a:r>
            <a:endParaRPr lang="en-US" sz="6600" dirty="0">
              <a:solidFill>
                <a:srgbClr val="FF0000"/>
              </a:solidFill>
            </a:endParaRPr>
          </a:p>
        </p:txBody>
      </p:sp>
    </p:spTree>
    <p:extLst>
      <p:ext uri="{BB962C8B-B14F-4D97-AF65-F5344CB8AC3E}">
        <p14:creationId xmlns:p14="http://schemas.microsoft.com/office/powerpoint/2010/main" val="278501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D0798A-AC6A-99EB-3AED-EF7E8F286E20}"/>
              </a:ext>
            </a:extLst>
          </p:cNvPr>
          <p:cNvSpPr txBox="1"/>
          <p:nvPr/>
        </p:nvSpPr>
        <p:spPr>
          <a:xfrm>
            <a:off x="292608" y="182880"/>
            <a:ext cx="11667744" cy="707886"/>
          </a:xfrm>
          <a:prstGeom prst="rect">
            <a:avLst/>
          </a:prstGeom>
          <a:solidFill>
            <a:schemeClr val="accent1"/>
          </a:solidFill>
        </p:spPr>
        <p:txBody>
          <a:bodyPr wrap="square" rtlCol="0">
            <a:spAutoFit/>
          </a:bodyPr>
          <a:lstStyle/>
          <a:p>
            <a:pPr algn="ctr"/>
            <a:r>
              <a:rPr lang="en-US" sz="4000" b="1" dirty="0">
                <a:solidFill>
                  <a:schemeClr val="bg1"/>
                </a:solidFill>
              </a:rPr>
              <a:t>168 HOURS IN A WEEK – HOW DO WE SPEND THEM?</a:t>
            </a:r>
          </a:p>
        </p:txBody>
      </p:sp>
      <p:sp>
        <p:nvSpPr>
          <p:cNvPr id="3" name="TextBox 2">
            <a:extLst>
              <a:ext uri="{FF2B5EF4-FFF2-40B4-BE49-F238E27FC236}">
                <a16:creationId xmlns:a16="http://schemas.microsoft.com/office/drawing/2014/main" id="{228A043F-DE94-7A81-00B8-603805CC27CA}"/>
              </a:ext>
            </a:extLst>
          </p:cNvPr>
          <p:cNvSpPr txBox="1"/>
          <p:nvPr/>
        </p:nvSpPr>
        <p:spPr>
          <a:xfrm>
            <a:off x="804672" y="2157984"/>
            <a:ext cx="12508992" cy="4524315"/>
          </a:xfrm>
          <a:prstGeom prst="rect">
            <a:avLst/>
          </a:prstGeom>
          <a:noFill/>
        </p:spPr>
        <p:txBody>
          <a:bodyPr wrap="square" rtlCol="0">
            <a:spAutoFit/>
          </a:bodyPr>
          <a:lstStyle/>
          <a:p>
            <a:pPr marL="285750" indent="-285750">
              <a:buFont typeface="Wingdings" pitchFamily="2" charset="2"/>
              <a:buChar char="ü"/>
            </a:pPr>
            <a:r>
              <a:rPr lang="en-US" sz="3200" b="1" dirty="0"/>
              <a:t> SLEEP    	           	23 	         	201,480 		32.9%</a:t>
            </a:r>
          </a:p>
          <a:p>
            <a:pPr marL="285750" indent="-285750">
              <a:buFont typeface="Wingdings" pitchFamily="2" charset="2"/>
              <a:buChar char="ü"/>
            </a:pPr>
            <a:r>
              <a:rPr lang="en-US" sz="3200" b="1" dirty="0"/>
              <a:t> WORK 			16 		140, 160		22.8%</a:t>
            </a:r>
          </a:p>
          <a:p>
            <a:pPr marL="285750" indent="-285750">
              <a:buFont typeface="Wingdings" pitchFamily="2" charset="2"/>
              <a:buChar char="ü"/>
            </a:pPr>
            <a:r>
              <a:rPr lang="en-US" sz="3200" b="1" dirty="0"/>
              <a:t> TELEVISION	  	  8 		   70,080 		11.4%</a:t>
            </a:r>
          </a:p>
          <a:p>
            <a:pPr marL="285750" indent="-285750">
              <a:buFont typeface="Wingdings" pitchFamily="2" charset="2"/>
              <a:buChar char="ü"/>
            </a:pPr>
            <a:r>
              <a:rPr lang="en-US" sz="3200" b="1" dirty="0"/>
              <a:t> EATING	  		  6 		   52, 560	 	 8.6%</a:t>
            </a:r>
          </a:p>
          <a:p>
            <a:pPr marL="285750" indent="-285750">
              <a:buFont typeface="Wingdings" pitchFamily="2" charset="2"/>
              <a:buChar char="ü"/>
            </a:pPr>
            <a:r>
              <a:rPr lang="en-US" sz="3200" b="1" dirty="0"/>
              <a:t> TRAVEL	  		  6 		   52,560		 8.6%</a:t>
            </a:r>
          </a:p>
          <a:p>
            <a:pPr marL="285750" indent="-285750">
              <a:buFont typeface="Wingdings" pitchFamily="2" charset="2"/>
              <a:buChar char="ü"/>
            </a:pPr>
            <a:r>
              <a:rPr lang="en-US" sz="3200" b="1" dirty="0"/>
              <a:t> ILLNESS	  		  4 		   35,040		 5.7%</a:t>
            </a:r>
          </a:p>
          <a:p>
            <a:pPr marL="285750" indent="-285750">
              <a:buFont typeface="Wingdings" pitchFamily="2" charset="2"/>
              <a:buChar char="ü"/>
            </a:pPr>
            <a:r>
              <a:rPr lang="en-US" sz="3200" b="1" dirty="0"/>
              <a:t> DRESSING	  	  2 		   17,520		 2.8%</a:t>
            </a:r>
          </a:p>
          <a:p>
            <a:pPr marL="285750" indent="-285750">
              <a:buFont typeface="Wingdings" pitchFamily="2" charset="2"/>
              <a:buChar char="ü"/>
            </a:pPr>
            <a:r>
              <a:rPr lang="en-US" sz="3200" b="1" dirty="0"/>
              <a:t> RELIGION	  	  1. 25            10,950		 0.18%</a:t>
            </a:r>
          </a:p>
          <a:p>
            <a:pPr marL="285750" indent="-285750">
              <a:buFont typeface="Wingdings" pitchFamily="2" charset="2"/>
              <a:buChar char="ü"/>
            </a:pPr>
            <a:r>
              <a:rPr lang="en-US" sz="3200" b="1" dirty="0"/>
              <a:t> LEISURE	  		   4.9		   43,047	 	 7.02%</a:t>
            </a:r>
          </a:p>
        </p:txBody>
      </p:sp>
      <p:sp>
        <p:nvSpPr>
          <p:cNvPr id="4" name="TextBox 3">
            <a:extLst>
              <a:ext uri="{FF2B5EF4-FFF2-40B4-BE49-F238E27FC236}">
                <a16:creationId xmlns:a16="http://schemas.microsoft.com/office/drawing/2014/main" id="{0518AE89-876A-ECA5-137C-4975F40B2481}"/>
              </a:ext>
            </a:extLst>
          </p:cNvPr>
          <p:cNvSpPr txBox="1"/>
          <p:nvPr/>
        </p:nvSpPr>
        <p:spPr>
          <a:xfrm>
            <a:off x="292608" y="890766"/>
            <a:ext cx="11667744" cy="646331"/>
          </a:xfrm>
          <a:prstGeom prst="rect">
            <a:avLst/>
          </a:prstGeom>
          <a:noFill/>
        </p:spPr>
        <p:txBody>
          <a:bodyPr wrap="square" rtlCol="0">
            <a:spAutoFit/>
          </a:bodyPr>
          <a:lstStyle/>
          <a:p>
            <a:r>
              <a:rPr lang="en-US" dirty="0"/>
              <a:t> </a:t>
            </a:r>
            <a:r>
              <a:rPr lang="en-US" sz="3600" dirty="0"/>
              <a:t>*ESTIMATE FOR A 70 YEAR LIFE SPAN  </a:t>
            </a:r>
            <a:r>
              <a:rPr lang="en-US" sz="3600" i="1" dirty="0">
                <a:solidFill>
                  <a:srgbClr val="FF0000"/>
                </a:solidFill>
              </a:rPr>
              <a:t>(613,200 hours)</a:t>
            </a:r>
            <a:endParaRPr lang="en-US" i="1" dirty="0">
              <a:solidFill>
                <a:srgbClr val="FF0000"/>
              </a:solidFill>
            </a:endParaRPr>
          </a:p>
        </p:txBody>
      </p:sp>
      <p:sp>
        <p:nvSpPr>
          <p:cNvPr id="5" name="TextBox 4">
            <a:extLst>
              <a:ext uri="{FF2B5EF4-FFF2-40B4-BE49-F238E27FC236}">
                <a16:creationId xmlns:a16="http://schemas.microsoft.com/office/drawing/2014/main" id="{715788BF-E0FF-EA5A-C4EC-42BECD894761}"/>
              </a:ext>
            </a:extLst>
          </p:cNvPr>
          <p:cNvSpPr txBox="1"/>
          <p:nvPr/>
        </p:nvSpPr>
        <p:spPr>
          <a:xfrm>
            <a:off x="438912" y="1610249"/>
            <a:ext cx="11356848" cy="584775"/>
          </a:xfrm>
          <a:prstGeom prst="rect">
            <a:avLst/>
          </a:prstGeom>
          <a:noFill/>
        </p:spPr>
        <p:txBody>
          <a:bodyPr wrap="square" rtlCol="0">
            <a:spAutoFit/>
          </a:bodyPr>
          <a:lstStyle/>
          <a:p>
            <a:r>
              <a:rPr lang="en-US" sz="3200" b="1" dirty="0">
                <a:solidFill>
                  <a:srgbClr val="FF0000"/>
                </a:solidFill>
              </a:rPr>
              <a:t>    </a:t>
            </a:r>
            <a:r>
              <a:rPr lang="en-US" sz="3200" b="1" i="1" dirty="0">
                <a:solidFill>
                  <a:srgbClr val="FF0000"/>
                </a:solidFill>
              </a:rPr>
              <a:t>ACTIVITY                   YEARS              HOURS          % OF TIME</a:t>
            </a:r>
            <a:endParaRPr lang="en-US" sz="3200" b="1" dirty="0">
              <a:solidFill>
                <a:srgbClr val="FF0000"/>
              </a:solidFill>
            </a:endParaRPr>
          </a:p>
        </p:txBody>
      </p:sp>
    </p:spTree>
    <p:extLst>
      <p:ext uri="{BB962C8B-B14F-4D97-AF65-F5344CB8AC3E}">
        <p14:creationId xmlns:p14="http://schemas.microsoft.com/office/powerpoint/2010/main" val="387297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DFE78D-8E11-D3FF-EA72-CA06463748A2}"/>
              </a:ext>
            </a:extLst>
          </p:cNvPr>
          <p:cNvSpPr txBox="1"/>
          <p:nvPr/>
        </p:nvSpPr>
        <p:spPr>
          <a:xfrm>
            <a:off x="1866900" y="2254935"/>
            <a:ext cx="8915400" cy="1938992"/>
          </a:xfrm>
          <a:prstGeom prst="rect">
            <a:avLst/>
          </a:prstGeom>
          <a:noFill/>
        </p:spPr>
        <p:txBody>
          <a:bodyPr wrap="square">
            <a:spAutoFit/>
          </a:bodyPr>
          <a:lstStyle/>
          <a:p>
            <a:r>
              <a:rPr lang="en-US" sz="4000" dirty="0"/>
              <a:t>“But </a:t>
            </a:r>
            <a:r>
              <a:rPr lang="en-US" sz="4000" b="1" dirty="0">
                <a:solidFill>
                  <a:srgbClr val="FF0000"/>
                </a:solidFill>
              </a:rPr>
              <a:t>seek first the kingdom of God and His righteousness, </a:t>
            </a:r>
            <a:r>
              <a:rPr lang="en-US" sz="4000" dirty="0"/>
              <a:t>and all these things shall be added to you.” (Matthew 6:33)</a:t>
            </a:r>
          </a:p>
        </p:txBody>
      </p:sp>
    </p:spTree>
    <p:extLst>
      <p:ext uri="{BB962C8B-B14F-4D97-AF65-F5344CB8AC3E}">
        <p14:creationId xmlns:p14="http://schemas.microsoft.com/office/powerpoint/2010/main" val="2143381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ylish old fashioned clock on dark background · Free Stock Photo">
            <a:extLst>
              <a:ext uri="{FF2B5EF4-FFF2-40B4-BE49-F238E27FC236}">
                <a16:creationId xmlns:a16="http://schemas.microsoft.com/office/drawing/2014/main" id="{37FBAFE1-4628-5520-DA46-B12499B81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384"/>
            <a:ext cx="12192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FC818B-C202-8D92-83EF-4640E746CEF2}"/>
              </a:ext>
            </a:extLst>
          </p:cNvPr>
          <p:cNvSpPr txBox="1"/>
          <p:nvPr/>
        </p:nvSpPr>
        <p:spPr>
          <a:xfrm>
            <a:off x="6096000" y="-237744"/>
            <a:ext cx="5870448" cy="2123658"/>
          </a:xfrm>
          <a:prstGeom prst="rect">
            <a:avLst/>
          </a:prstGeom>
          <a:noFill/>
        </p:spPr>
        <p:txBody>
          <a:bodyPr wrap="square" rtlCol="0">
            <a:spAutoFit/>
          </a:bodyPr>
          <a:lstStyle/>
          <a:p>
            <a:r>
              <a:rPr lang="en-US" sz="4400" b="1" dirty="0">
                <a:solidFill>
                  <a:schemeClr val="accent4">
                    <a:lumMod val="20000"/>
                    <a:lumOff val="80000"/>
                  </a:schemeClr>
                </a:solidFill>
              </a:rPr>
              <a:t>What Does God Want Us To Do As Christians</a:t>
            </a:r>
          </a:p>
          <a:p>
            <a:endParaRPr lang="en-US" sz="4400" b="1" dirty="0">
              <a:solidFill>
                <a:schemeClr val="accent4">
                  <a:lumMod val="20000"/>
                  <a:lumOff val="80000"/>
                </a:schemeClr>
              </a:solidFill>
            </a:endParaRPr>
          </a:p>
        </p:txBody>
      </p:sp>
      <p:sp>
        <p:nvSpPr>
          <p:cNvPr id="3" name="TextBox 2">
            <a:extLst>
              <a:ext uri="{FF2B5EF4-FFF2-40B4-BE49-F238E27FC236}">
                <a16:creationId xmlns:a16="http://schemas.microsoft.com/office/drawing/2014/main" id="{DBB17005-8780-BDA7-229F-B4099B3C0ABA}"/>
              </a:ext>
            </a:extLst>
          </p:cNvPr>
          <p:cNvSpPr txBox="1"/>
          <p:nvPr/>
        </p:nvSpPr>
        <p:spPr>
          <a:xfrm>
            <a:off x="6236208" y="1499616"/>
            <a:ext cx="5730240" cy="3416320"/>
          </a:xfrm>
          <a:prstGeom prst="rect">
            <a:avLst/>
          </a:prstGeom>
          <a:noFill/>
        </p:spPr>
        <p:txBody>
          <a:bodyPr wrap="square" rtlCol="0">
            <a:spAutoFit/>
          </a:bodyPr>
          <a:lstStyle/>
          <a:p>
            <a:pPr marL="571500" indent="-571500">
              <a:buFont typeface="Wingdings" pitchFamily="2" charset="2"/>
              <a:buChar char="v"/>
            </a:pPr>
            <a:r>
              <a:rPr lang="en-US" sz="3600" b="1" dirty="0">
                <a:solidFill>
                  <a:schemeClr val="accent4">
                    <a:lumMod val="20000"/>
                    <a:lumOff val="80000"/>
                  </a:schemeClr>
                </a:solidFill>
              </a:rPr>
              <a:t>Pray Without Ceasing</a:t>
            </a:r>
          </a:p>
          <a:p>
            <a:pPr marL="571500" indent="-571500">
              <a:buFont typeface="Wingdings" pitchFamily="2" charset="2"/>
              <a:buChar char="v"/>
            </a:pPr>
            <a:r>
              <a:rPr lang="en-US" sz="3600" b="1" dirty="0">
                <a:solidFill>
                  <a:schemeClr val="accent4">
                    <a:lumMod val="20000"/>
                    <a:lumOff val="80000"/>
                  </a:schemeClr>
                </a:solidFill>
              </a:rPr>
              <a:t> Study His Word</a:t>
            </a:r>
          </a:p>
          <a:p>
            <a:pPr marL="571500" indent="-571500">
              <a:buFont typeface="Wingdings" pitchFamily="2" charset="2"/>
              <a:buChar char="v"/>
            </a:pPr>
            <a:r>
              <a:rPr lang="en-US" sz="3600" b="1" dirty="0">
                <a:solidFill>
                  <a:schemeClr val="accent4">
                    <a:lumMod val="20000"/>
                    <a:lumOff val="80000"/>
                  </a:schemeClr>
                </a:solidFill>
              </a:rPr>
              <a:t> Forsake Not Assemblies</a:t>
            </a:r>
          </a:p>
          <a:p>
            <a:pPr marL="571500" indent="-571500">
              <a:buFont typeface="Wingdings" pitchFamily="2" charset="2"/>
              <a:buChar char="v"/>
            </a:pPr>
            <a:r>
              <a:rPr lang="en-US" sz="3600" b="1" dirty="0">
                <a:solidFill>
                  <a:schemeClr val="accent4">
                    <a:lumMod val="20000"/>
                    <a:lumOff val="80000"/>
                  </a:schemeClr>
                </a:solidFill>
              </a:rPr>
              <a:t> Teach The Lost</a:t>
            </a:r>
          </a:p>
          <a:p>
            <a:pPr marL="571500" indent="-571500">
              <a:buFont typeface="Wingdings" pitchFamily="2" charset="2"/>
              <a:buChar char="v"/>
            </a:pPr>
            <a:r>
              <a:rPr lang="en-US" sz="3600" b="1" dirty="0">
                <a:solidFill>
                  <a:schemeClr val="accent4">
                    <a:lumMod val="20000"/>
                    <a:lumOff val="80000"/>
                  </a:schemeClr>
                </a:solidFill>
              </a:rPr>
              <a:t> Edify One Another</a:t>
            </a:r>
          </a:p>
          <a:p>
            <a:pPr marL="571500" indent="-571500">
              <a:buFont typeface="Wingdings" pitchFamily="2" charset="2"/>
              <a:buChar char="v"/>
            </a:pPr>
            <a:r>
              <a:rPr lang="en-US" sz="3600" b="1" dirty="0">
                <a:solidFill>
                  <a:schemeClr val="accent4">
                    <a:lumMod val="20000"/>
                    <a:lumOff val="80000"/>
                  </a:schemeClr>
                </a:solidFill>
              </a:rPr>
              <a:t> Do Good To All Men</a:t>
            </a:r>
          </a:p>
        </p:txBody>
      </p:sp>
    </p:spTree>
    <p:extLst>
      <p:ext uri="{BB962C8B-B14F-4D97-AF65-F5344CB8AC3E}">
        <p14:creationId xmlns:p14="http://schemas.microsoft.com/office/powerpoint/2010/main" val="4043946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ylish old fashioned clock on dark background · Free Stock Photo">
            <a:extLst>
              <a:ext uri="{FF2B5EF4-FFF2-40B4-BE49-F238E27FC236}">
                <a16:creationId xmlns:a16="http://schemas.microsoft.com/office/drawing/2014/main" id="{37FBAFE1-4628-5520-DA46-B12499B81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384"/>
            <a:ext cx="12192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FC818B-C202-8D92-83EF-4640E746CEF2}"/>
              </a:ext>
            </a:extLst>
          </p:cNvPr>
          <p:cNvSpPr txBox="1"/>
          <p:nvPr/>
        </p:nvSpPr>
        <p:spPr>
          <a:xfrm>
            <a:off x="6096000" y="997565"/>
            <a:ext cx="5474716" cy="1754326"/>
          </a:xfrm>
          <a:prstGeom prst="rect">
            <a:avLst/>
          </a:prstGeom>
          <a:noFill/>
        </p:spPr>
        <p:txBody>
          <a:bodyPr wrap="square" rtlCol="0">
            <a:spAutoFit/>
          </a:bodyPr>
          <a:lstStyle/>
          <a:p>
            <a:r>
              <a:rPr lang="en-US" sz="3600" b="1" dirty="0">
                <a:solidFill>
                  <a:schemeClr val="accent4">
                    <a:lumMod val="20000"/>
                    <a:lumOff val="80000"/>
                  </a:schemeClr>
                </a:solidFill>
              </a:rPr>
              <a:t>It is not how many days we have but how we prioritize those days!  </a:t>
            </a:r>
          </a:p>
        </p:txBody>
      </p:sp>
    </p:spTree>
    <p:extLst>
      <p:ext uri="{BB962C8B-B14F-4D97-AF65-F5344CB8AC3E}">
        <p14:creationId xmlns:p14="http://schemas.microsoft.com/office/powerpoint/2010/main" val="37325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ylish old fashioned clock on dark background · Free Stock Photo">
            <a:extLst>
              <a:ext uri="{FF2B5EF4-FFF2-40B4-BE49-F238E27FC236}">
                <a16:creationId xmlns:a16="http://schemas.microsoft.com/office/drawing/2014/main" id="{37FBAFE1-4628-5520-DA46-B12499B81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384"/>
            <a:ext cx="12192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35AED8-C609-12D9-426C-A49331EF180C}"/>
              </a:ext>
            </a:extLst>
          </p:cNvPr>
          <p:cNvSpPr txBox="1"/>
          <p:nvPr/>
        </p:nvSpPr>
        <p:spPr>
          <a:xfrm>
            <a:off x="5778500" y="3099816"/>
            <a:ext cx="5816600" cy="2431435"/>
          </a:xfrm>
          <a:prstGeom prst="rect">
            <a:avLst/>
          </a:prstGeom>
          <a:noFill/>
        </p:spPr>
        <p:txBody>
          <a:bodyPr wrap="square" rtlCol="0">
            <a:spAutoFit/>
          </a:bodyPr>
          <a:lstStyle/>
          <a:p>
            <a:r>
              <a:rPr lang="en-US" sz="3600" b="1" dirty="0">
                <a:solidFill>
                  <a:schemeClr val="accent4">
                    <a:lumMod val="20000"/>
                    <a:lumOff val="80000"/>
                  </a:schemeClr>
                </a:solidFill>
              </a:rPr>
              <a:t>We will only be judged for what He gives us, not for time we are never given.</a:t>
            </a:r>
          </a:p>
          <a:p>
            <a:endParaRPr lang="en-US" sz="4400" b="1" dirty="0">
              <a:solidFill>
                <a:schemeClr val="accent4">
                  <a:lumMod val="20000"/>
                  <a:lumOff val="80000"/>
                </a:schemeClr>
              </a:solidFill>
            </a:endParaRPr>
          </a:p>
        </p:txBody>
      </p:sp>
    </p:spTree>
    <p:extLst>
      <p:ext uri="{BB962C8B-B14F-4D97-AF65-F5344CB8AC3E}">
        <p14:creationId xmlns:p14="http://schemas.microsoft.com/office/powerpoint/2010/main" val="685236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ylish old fashioned clock on dark background · Free Stock Photo">
            <a:extLst>
              <a:ext uri="{FF2B5EF4-FFF2-40B4-BE49-F238E27FC236}">
                <a16:creationId xmlns:a16="http://schemas.microsoft.com/office/drawing/2014/main" id="{37FBAFE1-4628-5520-DA46-B12499B81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384"/>
            <a:ext cx="12192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35AED8-C609-12D9-426C-A49331EF180C}"/>
              </a:ext>
            </a:extLst>
          </p:cNvPr>
          <p:cNvSpPr txBox="1"/>
          <p:nvPr/>
        </p:nvSpPr>
        <p:spPr>
          <a:xfrm>
            <a:off x="5963920" y="911524"/>
            <a:ext cx="5608320" cy="2800767"/>
          </a:xfrm>
          <a:prstGeom prst="rect">
            <a:avLst/>
          </a:prstGeom>
          <a:noFill/>
        </p:spPr>
        <p:txBody>
          <a:bodyPr wrap="square" rtlCol="0">
            <a:spAutoFit/>
          </a:bodyPr>
          <a:lstStyle/>
          <a:p>
            <a:r>
              <a:rPr lang="en-US" sz="4400" i="1" dirty="0">
                <a:solidFill>
                  <a:schemeClr val="accent4">
                    <a:lumMod val="20000"/>
                    <a:lumOff val="80000"/>
                  </a:schemeClr>
                </a:solidFill>
              </a:rPr>
              <a:t>IN THE END…</a:t>
            </a:r>
          </a:p>
          <a:p>
            <a:r>
              <a:rPr lang="en-US" sz="4400" b="1" dirty="0">
                <a:solidFill>
                  <a:schemeClr val="accent4">
                    <a:lumMod val="20000"/>
                    <a:lumOff val="80000"/>
                  </a:schemeClr>
                </a:solidFill>
              </a:rPr>
              <a:t> It is not  about how  LONG you live – But rather HOW you live!</a:t>
            </a:r>
          </a:p>
        </p:txBody>
      </p:sp>
    </p:spTree>
    <p:extLst>
      <p:ext uri="{BB962C8B-B14F-4D97-AF65-F5344CB8AC3E}">
        <p14:creationId xmlns:p14="http://schemas.microsoft.com/office/powerpoint/2010/main" val="2302694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161953-EC63-5F3D-EB50-F4021EEA1A1B}"/>
              </a:ext>
            </a:extLst>
          </p:cNvPr>
          <p:cNvSpPr txBox="1"/>
          <p:nvPr/>
        </p:nvSpPr>
        <p:spPr>
          <a:xfrm>
            <a:off x="2761488" y="2151727"/>
            <a:ext cx="7045452" cy="2554545"/>
          </a:xfrm>
          <a:prstGeom prst="rect">
            <a:avLst/>
          </a:prstGeom>
          <a:noFill/>
        </p:spPr>
        <p:txBody>
          <a:bodyPr wrap="square">
            <a:spAutoFit/>
          </a:bodyPr>
          <a:lstStyle/>
          <a:p>
            <a:r>
              <a:rPr lang="en-US" sz="4000" dirty="0"/>
              <a:t>“For </a:t>
            </a:r>
            <a:r>
              <a:rPr lang="en-US" sz="4000" b="1" dirty="0">
                <a:solidFill>
                  <a:srgbClr val="FF0000"/>
                </a:solidFill>
              </a:rPr>
              <a:t>this is the love of God, that we keep His commandments. </a:t>
            </a:r>
            <a:r>
              <a:rPr lang="en-US" sz="4000" dirty="0"/>
              <a:t>And His commandments are not burdensome.” (1 John 5:3)</a:t>
            </a:r>
          </a:p>
        </p:txBody>
      </p:sp>
    </p:spTree>
    <p:extLst>
      <p:ext uri="{BB962C8B-B14F-4D97-AF65-F5344CB8AC3E}">
        <p14:creationId xmlns:p14="http://schemas.microsoft.com/office/powerpoint/2010/main" val="17287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Time? | Professor Sean Carroll explains the theories of Presentism  and Eternalism - YouTube">
            <a:extLst>
              <a:ext uri="{FF2B5EF4-FFF2-40B4-BE49-F238E27FC236}">
                <a16:creationId xmlns:a16="http://schemas.microsoft.com/office/drawing/2014/main" id="{E5FAD5C4-4D5B-91F2-94D1-859F6FD1E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0100"/>
            <a:ext cx="12192000" cy="892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1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2EE6A25E-1AE8-371B-DB31-BCA459619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07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3A9A64-0D6F-DF72-E0F3-53760B0DE9D1}"/>
              </a:ext>
            </a:extLst>
          </p:cNvPr>
          <p:cNvSpPr txBox="1"/>
          <p:nvPr/>
        </p:nvSpPr>
        <p:spPr>
          <a:xfrm>
            <a:off x="990600" y="3869035"/>
            <a:ext cx="10172700" cy="2554545"/>
          </a:xfrm>
          <a:prstGeom prst="rect">
            <a:avLst/>
          </a:prstGeom>
          <a:noFill/>
        </p:spPr>
        <p:txBody>
          <a:bodyPr wrap="square">
            <a:spAutoFit/>
          </a:bodyPr>
          <a:lstStyle/>
          <a:p>
            <a:r>
              <a:rPr lang="en-US" sz="4000" dirty="0">
                <a:solidFill>
                  <a:schemeClr val="bg1"/>
                </a:solidFill>
              </a:rPr>
              <a:t>“whereas you do not know what will happen tomorrow. For what is your life? It is even a vapor that appears for a little time and then vanishes away.” (James 4:14)</a:t>
            </a:r>
          </a:p>
        </p:txBody>
      </p:sp>
    </p:spTree>
    <p:extLst>
      <p:ext uri="{BB962C8B-B14F-4D97-AF65-F5344CB8AC3E}">
        <p14:creationId xmlns:p14="http://schemas.microsoft.com/office/powerpoint/2010/main" val="249720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ylish old fashioned clock on dark background · Free Stock Photo">
            <a:extLst>
              <a:ext uri="{FF2B5EF4-FFF2-40B4-BE49-F238E27FC236}">
                <a16:creationId xmlns:a16="http://schemas.microsoft.com/office/drawing/2014/main" id="{37FBAFE1-4628-5520-DA46-B12499B81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384"/>
            <a:ext cx="12192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FC818B-C202-8D92-83EF-4640E746CEF2}"/>
              </a:ext>
            </a:extLst>
          </p:cNvPr>
          <p:cNvSpPr txBox="1"/>
          <p:nvPr/>
        </p:nvSpPr>
        <p:spPr>
          <a:xfrm>
            <a:off x="5907024" y="0"/>
            <a:ext cx="6284976" cy="1446550"/>
          </a:xfrm>
          <a:prstGeom prst="rect">
            <a:avLst/>
          </a:prstGeom>
          <a:noFill/>
        </p:spPr>
        <p:txBody>
          <a:bodyPr wrap="square" rtlCol="0">
            <a:spAutoFit/>
          </a:bodyPr>
          <a:lstStyle/>
          <a:p>
            <a:r>
              <a:rPr lang="en-US" sz="4400" b="1" dirty="0">
                <a:solidFill>
                  <a:schemeClr val="accent4">
                    <a:lumMod val="20000"/>
                    <a:lumOff val="80000"/>
                  </a:schemeClr>
                </a:solidFill>
              </a:rPr>
              <a:t>REDEEMING THE TIME…</a:t>
            </a:r>
          </a:p>
          <a:p>
            <a:pPr marL="571500" indent="-571500">
              <a:buFontTx/>
              <a:buChar char="-"/>
            </a:pPr>
            <a:endParaRPr lang="en-US" sz="4400" i="1" dirty="0">
              <a:solidFill>
                <a:schemeClr val="accent4">
                  <a:lumMod val="20000"/>
                  <a:lumOff val="80000"/>
                </a:schemeClr>
              </a:solidFill>
            </a:endParaRPr>
          </a:p>
        </p:txBody>
      </p:sp>
    </p:spTree>
    <p:extLst>
      <p:ext uri="{BB962C8B-B14F-4D97-AF65-F5344CB8AC3E}">
        <p14:creationId xmlns:p14="http://schemas.microsoft.com/office/powerpoint/2010/main" val="2086949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ylish old fashioned clock on dark background · Free Stock Photo">
            <a:extLst>
              <a:ext uri="{FF2B5EF4-FFF2-40B4-BE49-F238E27FC236}">
                <a16:creationId xmlns:a16="http://schemas.microsoft.com/office/drawing/2014/main" id="{37FBAFE1-4628-5520-DA46-B12499B81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384"/>
            <a:ext cx="12192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FC818B-C202-8D92-83EF-4640E746CEF2}"/>
              </a:ext>
            </a:extLst>
          </p:cNvPr>
          <p:cNvSpPr txBox="1"/>
          <p:nvPr/>
        </p:nvSpPr>
        <p:spPr>
          <a:xfrm>
            <a:off x="5907024" y="0"/>
            <a:ext cx="6284976" cy="2800767"/>
          </a:xfrm>
          <a:prstGeom prst="rect">
            <a:avLst/>
          </a:prstGeom>
          <a:noFill/>
        </p:spPr>
        <p:txBody>
          <a:bodyPr wrap="square" rtlCol="0">
            <a:spAutoFit/>
          </a:bodyPr>
          <a:lstStyle/>
          <a:p>
            <a:r>
              <a:rPr lang="en-US" sz="4400" b="1" dirty="0">
                <a:solidFill>
                  <a:schemeClr val="accent4">
                    <a:lumMod val="20000"/>
                    <a:lumOff val="80000"/>
                  </a:schemeClr>
                </a:solidFill>
              </a:rPr>
              <a:t>REDEEMING THE TIME…</a:t>
            </a:r>
          </a:p>
          <a:p>
            <a:endParaRPr lang="en-US" sz="4400" b="1" dirty="0">
              <a:solidFill>
                <a:schemeClr val="accent4">
                  <a:lumMod val="20000"/>
                  <a:lumOff val="80000"/>
                </a:schemeClr>
              </a:solidFill>
            </a:endParaRPr>
          </a:p>
          <a:p>
            <a:pPr marL="571500" indent="-571500">
              <a:buFontTx/>
              <a:buChar char="-"/>
            </a:pPr>
            <a:r>
              <a:rPr lang="en-US" sz="4400" i="1" dirty="0">
                <a:solidFill>
                  <a:schemeClr val="accent4">
                    <a:lumMod val="20000"/>
                    <a:lumOff val="80000"/>
                  </a:schemeClr>
                </a:solidFill>
              </a:rPr>
              <a:t>Spend TIME to spread a little kindness.</a:t>
            </a:r>
          </a:p>
        </p:txBody>
      </p:sp>
    </p:spTree>
    <p:extLst>
      <p:ext uri="{BB962C8B-B14F-4D97-AF65-F5344CB8AC3E}">
        <p14:creationId xmlns:p14="http://schemas.microsoft.com/office/powerpoint/2010/main" val="107770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ylish old fashioned clock on dark background · Free Stock Photo">
            <a:extLst>
              <a:ext uri="{FF2B5EF4-FFF2-40B4-BE49-F238E27FC236}">
                <a16:creationId xmlns:a16="http://schemas.microsoft.com/office/drawing/2014/main" id="{37FBAFE1-4628-5520-DA46-B12499B81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384"/>
            <a:ext cx="12192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FC818B-C202-8D92-83EF-4640E746CEF2}"/>
              </a:ext>
            </a:extLst>
          </p:cNvPr>
          <p:cNvSpPr txBox="1"/>
          <p:nvPr/>
        </p:nvSpPr>
        <p:spPr>
          <a:xfrm>
            <a:off x="5907024" y="0"/>
            <a:ext cx="6284976" cy="3477875"/>
          </a:xfrm>
          <a:prstGeom prst="rect">
            <a:avLst/>
          </a:prstGeom>
          <a:noFill/>
        </p:spPr>
        <p:txBody>
          <a:bodyPr wrap="square" rtlCol="0">
            <a:spAutoFit/>
          </a:bodyPr>
          <a:lstStyle/>
          <a:p>
            <a:r>
              <a:rPr lang="en-US" sz="4400" b="1" dirty="0">
                <a:solidFill>
                  <a:schemeClr val="accent4">
                    <a:lumMod val="20000"/>
                    <a:lumOff val="80000"/>
                  </a:schemeClr>
                </a:solidFill>
              </a:rPr>
              <a:t>REDEEMING THE TIME…</a:t>
            </a:r>
          </a:p>
          <a:p>
            <a:endParaRPr lang="en-US" sz="4400" b="1" dirty="0">
              <a:solidFill>
                <a:schemeClr val="accent4">
                  <a:lumMod val="20000"/>
                  <a:lumOff val="80000"/>
                </a:schemeClr>
              </a:solidFill>
            </a:endParaRPr>
          </a:p>
          <a:p>
            <a:pPr marL="571500" indent="-571500">
              <a:buFontTx/>
              <a:buChar char="-"/>
            </a:pPr>
            <a:r>
              <a:rPr lang="en-US" sz="4400" i="1" dirty="0">
                <a:solidFill>
                  <a:schemeClr val="accent4">
                    <a:lumMod val="20000"/>
                    <a:lumOff val="80000"/>
                  </a:schemeClr>
                </a:solidFill>
              </a:rPr>
              <a:t>Spend TIME to spread a little kindness.</a:t>
            </a:r>
          </a:p>
          <a:p>
            <a:pPr marL="571500" indent="-571500">
              <a:buFontTx/>
              <a:buChar char="-"/>
            </a:pPr>
            <a:r>
              <a:rPr lang="en-US" sz="4400" i="1" dirty="0">
                <a:solidFill>
                  <a:schemeClr val="accent4">
                    <a:lumMod val="20000"/>
                    <a:lumOff val="80000"/>
                  </a:schemeClr>
                </a:solidFill>
              </a:rPr>
              <a:t>Spend TIME to Listen.</a:t>
            </a:r>
          </a:p>
        </p:txBody>
      </p:sp>
    </p:spTree>
    <p:extLst>
      <p:ext uri="{BB962C8B-B14F-4D97-AF65-F5344CB8AC3E}">
        <p14:creationId xmlns:p14="http://schemas.microsoft.com/office/powerpoint/2010/main" val="2706798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ylish old fashioned clock on dark background · Free Stock Photo">
            <a:extLst>
              <a:ext uri="{FF2B5EF4-FFF2-40B4-BE49-F238E27FC236}">
                <a16:creationId xmlns:a16="http://schemas.microsoft.com/office/drawing/2014/main" id="{37FBAFE1-4628-5520-DA46-B12499B81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384"/>
            <a:ext cx="12192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FC818B-C202-8D92-83EF-4640E746CEF2}"/>
              </a:ext>
            </a:extLst>
          </p:cNvPr>
          <p:cNvSpPr txBox="1"/>
          <p:nvPr/>
        </p:nvSpPr>
        <p:spPr>
          <a:xfrm>
            <a:off x="5907024" y="0"/>
            <a:ext cx="6284976" cy="4832092"/>
          </a:xfrm>
          <a:prstGeom prst="rect">
            <a:avLst/>
          </a:prstGeom>
          <a:noFill/>
        </p:spPr>
        <p:txBody>
          <a:bodyPr wrap="square" rtlCol="0">
            <a:spAutoFit/>
          </a:bodyPr>
          <a:lstStyle/>
          <a:p>
            <a:r>
              <a:rPr lang="en-US" sz="4400" b="1" dirty="0">
                <a:solidFill>
                  <a:schemeClr val="accent4">
                    <a:lumMod val="20000"/>
                    <a:lumOff val="80000"/>
                  </a:schemeClr>
                </a:solidFill>
              </a:rPr>
              <a:t>REDEEMING THE TIME…</a:t>
            </a:r>
          </a:p>
          <a:p>
            <a:endParaRPr lang="en-US" sz="4400" b="1" dirty="0">
              <a:solidFill>
                <a:schemeClr val="accent4">
                  <a:lumMod val="20000"/>
                  <a:lumOff val="80000"/>
                </a:schemeClr>
              </a:solidFill>
            </a:endParaRPr>
          </a:p>
          <a:p>
            <a:pPr marL="571500" indent="-571500">
              <a:buFontTx/>
              <a:buChar char="-"/>
            </a:pPr>
            <a:r>
              <a:rPr lang="en-US" sz="4400" i="1" dirty="0">
                <a:solidFill>
                  <a:schemeClr val="accent4">
                    <a:lumMod val="20000"/>
                    <a:lumOff val="80000"/>
                  </a:schemeClr>
                </a:solidFill>
              </a:rPr>
              <a:t>Spend TIME to spread a little kindness.</a:t>
            </a:r>
          </a:p>
          <a:p>
            <a:pPr marL="571500" indent="-571500">
              <a:buFontTx/>
              <a:buChar char="-"/>
            </a:pPr>
            <a:r>
              <a:rPr lang="en-US" sz="4400" i="1" dirty="0">
                <a:solidFill>
                  <a:schemeClr val="accent4">
                    <a:lumMod val="20000"/>
                    <a:lumOff val="80000"/>
                  </a:schemeClr>
                </a:solidFill>
              </a:rPr>
              <a:t>Spend TIME to Listen.</a:t>
            </a:r>
          </a:p>
          <a:p>
            <a:pPr marL="571500" indent="-571500">
              <a:buFontTx/>
              <a:buChar char="-"/>
            </a:pPr>
            <a:r>
              <a:rPr lang="en-US" sz="4400" i="1" dirty="0">
                <a:solidFill>
                  <a:schemeClr val="accent4">
                    <a:lumMod val="20000"/>
                    <a:lumOff val="80000"/>
                  </a:schemeClr>
                </a:solidFill>
              </a:rPr>
              <a:t>Spend TIME to invite others to come.</a:t>
            </a:r>
          </a:p>
        </p:txBody>
      </p:sp>
    </p:spTree>
    <p:extLst>
      <p:ext uri="{BB962C8B-B14F-4D97-AF65-F5344CB8AC3E}">
        <p14:creationId xmlns:p14="http://schemas.microsoft.com/office/powerpoint/2010/main" val="2507593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ylish old fashioned clock on dark background · Free Stock Photo">
            <a:extLst>
              <a:ext uri="{FF2B5EF4-FFF2-40B4-BE49-F238E27FC236}">
                <a16:creationId xmlns:a16="http://schemas.microsoft.com/office/drawing/2014/main" id="{37FBAFE1-4628-5520-DA46-B12499B81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384"/>
            <a:ext cx="12192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FC818B-C202-8D92-83EF-4640E746CEF2}"/>
              </a:ext>
            </a:extLst>
          </p:cNvPr>
          <p:cNvSpPr txBox="1"/>
          <p:nvPr/>
        </p:nvSpPr>
        <p:spPr>
          <a:xfrm>
            <a:off x="5907024" y="0"/>
            <a:ext cx="6284976" cy="6863417"/>
          </a:xfrm>
          <a:prstGeom prst="rect">
            <a:avLst/>
          </a:prstGeom>
          <a:noFill/>
        </p:spPr>
        <p:txBody>
          <a:bodyPr wrap="square" rtlCol="0">
            <a:spAutoFit/>
          </a:bodyPr>
          <a:lstStyle/>
          <a:p>
            <a:r>
              <a:rPr lang="en-US" sz="4400" b="1" dirty="0">
                <a:solidFill>
                  <a:schemeClr val="accent4">
                    <a:lumMod val="20000"/>
                    <a:lumOff val="80000"/>
                  </a:schemeClr>
                </a:solidFill>
              </a:rPr>
              <a:t>REDEEMING THE TIME…</a:t>
            </a:r>
          </a:p>
          <a:p>
            <a:endParaRPr lang="en-US" sz="4400" b="1" dirty="0">
              <a:solidFill>
                <a:schemeClr val="accent4">
                  <a:lumMod val="20000"/>
                  <a:lumOff val="80000"/>
                </a:schemeClr>
              </a:solidFill>
            </a:endParaRPr>
          </a:p>
          <a:p>
            <a:pPr marL="571500" indent="-571500">
              <a:buFontTx/>
              <a:buChar char="-"/>
            </a:pPr>
            <a:r>
              <a:rPr lang="en-US" sz="4400" i="1" dirty="0">
                <a:solidFill>
                  <a:schemeClr val="accent4">
                    <a:lumMod val="20000"/>
                    <a:lumOff val="80000"/>
                  </a:schemeClr>
                </a:solidFill>
              </a:rPr>
              <a:t>Spend TIME to spread a little kindness.</a:t>
            </a:r>
          </a:p>
          <a:p>
            <a:pPr marL="571500" indent="-571500">
              <a:buFontTx/>
              <a:buChar char="-"/>
            </a:pPr>
            <a:r>
              <a:rPr lang="en-US" sz="4400" i="1" dirty="0">
                <a:solidFill>
                  <a:schemeClr val="accent4">
                    <a:lumMod val="20000"/>
                    <a:lumOff val="80000"/>
                  </a:schemeClr>
                </a:solidFill>
              </a:rPr>
              <a:t>Spend TIME to Listen.</a:t>
            </a:r>
          </a:p>
          <a:p>
            <a:pPr marL="571500" indent="-571500">
              <a:buFontTx/>
              <a:buChar char="-"/>
            </a:pPr>
            <a:r>
              <a:rPr lang="en-US" sz="4400" i="1" dirty="0">
                <a:solidFill>
                  <a:schemeClr val="accent4">
                    <a:lumMod val="20000"/>
                    <a:lumOff val="80000"/>
                  </a:schemeClr>
                </a:solidFill>
              </a:rPr>
              <a:t>Spend TIME to invite others to come.</a:t>
            </a:r>
          </a:p>
          <a:p>
            <a:pPr marL="571500" indent="-571500">
              <a:buFontTx/>
              <a:buChar char="-"/>
            </a:pPr>
            <a:r>
              <a:rPr lang="en-US" sz="4400" i="1" dirty="0">
                <a:solidFill>
                  <a:schemeClr val="accent4">
                    <a:lumMod val="20000"/>
                    <a:lumOff val="80000"/>
                  </a:schemeClr>
                </a:solidFill>
              </a:rPr>
              <a:t>Spend TIME to visit some weak member.</a:t>
            </a:r>
          </a:p>
          <a:p>
            <a:pPr marL="571500" indent="-571500">
              <a:buFontTx/>
              <a:buChar char="-"/>
            </a:pPr>
            <a:endParaRPr lang="en-US" sz="4400" i="1" dirty="0">
              <a:solidFill>
                <a:schemeClr val="accent4">
                  <a:lumMod val="20000"/>
                  <a:lumOff val="80000"/>
                </a:schemeClr>
              </a:solidFill>
            </a:endParaRPr>
          </a:p>
        </p:txBody>
      </p:sp>
    </p:spTree>
    <p:extLst>
      <p:ext uri="{BB962C8B-B14F-4D97-AF65-F5344CB8AC3E}">
        <p14:creationId xmlns:p14="http://schemas.microsoft.com/office/powerpoint/2010/main" val="93878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illing Time! Why we should stop saying it! - The Positive Psychology People">
            <a:extLst>
              <a:ext uri="{FF2B5EF4-FFF2-40B4-BE49-F238E27FC236}">
                <a16:creationId xmlns:a16="http://schemas.microsoft.com/office/drawing/2014/main" id="{CBCF8FF6-C141-78B7-E0CD-C11610CC6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
            <a:ext cx="12192000" cy="67909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38BC38-ED52-604E-AA8B-830A0E6C73D2}"/>
              </a:ext>
            </a:extLst>
          </p:cNvPr>
          <p:cNvSpPr txBox="1"/>
          <p:nvPr/>
        </p:nvSpPr>
        <p:spPr>
          <a:xfrm>
            <a:off x="237744" y="3026664"/>
            <a:ext cx="5358384" cy="1446550"/>
          </a:xfrm>
          <a:prstGeom prst="rect">
            <a:avLst/>
          </a:prstGeom>
          <a:noFill/>
        </p:spPr>
        <p:txBody>
          <a:bodyPr wrap="square" rtlCol="0">
            <a:spAutoFit/>
          </a:bodyPr>
          <a:lstStyle/>
          <a:p>
            <a:r>
              <a:rPr lang="en-US" sz="4400" i="1" dirty="0"/>
              <a:t>IS REALLY MURDERING</a:t>
            </a:r>
          </a:p>
          <a:p>
            <a:r>
              <a:rPr lang="en-US" sz="4400" i="1" dirty="0"/>
              <a:t>OPPORTUNITY!</a:t>
            </a:r>
          </a:p>
        </p:txBody>
      </p:sp>
    </p:spTree>
    <p:extLst>
      <p:ext uri="{BB962C8B-B14F-4D97-AF65-F5344CB8AC3E}">
        <p14:creationId xmlns:p14="http://schemas.microsoft.com/office/powerpoint/2010/main" val="210711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D0798A-AC6A-99EB-3AED-EF7E8F286E20}"/>
              </a:ext>
            </a:extLst>
          </p:cNvPr>
          <p:cNvSpPr txBox="1"/>
          <p:nvPr/>
        </p:nvSpPr>
        <p:spPr>
          <a:xfrm>
            <a:off x="292608" y="182880"/>
            <a:ext cx="11667744" cy="707886"/>
          </a:xfrm>
          <a:prstGeom prst="rect">
            <a:avLst/>
          </a:prstGeom>
          <a:solidFill>
            <a:schemeClr val="accent1"/>
          </a:solidFill>
        </p:spPr>
        <p:txBody>
          <a:bodyPr wrap="square" rtlCol="0">
            <a:spAutoFit/>
          </a:bodyPr>
          <a:lstStyle/>
          <a:p>
            <a:pPr algn="ctr"/>
            <a:r>
              <a:rPr lang="en-US" sz="4000" b="1" dirty="0">
                <a:solidFill>
                  <a:schemeClr val="bg1"/>
                </a:solidFill>
              </a:rPr>
              <a:t>168 HOURS IN A WEEK – HOW DO WE </a:t>
            </a:r>
            <a:r>
              <a:rPr lang="en-US" sz="4000" b="1" u="sng" dirty="0">
                <a:solidFill>
                  <a:schemeClr val="bg1"/>
                </a:solidFill>
              </a:rPr>
              <a:t>SPEND</a:t>
            </a:r>
            <a:r>
              <a:rPr lang="en-US" sz="4000" b="1" dirty="0">
                <a:solidFill>
                  <a:schemeClr val="bg1"/>
                </a:solidFill>
              </a:rPr>
              <a:t> THEM?</a:t>
            </a:r>
          </a:p>
        </p:txBody>
      </p:sp>
      <p:sp>
        <p:nvSpPr>
          <p:cNvPr id="3" name="TextBox 2">
            <a:extLst>
              <a:ext uri="{FF2B5EF4-FFF2-40B4-BE49-F238E27FC236}">
                <a16:creationId xmlns:a16="http://schemas.microsoft.com/office/drawing/2014/main" id="{228A043F-DE94-7A81-00B8-603805CC27CA}"/>
              </a:ext>
            </a:extLst>
          </p:cNvPr>
          <p:cNvSpPr txBox="1"/>
          <p:nvPr/>
        </p:nvSpPr>
        <p:spPr>
          <a:xfrm>
            <a:off x="804672" y="2157984"/>
            <a:ext cx="12508992" cy="4524315"/>
          </a:xfrm>
          <a:prstGeom prst="rect">
            <a:avLst/>
          </a:prstGeom>
          <a:noFill/>
        </p:spPr>
        <p:txBody>
          <a:bodyPr wrap="square" rtlCol="0">
            <a:spAutoFit/>
          </a:bodyPr>
          <a:lstStyle/>
          <a:p>
            <a:pPr marL="285750" indent="-285750">
              <a:buFont typeface="Wingdings" pitchFamily="2" charset="2"/>
              <a:buChar char="ü"/>
            </a:pPr>
            <a:r>
              <a:rPr lang="en-US" sz="3200" b="1" dirty="0"/>
              <a:t> SLEEP    	           	23 	         	201,480 		32.9%</a:t>
            </a:r>
          </a:p>
          <a:p>
            <a:pPr marL="285750" indent="-285750">
              <a:buFont typeface="Wingdings" pitchFamily="2" charset="2"/>
              <a:buChar char="ü"/>
            </a:pPr>
            <a:r>
              <a:rPr lang="en-US" sz="3200" b="1" dirty="0"/>
              <a:t> WORK 			16 		140, 160		22.8%</a:t>
            </a:r>
          </a:p>
          <a:p>
            <a:pPr marL="285750" indent="-285750">
              <a:buFont typeface="Wingdings" pitchFamily="2" charset="2"/>
              <a:buChar char="ü"/>
            </a:pPr>
            <a:r>
              <a:rPr lang="en-US" sz="3200" b="1" dirty="0"/>
              <a:t> TELEVISION	  	  8 		   70,080 		11.4%</a:t>
            </a:r>
          </a:p>
          <a:p>
            <a:pPr marL="285750" indent="-285750">
              <a:buFont typeface="Wingdings" pitchFamily="2" charset="2"/>
              <a:buChar char="ü"/>
            </a:pPr>
            <a:r>
              <a:rPr lang="en-US" sz="3200" b="1" dirty="0"/>
              <a:t> EATING	  		  6 		   52, 560	 	 8.6%</a:t>
            </a:r>
          </a:p>
          <a:p>
            <a:pPr marL="285750" indent="-285750">
              <a:buFont typeface="Wingdings" pitchFamily="2" charset="2"/>
              <a:buChar char="ü"/>
            </a:pPr>
            <a:r>
              <a:rPr lang="en-US" sz="3200" b="1" dirty="0"/>
              <a:t> TRAVEL	  		  6 		   52,560		 8.6%</a:t>
            </a:r>
          </a:p>
          <a:p>
            <a:pPr marL="285750" indent="-285750">
              <a:buFont typeface="Wingdings" pitchFamily="2" charset="2"/>
              <a:buChar char="ü"/>
            </a:pPr>
            <a:r>
              <a:rPr lang="en-US" sz="3200" b="1" dirty="0"/>
              <a:t> ILLNESS	  		  4 		   35,040		 5.7%</a:t>
            </a:r>
          </a:p>
          <a:p>
            <a:pPr marL="285750" indent="-285750">
              <a:buFont typeface="Wingdings" pitchFamily="2" charset="2"/>
              <a:buChar char="ü"/>
            </a:pPr>
            <a:r>
              <a:rPr lang="en-US" sz="3200" b="1" dirty="0"/>
              <a:t> DRESSING	  	  2 		   17,520		 2.8%</a:t>
            </a:r>
          </a:p>
          <a:p>
            <a:pPr marL="285750" indent="-285750">
              <a:buFont typeface="Wingdings" pitchFamily="2" charset="2"/>
              <a:buChar char="ü"/>
            </a:pPr>
            <a:r>
              <a:rPr lang="en-US" sz="3200" b="1" dirty="0"/>
              <a:t> RELIGION	  	  1. 25            10,950		 0.18%</a:t>
            </a:r>
            <a:endParaRPr lang="en-US" sz="1400" b="1" dirty="0"/>
          </a:p>
          <a:p>
            <a:pPr marL="285750" indent="-285750">
              <a:buFont typeface="Wingdings" pitchFamily="2" charset="2"/>
              <a:buChar char="ü"/>
            </a:pPr>
            <a:r>
              <a:rPr lang="en-US" sz="3200" b="1" dirty="0"/>
              <a:t> LEISURE	  		   4.9		   43,047	 	 7.02%</a:t>
            </a:r>
          </a:p>
        </p:txBody>
      </p:sp>
      <p:sp>
        <p:nvSpPr>
          <p:cNvPr id="4" name="TextBox 3">
            <a:extLst>
              <a:ext uri="{FF2B5EF4-FFF2-40B4-BE49-F238E27FC236}">
                <a16:creationId xmlns:a16="http://schemas.microsoft.com/office/drawing/2014/main" id="{0518AE89-876A-ECA5-137C-4975F40B2481}"/>
              </a:ext>
            </a:extLst>
          </p:cNvPr>
          <p:cNvSpPr txBox="1"/>
          <p:nvPr/>
        </p:nvSpPr>
        <p:spPr>
          <a:xfrm>
            <a:off x="292608" y="890766"/>
            <a:ext cx="11667744" cy="646331"/>
          </a:xfrm>
          <a:prstGeom prst="rect">
            <a:avLst/>
          </a:prstGeom>
          <a:noFill/>
        </p:spPr>
        <p:txBody>
          <a:bodyPr wrap="square" rtlCol="0">
            <a:spAutoFit/>
          </a:bodyPr>
          <a:lstStyle/>
          <a:p>
            <a:r>
              <a:rPr lang="en-US" dirty="0"/>
              <a:t> </a:t>
            </a:r>
            <a:r>
              <a:rPr lang="en-US" sz="3600" dirty="0"/>
              <a:t>*ESTIMATE FOR A 70 YEAR LIFE SPAN  </a:t>
            </a:r>
            <a:r>
              <a:rPr lang="en-US" sz="3600" b="1" i="1" dirty="0">
                <a:solidFill>
                  <a:srgbClr val="FF0000"/>
                </a:solidFill>
              </a:rPr>
              <a:t>613,200 –DOLLARS???</a:t>
            </a:r>
            <a:endParaRPr lang="en-US" b="1" i="1" dirty="0">
              <a:solidFill>
                <a:srgbClr val="FF0000"/>
              </a:solidFill>
            </a:endParaRPr>
          </a:p>
        </p:txBody>
      </p:sp>
      <p:sp>
        <p:nvSpPr>
          <p:cNvPr id="5" name="TextBox 4">
            <a:extLst>
              <a:ext uri="{FF2B5EF4-FFF2-40B4-BE49-F238E27FC236}">
                <a16:creationId xmlns:a16="http://schemas.microsoft.com/office/drawing/2014/main" id="{715788BF-E0FF-EA5A-C4EC-42BECD894761}"/>
              </a:ext>
            </a:extLst>
          </p:cNvPr>
          <p:cNvSpPr txBox="1"/>
          <p:nvPr/>
        </p:nvSpPr>
        <p:spPr>
          <a:xfrm>
            <a:off x="438912" y="1610249"/>
            <a:ext cx="11356848" cy="584775"/>
          </a:xfrm>
          <a:prstGeom prst="rect">
            <a:avLst/>
          </a:prstGeom>
          <a:noFill/>
        </p:spPr>
        <p:txBody>
          <a:bodyPr wrap="square" rtlCol="0">
            <a:spAutoFit/>
          </a:bodyPr>
          <a:lstStyle/>
          <a:p>
            <a:r>
              <a:rPr lang="en-US" sz="3200" b="1" dirty="0">
                <a:solidFill>
                  <a:srgbClr val="FF0000"/>
                </a:solidFill>
              </a:rPr>
              <a:t>    </a:t>
            </a:r>
            <a:r>
              <a:rPr lang="en-US" sz="3200" b="1" i="1" dirty="0">
                <a:solidFill>
                  <a:srgbClr val="FF0000"/>
                </a:solidFill>
              </a:rPr>
              <a:t>ACTIVITY                   YEARS            DOLLARS          % OF MONEY</a:t>
            </a:r>
            <a:endParaRPr lang="en-US" sz="3200" b="1" dirty="0">
              <a:solidFill>
                <a:srgbClr val="FF0000"/>
              </a:solidFill>
            </a:endParaRPr>
          </a:p>
        </p:txBody>
      </p:sp>
    </p:spTree>
    <p:extLst>
      <p:ext uri="{BB962C8B-B14F-4D97-AF65-F5344CB8AC3E}">
        <p14:creationId xmlns:p14="http://schemas.microsoft.com/office/powerpoint/2010/main" val="989629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95438-C9E7-BE10-0EE8-9267915B6F92}"/>
              </a:ext>
            </a:extLst>
          </p:cNvPr>
          <p:cNvSpPr txBox="1"/>
          <p:nvPr/>
        </p:nvSpPr>
        <p:spPr>
          <a:xfrm>
            <a:off x="920750" y="1740238"/>
            <a:ext cx="10350500" cy="4524315"/>
          </a:xfrm>
          <a:prstGeom prst="rect">
            <a:avLst/>
          </a:prstGeom>
          <a:noFill/>
        </p:spPr>
        <p:txBody>
          <a:bodyPr wrap="square">
            <a:spAutoFit/>
          </a:bodyPr>
          <a:lstStyle/>
          <a:p>
            <a:r>
              <a:rPr lang="en-US" sz="3600" dirty="0"/>
              <a:t>“And he went out about the third hour and saw others standing idle in the marketplace, and said to them, 'You also go into the vineyard, and whatever is right I will give you.' So they went. Again he went out about the sixth and the ninth hour, and did likewise. And about the eleventh hour he went out and found others standing idle, and said to them, </a:t>
            </a:r>
            <a:r>
              <a:rPr lang="en-US" sz="3600" b="1" dirty="0">
                <a:solidFill>
                  <a:srgbClr val="FF0000"/>
                </a:solidFill>
              </a:rPr>
              <a:t>'Why have you been standing here idle all day?'”</a:t>
            </a:r>
            <a:r>
              <a:rPr lang="en-US" sz="3600" dirty="0"/>
              <a:t> (Matthew 20:3-6)</a:t>
            </a:r>
          </a:p>
        </p:txBody>
      </p:sp>
      <p:sp>
        <p:nvSpPr>
          <p:cNvPr id="4" name="TextBox 3">
            <a:extLst>
              <a:ext uri="{FF2B5EF4-FFF2-40B4-BE49-F238E27FC236}">
                <a16:creationId xmlns:a16="http://schemas.microsoft.com/office/drawing/2014/main" id="{30518796-379F-DE84-E601-F95FE0222390}"/>
              </a:ext>
            </a:extLst>
          </p:cNvPr>
          <p:cNvSpPr txBox="1"/>
          <p:nvPr/>
        </p:nvSpPr>
        <p:spPr>
          <a:xfrm>
            <a:off x="1855303" y="564042"/>
            <a:ext cx="9316279" cy="769441"/>
          </a:xfrm>
          <a:prstGeom prst="rect">
            <a:avLst/>
          </a:prstGeom>
          <a:noFill/>
        </p:spPr>
        <p:txBody>
          <a:bodyPr wrap="square" rtlCol="0">
            <a:spAutoFit/>
          </a:bodyPr>
          <a:lstStyle/>
          <a:p>
            <a:r>
              <a:rPr lang="en-US" sz="4400" b="1" dirty="0">
                <a:solidFill>
                  <a:srgbClr val="FF0000"/>
                </a:solidFill>
              </a:rPr>
              <a:t>IDLENESS IS A TOOL OF THE DEVIL</a:t>
            </a:r>
          </a:p>
        </p:txBody>
      </p:sp>
    </p:spTree>
    <p:extLst>
      <p:ext uri="{BB962C8B-B14F-4D97-AF65-F5344CB8AC3E}">
        <p14:creationId xmlns:p14="http://schemas.microsoft.com/office/powerpoint/2010/main" val="2695383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251C6-9560-BDE3-83F0-B39F396020B0}"/>
              </a:ext>
            </a:extLst>
          </p:cNvPr>
          <p:cNvSpPr txBox="1"/>
          <p:nvPr/>
        </p:nvSpPr>
        <p:spPr>
          <a:xfrm>
            <a:off x="1868556" y="2698331"/>
            <a:ext cx="8640417" cy="1938992"/>
          </a:xfrm>
          <a:prstGeom prst="rect">
            <a:avLst/>
          </a:prstGeom>
          <a:noFill/>
        </p:spPr>
        <p:txBody>
          <a:bodyPr wrap="square">
            <a:spAutoFit/>
          </a:bodyPr>
          <a:lstStyle/>
          <a:p>
            <a:r>
              <a:rPr lang="en-US" sz="4000" dirty="0"/>
              <a:t>“He also that is </a:t>
            </a:r>
            <a:r>
              <a:rPr lang="en-US" sz="4000" b="1" dirty="0">
                <a:solidFill>
                  <a:srgbClr val="FF0000"/>
                </a:solidFill>
              </a:rPr>
              <a:t>slothful in his work </a:t>
            </a:r>
            <a:r>
              <a:rPr lang="en-US" sz="4000" dirty="0"/>
              <a:t>is brother to him that is </a:t>
            </a:r>
            <a:r>
              <a:rPr lang="en-US" sz="4000" b="1" dirty="0">
                <a:solidFill>
                  <a:srgbClr val="FF0000"/>
                </a:solidFill>
              </a:rPr>
              <a:t>a great waster</a:t>
            </a:r>
            <a:r>
              <a:rPr lang="en-US" sz="4000" dirty="0"/>
              <a:t>.” (Proverbs 18:9)</a:t>
            </a:r>
          </a:p>
        </p:txBody>
      </p:sp>
    </p:spTree>
    <p:extLst>
      <p:ext uri="{BB962C8B-B14F-4D97-AF65-F5344CB8AC3E}">
        <p14:creationId xmlns:p14="http://schemas.microsoft.com/office/powerpoint/2010/main" val="302789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association between our dates of birth and death – The Irish Times">
            <a:extLst>
              <a:ext uri="{FF2B5EF4-FFF2-40B4-BE49-F238E27FC236}">
                <a16:creationId xmlns:a16="http://schemas.microsoft.com/office/drawing/2014/main" id="{AB857626-1B78-2247-9145-E580F84E7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 y="0"/>
            <a:ext cx="13804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72FEBB-70B4-13CB-FB42-D1A103F14498}"/>
              </a:ext>
            </a:extLst>
          </p:cNvPr>
          <p:cNvSpPr txBox="1"/>
          <p:nvPr/>
        </p:nvSpPr>
        <p:spPr>
          <a:xfrm>
            <a:off x="347472" y="448473"/>
            <a:ext cx="11844528" cy="3108543"/>
          </a:xfrm>
          <a:prstGeom prst="rect">
            <a:avLst/>
          </a:prstGeom>
          <a:noFill/>
        </p:spPr>
        <p:txBody>
          <a:bodyPr wrap="square" rtlCol="0">
            <a:spAutoFit/>
          </a:bodyPr>
          <a:lstStyle/>
          <a:p>
            <a:r>
              <a:rPr lang="en-US" sz="8800" b="1" dirty="0">
                <a:solidFill>
                  <a:srgbClr val="FF0000"/>
                </a:solidFill>
              </a:rPr>
              <a:t>	TIME	</a:t>
            </a:r>
          </a:p>
          <a:p>
            <a:r>
              <a:rPr lang="en-US" sz="3600" b="1" dirty="0"/>
              <a:t>	 WHAT IS IT?</a:t>
            </a:r>
          </a:p>
          <a:p>
            <a:pPr algn="ctr"/>
            <a:endParaRPr lang="en-US" sz="3600" b="1" dirty="0"/>
          </a:p>
          <a:p>
            <a:r>
              <a:rPr lang="en-US" sz="3600" b="1" i="1" dirty="0"/>
              <a:t>BIRTH………………………………….TO………………………………..DEATH</a:t>
            </a:r>
          </a:p>
        </p:txBody>
      </p:sp>
    </p:spTree>
    <p:extLst>
      <p:ext uri="{BB962C8B-B14F-4D97-AF65-F5344CB8AC3E}">
        <p14:creationId xmlns:p14="http://schemas.microsoft.com/office/powerpoint/2010/main" val="3436008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AA7C82-FC6E-B46B-EED0-8FED2187BFB1}"/>
              </a:ext>
            </a:extLst>
          </p:cNvPr>
          <p:cNvSpPr txBox="1"/>
          <p:nvPr/>
        </p:nvSpPr>
        <p:spPr>
          <a:xfrm>
            <a:off x="1046923" y="1811493"/>
            <a:ext cx="9872869" cy="2554545"/>
          </a:xfrm>
          <a:prstGeom prst="rect">
            <a:avLst/>
          </a:prstGeom>
          <a:noFill/>
        </p:spPr>
        <p:txBody>
          <a:bodyPr wrap="square">
            <a:spAutoFit/>
          </a:bodyPr>
          <a:lstStyle/>
          <a:p>
            <a:r>
              <a:rPr lang="en-US" sz="4000" dirty="0"/>
              <a:t>“And withal they learn to be idle, wandering about from house to house; and </a:t>
            </a:r>
            <a:r>
              <a:rPr lang="en-US" sz="4000" b="1" dirty="0">
                <a:solidFill>
                  <a:srgbClr val="FF0000"/>
                </a:solidFill>
              </a:rPr>
              <a:t>not only idle, </a:t>
            </a:r>
            <a:r>
              <a:rPr lang="en-US" sz="4000" dirty="0"/>
              <a:t>but </a:t>
            </a:r>
            <a:r>
              <a:rPr lang="en-US" sz="4000" b="1" dirty="0">
                <a:solidFill>
                  <a:srgbClr val="FF0000"/>
                </a:solidFill>
              </a:rPr>
              <a:t>tattlers</a:t>
            </a:r>
            <a:r>
              <a:rPr lang="en-US" sz="4000" dirty="0"/>
              <a:t> also and </a:t>
            </a:r>
            <a:r>
              <a:rPr lang="en-US" sz="4000" b="1" dirty="0">
                <a:solidFill>
                  <a:srgbClr val="FF0000"/>
                </a:solidFill>
              </a:rPr>
              <a:t>busybodies,</a:t>
            </a:r>
            <a:r>
              <a:rPr lang="en-US" sz="4000" dirty="0"/>
              <a:t> speaking things which they ought not.” (1 Timothy 5:13)</a:t>
            </a:r>
          </a:p>
        </p:txBody>
      </p:sp>
      <p:sp>
        <p:nvSpPr>
          <p:cNvPr id="4" name="TextBox 3">
            <a:extLst>
              <a:ext uri="{FF2B5EF4-FFF2-40B4-BE49-F238E27FC236}">
                <a16:creationId xmlns:a16="http://schemas.microsoft.com/office/drawing/2014/main" id="{C8D473B2-BE72-07A1-8B99-4E0428B1F3BE}"/>
              </a:ext>
            </a:extLst>
          </p:cNvPr>
          <p:cNvSpPr txBox="1"/>
          <p:nvPr/>
        </p:nvSpPr>
        <p:spPr>
          <a:xfrm>
            <a:off x="1855303" y="564042"/>
            <a:ext cx="9316279" cy="769441"/>
          </a:xfrm>
          <a:prstGeom prst="rect">
            <a:avLst/>
          </a:prstGeom>
          <a:noFill/>
        </p:spPr>
        <p:txBody>
          <a:bodyPr wrap="square" rtlCol="0">
            <a:spAutoFit/>
          </a:bodyPr>
          <a:lstStyle/>
          <a:p>
            <a:r>
              <a:rPr lang="en-US" sz="4400" b="1" dirty="0">
                <a:solidFill>
                  <a:srgbClr val="FF0000"/>
                </a:solidFill>
              </a:rPr>
              <a:t>IDLENESS IS A TOOL OF THE DEVIL</a:t>
            </a:r>
          </a:p>
        </p:txBody>
      </p:sp>
    </p:spTree>
    <p:extLst>
      <p:ext uri="{BB962C8B-B14F-4D97-AF65-F5344CB8AC3E}">
        <p14:creationId xmlns:p14="http://schemas.microsoft.com/office/powerpoint/2010/main" val="3911566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99EDE3-E9A2-448B-FD50-21C6F78FDF78}"/>
              </a:ext>
            </a:extLst>
          </p:cNvPr>
          <p:cNvSpPr txBox="1"/>
          <p:nvPr/>
        </p:nvSpPr>
        <p:spPr>
          <a:xfrm>
            <a:off x="1033670" y="1152939"/>
            <a:ext cx="10177669" cy="1754326"/>
          </a:xfrm>
          <a:prstGeom prst="rect">
            <a:avLst/>
          </a:prstGeom>
          <a:noFill/>
        </p:spPr>
        <p:txBody>
          <a:bodyPr wrap="square" rtlCol="0">
            <a:spAutoFit/>
          </a:bodyPr>
          <a:lstStyle/>
          <a:p>
            <a:r>
              <a:rPr lang="en-US" sz="3600" dirty="0"/>
              <a:t>* We are all authors…</a:t>
            </a:r>
          </a:p>
          <a:p>
            <a:r>
              <a:rPr lang="en-US" sz="3600" dirty="0"/>
              <a:t>	- Writing our own book (our individual DASH).</a:t>
            </a:r>
          </a:p>
          <a:p>
            <a:endParaRPr lang="en-US" sz="3600" dirty="0"/>
          </a:p>
        </p:txBody>
      </p:sp>
    </p:spTree>
    <p:extLst>
      <p:ext uri="{BB962C8B-B14F-4D97-AF65-F5344CB8AC3E}">
        <p14:creationId xmlns:p14="http://schemas.microsoft.com/office/powerpoint/2010/main" val="4170261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99EDE3-E9A2-448B-FD50-21C6F78FDF78}"/>
              </a:ext>
            </a:extLst>
          </p:cNvPr>
          <p:cNvSpPr txBox="1"/>
          <p:nvPr/>
        </p:nvSpPr>
        <p:spPr>
          <a:xfrm>
            <a:off x="1033670" y="1152939"/>
            <a:ext cx="10177669" cy="3416320"/>
          </a:xfrm>
          <a:prstGeom prst="rect">
            <a:avLst/>
          </a:prstGeom>
          <a:noFill/>
        </p:spPr>
        <p:txBody>
          <a:bodyPr wrap="square" rtlCol="0">
            <a:spAutoFit/>
          </a:bodyPr>
          <a:lstStyle/>
          <a:p>
            <a:r>
              <a:rPr lang="en-US" sz="3600" dirty="0"/>
              <a:t>* We are all authors…</a:t>
            </a:r>
          </a:p>
          <a:p>
            <a:r>
              <a:rPr lang="en-US" sz="3600" dirty="0"/>
              <a:t>	- Writing our own book (our individual DASH).</a:t>
            </a:r>
          </a:p>
          <a:p>
            <a:endParaRPr lang="en-US" sz="3600" dirty="0"/>
          </a:p>
          <a:p>
            <a:endParaRPr lang="en-US" sz="3600" dirty="0"/>
          </a:p>
          <a:p>
            <a:pPr algn="ctr"/>
            <a:r>
              <a:rPr lang="en-US" sz="3600" b="1" dirty="0">
                <a:solidFill>
                  <a:srgbClr val="FF0000"/>
                </a:solidFill>
              </a:rPr>
              <a:t>WHAT ARE YOU USING YOUR DASH FOR?</a:t>
            </a:r>
          </a:p>
          <a:p>
            <a:pPr algn="ctr"/>
            <a:endParaRPr lang="en-US" sz="3600" b="1" dirty="0">
              <a:solidFill>
                <a:srgbClr val="FF0000"/>
              </a:solidFill>
            </a:endParaRPr>
          </a:p>
        </p:txBody>
      </p:sp>
    </p:spTree>
    <p:extLst>
      <p:ext uri="{BB962C8B-B14F-4D97-AF65-F5344CB8AC3E}">
        <p14:creationId xmlns:p14="http://schemas.microsoft.com/office/powerpoint/2010/main" val="1072514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99EDE3-E9A2-448B-FD50-21C6F78FDF78}"/>
              </a:ext>
            </a:extLst>
          </p:cNvPr>
          <p:cNvSpPr txBox="1"/>
          <p:nvPr/>
        </p:nvSpPr>
        <p:spPr>
          <a:xfrm>
            <a:off x="1033670" y="1152939"/>
            <a:ext cx="10177669" cy="5078313"/>
          </a:xfrm>
          <a:prstGeom prst="rect">
            <a:avLst/>
          </a:prstGeom>
          <a:noFill/>
        </p:spPr>
        <p:txBody>
          <a:bodyPr wrap="square" rtlCol="0">
            <a:spAutoFit/>
          </a:bodyPr>
          <a:lstStyle/>
          <a:p>
            <a:r>
              <a:rPr lang="en-US" sz="3600" dirty="0"/>
              <a:t>* We are all authors…</a:t>
            </a:r>
          </a:p>
          <a:p>
            <a:r>
              <a:rPr lang="en-US" sz="3600" dirty="0"/>
              <a:t>	- Writing our own book (our individual DASH).</a:t>
            </a:r>
          </a:p>
          <a:p>
            <a:endParaRPr lang="en-US" sz="3600" dirty="0"/>
          </a:p>
          <a:p>
            <a:endParaRPr lang="en-US" sz="3600" dirty="0"/>
          </a:p>
          <a:p>
            <a:pPr algn="ctr"/>
            <a:r>
              <a:rPr lang="en-US" sz="3600" b="1" dirty="0">
                <a:solidFill>
                  <a:srgbClr val="FF0000"/>
                </a:solidFill>
              </a:rPr>
              <a:t>WHAT ARE YOU USING YOUR DASH FOR?</a:t>
            </a:r>
          </a:p>
          <a:p>
            <a:pPr algn="ctr"/>
            <a:endParaRPr lang="en-US" sz="3600" b="1" dirty="0">
              <a:solidFill>
                <a:srgbClr val="FF0000"/>
              </a:solidFill>
            </a:endParaRPr>
          </a:p>
          <a:p>
            <a:pPr algn="ctr"/>
            <a:endParaRPr lang="en-US" sz="3600" b="1" dirty="0">
              <a:solidFill>
                <a:srgbClr val="FF0000"/>
              </a:solidFill>
            </a:endParaRPr>
          </a:p>
          <a:p>
            <a:pPr algn="ctr"/>
            <a:r>
              <a:rPr lang="en-US" sz="3600" b="1" dirty="0"/>
              <a:t>“Keep my moments and my days; let them flow in  CEASLESS PRAISE.”        </a:t>
            </a:r>
            <a:r>
              <a:rPr lang="en-US" sz="3600" i="1" dirty="0"/>
              <a:t>FRANCIS HAVERGAL</a:t>
            </a:r>
          </a:p>
        </p:txBody>
      </p:sp>
    </p:spTree>
    <p:extLst>
      <p:ext uri="{BB962C8B-B14F-4D97-AF65-F5344CB8AC3E}">
        <p14:creationId xmlns:p14="http://schemas.microsoft.com/office/powerpoint/2010/main" val="2483364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Time? | Professor Sean Carroll explains the theories of Presentism  and Eternalism - YouTube">
            <a:extLst>
              <a:ext uri="{FF2B5EF4-FFF2-40B4-BE49-F238E27FC236}">
                <a16:creationId xmlns:a16="http://schemas.microsoft.com/office/drawing/2014/main" id="{E5FAD5C4-4D5B-91F2-94D1-859F6FD1E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0100"/>
            <a:ext cx="12192000" cy="8928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C88D242-BF3E-098E-F801-1A64F491FEF5}"/>
              </a:ext>
            </a:extLst>
          </p:cNvPr>
          <p:cNvSpPr/>
          <p:nvPr/>
        </p:nvSpPr>
        <p:spPr>
          <a:xfrm>
            <a:off x="164592" y="-493776"/>
            <a:ext cx="6620256" cy="707745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A5BB982-3358-724F-67C2-48D86DC9A147}"/>
              </a:ext>
            </a:extLst>
          </p:cNvPr>
          <p:cNvSpPr txBox="1"/>
          <p:nvPr/>
        </p:nvSpPr>
        <p:spPr>
          <a:xfrm>
            <a:off x="253115" y="874112"/>
            <a:ext cx="6626087" cy="4524315"/>
          </a:xfrm>
          <a:prstGeom prst="rect">
            <a:avLst/>
          </a:prstGeom>
          <a:noFill/>
        </p:spPr>
        <p:txBody>
          <a:bodyPr wrap="square" rtlCol="0">
            <a:spAutoFit/>
          </a:bodyPr>
          <a:lstStyle/>
          <a:p>
            <a:r>
              <a:rPr lang="en-US" sz="3600" dirty="0">
                <a:solidFill>
                  <a:srgbClr val="FFFF00"/>
                </a:solidFill>
              </a:rPr>
              <a:t> </a:t>
            </a:r>
            <a:r>
              <a:rPr lang="en-US" sz="3600" dirty="0">
                <a:solidFill>
                  <a:schemeClr val="bg1"/>
                </a:solidFill>
              </a:rPr>
              <a:t>“Just a tiny little minute…</a:t>
            </a:r>
          </a:p>
          <a:p>
            <a:r>
              <a:rPr lang="en-US" sz="3600" dirty="0">
                <a:solidFill>
                  <a:schemeClr val="bg1"/>
                </a:solidFill>
              </a:rPr>
              <a:t>      Only sixty seconds in it.</a:t>
            </a:r>
          </a:p>
          <a:p>
            <a:r>
              <a:rPr lang="en-US" sz="3600" dirty="0">
                <a:solidFill>
                  <a:schemeClr val="bg1"/>
                </a:solidFill>
              </a:rPr>
              <a:t>  Forced upon me. Can’t refuse it.</a:t>
            </a:r>
          </a:p>
          <a:p>
            <a:r>
              <a:rPr lang="en-US" sz="3600" dirty="0">
                <a:solidFill>
                  <a:schemeClr val="bg1"/>
                </a:solidFill>
              </a:rPr>
              <a:t>      Didn’t seek it, didn’t choose it,</a:t>
            </a:r>
          </a:p>
          <a:p>
            <a:r>
              <a:rPr lang="en-US" sz="3600" dirty="0">
                <a:solidFill>
                  <a:schemeClr val="bg1"/>
                </a:solidFill>
              </a:rPr>
              <a:t>  I must suffer if I lose it, </a:t>
            </a:r>
          </a:p>
          <a:p>
            <a:r>
              <a:rPr lang="en-US" sz="3600" dirty="0">
                <a:solidFill>
                  <a:schemeClr val="bg1"/>
                </a:solidFill>
              </a:rPr>
              <a:t>      Give account if I abuse it.</a:t>
            </a:r>
          </a:p>
          <a:p>
            <a:r>
              <a:rPr lang="en-US" sz="3600" dirty="0">
                <a:solidFill>
                  <a:schemeClr val="bg1"/>
                </a:solidFill>
              </a:rPr>
              <a:t>  Just a tiny little minute,</a:t>
            </a:r>
          </a:p>
          <a:p>
            <a:r>
              <a:rPr lang="en-US" sz="3600" dirty="0">
                <a:solidFill>
                  <a:schemeClr val="bg1"/>
                </a:solidFill>
              </a:rPr>
              <a:t>      But eternity is in it!”</a:t>
            </a:r>
          </a:p>
        </p:txBody>
      </p:sp>
    </p:spTree>
    <p:extLst>
      <p:ext uri="{BB962C8B-B14F-4D97-AF65-F5344CB8AC3E}">
        <p14:creationId xmlns:p14="http://schemas.microsoft.com/office/powerpoint/2010/main" val="1599755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F26E21-0F79-0DD5-CE5A-3ECFD0B6ECF1}"/>
              </a:ext>
            </a:extLst>
          </p:cNvPr>
          <p:cNvSpPr/>
          <p:nvPr/>
        </p:nvSpPr>
        <p:spPr>
          <a:xfrm>
            <a:off x="-164592" y="-310896"/>
            <a:ext cx="12655296" cy="7406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48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F26E21-0F79-0DD5-CE5A-3ECFD0B6ECF1}"/>
              </a:ext>
            </a:extLst>
          </p:cNvPr>
          <p:cNvSpPr/>
          <p:nvPr/>
        </p:nvSpPr>
        <p:spPr>
          <a:xfrm>
            <a:off x="-164592" y="-310896"/>
            <a:ext cx="12655296" cy="74066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08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What Are You Doing with Your Dash?">
            <a:extLst>
              <a:ext uri="{FF2B5EF4-FFF2-40B4-BE49-F238E27FC236}">
                <a16:creationId xmlns:a16="http://schemas.microsoft.com/office/drawing/2014/main" id="{C90B4227-D773-CA03-C1B3-C1A9FD0EE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597" y="303233"/>
            <a:ext cx="5556790" cy="37567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B84F8DA-23A1-C697-4D9D-79A0A303CADD}"/>
              </a:ext>
            </a:extLst>
          </p:cNvPr>
          <p:cNvSpPr txBox="1"/>
          <p:nvPr/>
        </p:nvSpPr>
        <p:spPr>
          <a:xfrm>
            <a:off x="354901" y="237744"/>
            <a:ext cx="11715179" cy="6555641"/>
          </a:xfrm>
          <a:prstGeom prst="rect">
            <a:avLst/>
          </a:prstGeom>
          <a:noFill/>
        </p:spPr>
        <p:txBody>
          <a:bodyPr wrap="square" rtlCol="0">
            <a:spAutoFit/>
          </a:bodyPr>
          <a:lstStyle/>
          <a:p>
            <a:r>
              <a:rPr lang="en-US" sz="2800" b="1" dirty="0"/>
              <a:t>             THE DASH</a:t>
            </a:r>
          </a:p>
          <a:p>
            <a:r>
              <a:rPr lang="en-US" sz="2800" b="1" dirty="0"/>
              <a:t>“I read of a man who stood to speak </a:t>
            </a:r>
          </a:p>
          <a:p>
            <a:r>
              <a:rPr lang="en-US" sz="2800" b="1" dirty="0"/>
              <a:t>at the funeral of a friend. He referred </a:t>
            </a:r>
          </a:p>
          <a:p>
            <a:r>
              <a:rPr lang="en-US" sz="2800" b="1" dirty="0"/>
              <a:t>to the dates on the tombstone from</a:t>
            </a:r>
          </a:p>
          <a:p>
            <a:r>
              <a:rPr lang="en-US" sz="2800" b="1" dirty="0"/>
              <a:t>the beginning to the end. He noted </a:t>
            </a:r>
          </a:p>
          <a:p>
            <a:r>
              <a:rPr lang="en-US" sz="2800" b="1" dirty="0"/>
              <a:t>that first came the date of birth and </a:t>
            </a:r>
          </a:p>
          <a:p>
            <a:r>
              <a:rPr lang="en-US" sz="2800" b="1" dirty="0"/>
              <a:t>spoke of the following date with tears, </a:t>
            </a:r>
          </a:p>
          <a:p>
            <a:r>
              <a:rPr lang="en-US" sz="2800" b="1" dirty="0"/>
              <a:t>but he said what mattered most of all </a:t>
            </a:r>
          </a:p>
          <a:p>
            <a:r>
              <a:rPr lang="en-US" sz="2800" b="1" dirty="0"/>
              <a:t>was the dash between those years. </a:t>
            </a:r>
          </a:p>
          <a:p>
            <a:r>
              <a:rPr lang="en-US" sz="2800" b="1" dirty="0"/>
              <a:t>For that dash represents all the time they spent alive on earth and now only those who loved them know what that little line is worth. For it matters not, how much we own, the cars…the house…the cash. What matters is how we live and love and how we spend our dash. This dash might last only a little while. So when your eulogy is read, and your actions they rehash, will you be proud of the things they say about how you lived your dash?”      </a:t>
            </a:r>
            <a:r>
              <a:rPr lang="en-US" sz="2800" i="1" dirty="0"/>
              <a:t>Linda Ellis  </a:t>
            </a:r>
          </a:p>
        </p:txBody>
      </p:sp>
    </p:spTree>
    <p:extLst>
      <p:ext uri="{BB962C8B-B14F-4D97-AF65-F5344CB8AC3E}">
        <p14:creationId xmlns:p14="http://schemas.microsoft.com/office/powerpoint/2010/main" val="192721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ylish old fashioned clock on dark background · Free Stock Photo">
            <a:extLst>
              <a:ext uri="{FF2B5EF4-FFF2-40B4-BE49-F238E27FC236}">
                <a16:creationId xmlns:a16="http://schemas.microsoft.com/office/drawing/2014/main" id="{37FBAFE1-4628-5520-DA46-B12499B81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384"/>
            <a:ext cx="12192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FC818B-C202-8D92-83EF-4640E746CEF2}"/>
              </a:ext>
            </a:extLst>
          </p:cNvPr>
          <p:cNvSpPr txBox="1"/>
          <p:nvPr/>
        </p:nvSpPr>
        <p:spPr>
          <a:xfrm>
            <a:off x="6096000" y="-18288"/>
            <a:ext cx="5870448" cy="2123658"/>
          </a:xfrm>
          <a:prstGeom prst="rect">
            <a:avLst/>
          </a:prstGeom>
          <a:noFill/>
        </p:spPr>
        <p:txBody>
          <a:bodyPr wrap="square" rtlCol="0">
            <a:spAutoFit/>
          </a:bodyPr>
          <a:lstStyle/>
          <a:p>
            <a:r>
              <a:rPr lang="en-US" sz="4400" b="1" dirty="0">
                <a:solidFill>
                  <a:schemeClr val="accent4">
                    <a:lumMod val="20000"/>
                    <a:lumOff val="80000"/>
                  </a:schemeClr>
                </a:solidFill>
              </a:rPr>
              <a:t>EVERYTHING IN THIS WORLD REQUIRES TIME</a:t>
            </a:r>
          </a:p>
          <a:p>
            <a:endParaRPr lang="en-US" sz="4400" b="1" dirty="0">
              <a:solidFill>
                <a:schemeClr val="accent4">
                  <a:lumMod val="20000"/>
                  <a:lumOff val="80000"/>
                </a:schemeClr>
              </a:solidFill>
            </a:endParaRPr>
          </a:p>
        </p:txBody>
      </p:sp>
    </p:spTree>
    <p:extLst>
      <p:ext uri="{BB962C8B-B14F-4D97-AF65-F5344CB8AC3E}">
        <p14:creationId xmlns:p14="http://schemas.microsoft.com/office/powerpoint/2010/main" val="130361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ylish old fashioned clock on dark background · Free Stock Photo">
            <a:extLst>
              <a:ext uri="{FF2B5EF4-FFF2-40B4-BE49-F238E27FC236}">
                <a16:creationId xmlns:a16="http://schemas.microsoft.com/office/drawing/2014/main" id="{37FBAFE1-4628-5520-DA46-B12499B81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384"/>
            <a:ext cx="12192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FC818B-C202-8D92-83EF-4640E746CEF2}"/>
              </a:ext>
            </a:extLst>
          </p:cNvPr>
          <p:cNvSpPr txBox="1"/>
          <p:nvPr/>
        </p:nvSpPr>
        <p:spPr>
          <a:xfrm>
            <a:off x="6096000" y="-73152"/>
            <a:ext cx="5870448" cy="6186309"/>
          </a:xfrm>
          <a:prstGeom prst="rect">
            <a:avLst/>
          </a:prstGeom>
          <a:noFill/>
        </p:spPr>
        <p:txBody>
          <a:bodyPr wrap="square" rtlCol="0">
            <a:spAutoFit/>
          </a:bodyPr>
          <a:lstStyle/>
          <a:p>
            <a:r>
              <a:rPr lang="en-US" sz="4400" b="1" dirty="0">
                <a:solidFill>
                  <a:schemeClr val="accent4">
                    <a:lumMod val="20000"/>
                    <a:lumOff val="80000"/>
                  </a:schemeClr>
                </a:solidFill>
              </a:rPr>
              <a:t>EVERYTHING IN THIS WORLD REQUIRES TIME</a:t>
            </a:r>
          </a:p>
          <a:p>
            <a:endParaRPr lang="en-US" sz="4400" b="1" dirty="0">
              <a:solidFill>
                <a:schemeClr val="accent4">
                  <a:lumMod val="20000"/>
                  <a:lumOff val="80000"/>
                </a:schemeClr>
              </a:solidFill>
            </a:endParaRPr>
          </a:p>
          <a:p>
            <a:r>
              <a:rPr lang="en-US" sz="4400" i="1" dirty="0">
                <a:solidFill>
                  <a:schemeClr val="accent4">
                    <a:lumMod val="20000"/>
                    <a:lumOff val="80000"/>
                  </a:schemeClr>
                </a:solidFill>
              </a:rPr>
              <a:t>	Whether work or play, sleep or TV…it all uses up time…That unique, irreplaceable, necessary resource…so often taken for granted.</a:t>
            </a:r>
          </a:p>
        </p:txBody>
      </p:sp>
    </p:spTree>
    <p:extLst>
      <p:ext uri="{BB962C8B-B14F-4D97-AF65-F5344CB8AC3E}">
        <p14:creationId xmlns:p14="http://schemas.microsoft.com/office/powerpoint/2010/main" val="422206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25F6863-B03D-D475-B880-D54209850859}"/>
              </a:ext>
            </a:extLst>
          </p:cNvPr>
          <p:cNvSpPr txBox="1"/>
          <p:nvPr/>
        </p:nvSpPr>
        <p:spPr>
          <a:xfrm>
            <a:off x="1155700" y="439053"/>
            <a:ext cx="9880600" cy="1323439"/>
          </a:xfrm>
          <a:prstGeom prst="rect">
            <a:avLst/>
          </a:prstGeom>
          <a:noFill/>
        </p:spPr>
        <p:txBody>
          <a:bodyPr wrap="square">
            <a:spAutoFit/>
          </a:bodyPr>
          <a:lstStyle/>
          <a:p>
            <a:r>
              <a:rPr lang="en-US" sz="4000" dirty="0"/>
              <a:t>“Walk in wisdom toward those who are outside, </a:t>
            </a:r>
            <a:r>
              <a:rPr lang="en-US" sz="4000" b="1" dirty="0"/>
              <a:t>redeeming the time.” </a:t>
            </a:r>
            <a:r>
              <a:rPr lang="en-US" sz="4000" dirty="0"/>
              <a:t>(Colossians 4:5)</a:t>
            </a:r>
          </a:p>
        </p:txBody>
      </p:sp>
    </p:spTree>
    <p:extLst>
      <p:ext uri="{BB962C8B-B14F-4D97-AF65-F5344CB8AC3E}">
        <p14:creationId xmlns:p14="http://schemas.microsoft.com/office/powerpoint/2010/main" val="249994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7F46EF-70D8-6219-BF21-B5EDABE12667}"/>
              </a:ext>
            </a:extLst>
          </p:cNvPr>
          <p:cNvSpPr txBox="1"/>
          <p:nvPr/>
        </p:nvSpPr>
        <p:spPr>
          <a:xfrm>
            <a:off x="1155700" y="2141835"/>
            <a:ext cx="10337800" cy="1938992"/>
          </a:xfrm>
          <a:prstGeom prst="rect">
            <a:avLst/>
          </a:prstGeom>
          <a:noFill/>
        </p:spPr>
        <p:txBody>
          <a:bodyPr wrap="square">
            <a:spAutoFit/>
          </a:bodyPr>
          <a:lstStyle/>
          <a:p>
            <a:r>
              <a:rPr lang="en-US" sz="4000" dirty="0"/>
              <a:t>“See then that you walk circumspectly, not as fools but as wise, </a:t>
            </a:r>
            <a:r>
              <a:rPr lang="en-US" sz="4000" b="1" dirty="0"/>
              <a:t>redeeming the time, </a:t>
            </a:r>
            <a:r>
              <a:rPr lang="en-US" sz="4000" dirty="0"/>
              <a:t>because the days are evil.” (Ephesians 5:15-16)</a:t>
            </a:r>
          </a:p>
        </p:txBody>
      </p:sp>
      <p:sp>
        <p:nvSpPr>
          <p:cNvPr id="7" name="TextBox 6">
            <a:extLst>
              <a:ext uri="{FF2B5EF4-FFF2-40B4-BE49-F238E27FC236}">
                <a16:creationId xmlns:a16="http://schemas.microsoft.com/office/drawing/2014/main" id="{D25F6863-B03D-D475-B880-D54209850859}"/>
              </a:ext>
            </a:extLst>
          </p:cNvPr>
          <p:cNvSpPr txBox="1"/>
          <p:nvPr/>
        </p:nvSpPr>
        <p:spPr>
          <a:xfrm>
            <a:off x="1155700" y="439053"/>
            <a:ext cx="9880600" cy="1323439"/>
          </a:xfrm>
          <a:prstGeom prst="rect">
            <a:avLst/>
          </a:prstGeom>
          <a:noFill/>
        </p:spPr>
        <p:txBody>
          <a:bodyPr wrap="square">
            <a:spAutoFit/>
          </a:bodyPr>
          <a:lstStyle/>
          <a:p>
            <a:r>
              <a:rPr lang="en-US" sz="4000" dirty="0"/>
              <a:t>“Walk in wisdom toward those who are outside, </a:t>
            </a:r>
            <a:r>
              <a:rPr lang="en-US" sz="4000" b="1" dirty="0"/>
              <a:t>redeeming the time.” </a:t>
            </a:r>
            <a:r>
              <a:rPr lang="en-US" sz="4000" dirty="0"/>
              <a:t>(Colossians 4:5)</a:t>
            </a:r>
          </a:p>
        </p:txBody>
      </p:sp>
    </p:spTree>
    <p:extLst>
      <p:ext uri="{BB962C8B-B14F-4D97-AF65-F5344CB8AC3E}">
        <p14:creationId xmlns:p14="http://schemas.microsoft.com/office/powerpoint/2010/main" val="65389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7F46EF-70D8-6219-BF21-B5EDABE12667}"/>
              </a:ext>
            </a:extLst>
          </p:cNvPr>
          <p:cNvSpPr txBox="1"/>
          <p:nvPr/>
        </p:nvSpPr>
        <p:spPr>
          <a:xfrm>
            <a:off x="1155700" y="2141835"/>
            <a:ext cx="10337800" cy="1938992"/>
          </a:xfrm>
          <a:prstGeom prst="rect">
            <a:avLst/>
          </a:prstGeom>
          <a:noFill/>
        </p:spPr>
        <p:txBody>
          <a:bodyPr wrap="square">
            <a:spAutoFit/>
          </a:bodyPr>
          <a:lstStyle/>
          <a:p>
            <a:r>
              <a:rPr lang="en-US" sz="4000" dirty="0"/>
              <a:t>“See then that you walk circumspectly, not as fools but as wise, </a:t>
            </a:r>
            <a:r>
              <a:rPr lang="en-US" sz="4000" b="1" dirty="0"/>
              <a:t>redeeming the time, </a:t>
            </a:r>
            <a:r>
              <a:rPr lang="en-US" sz="4000" dirty="0"/>
              <a:t>because the days are evil.” (Ephesians 5:15-16)</a:t>
            </a:r>
          </a:p>
        </p:txBody>
      </p:sp>
      <p:sp>
        <p:nvSpPr>
          <p:cNvPr id="7" name="TextBox 6">
            <a:extLst>
              <a:ext uri="{FF2B5EF4-FFF2-40B4-BE49-F238E27FC236}">
                <a16:creationId xmlns:a16="http://schemas.microsoft.com/office/drawing/2014/main" id="{D25F6863-B03D-D475-B880-D54209850859}"/>
              </a:ext>
            </a:extLst>
          </p:cNvPr>
          <p:cNvSpPr txBox="1"/>
          <p:nvPr/>
        </p:nvSpPr>
        <p:spPr>
          <a:xfrm>
            <a:off x="1155700" y="439053"/>
            <a:ext cx="9880600" cy="1323439"/>
          </a:xfrm>
          <a:prstGeom prst="rect">
            <a:avLst/>
          </a:prstGeom>
          <a:noFill/>
        </p:spPr>
        <p:txBody>
          <a:bodyPr wrap="square">
            <a:spAutoFit/>
          </a:bodyPr>
          <a:lstStyle/>
          <a:p>
            <a:r>
              <a:rPr lang="en-US" sz="4000" dirty="0"/>
              <a:t>“Walk in wisdom toward those who are outside, </a:t>
            </a:r>
            <a:r>
              <a:rPr lang="en-US" sz="4000" b="1" dirty="0"/>
              <a:t>redeeming the time.” </a:t>
            </a:r>
            <a:r>
              <a:rPr lang="en-US" sz="4000" dirty="0"/>
              <a:t>(Colossians 4:5)</a:t>
            </a:r>
          </a:p>
        </p:txBody>
      </p:sp>
      <p:sp>
        <p:nvSpPr>
          <p:cNvPr id="9" name="TextBox 8">
            <a:extLst>
              <a:ext uri="{FF2B5EF4-FFF2-40B4-BE49-F238E27FC236}">
                <a16:creationId xmlns:a16="http://schemas.microsoft.com/office/drawing/2014/main" id="{503545A3-9338-0A06-487F-6E40665ACDB1}"/>
              </a:ext>
            </a:extLst>
          </p:cNvPr>
          <p:cNvSpPr txBox="1"/>
          <p:nvPr/>
        </p:nvSpPr>
        <p:spPr>
          <a:xfrm>
            <a:off x="1129196" y="4460170"/>
            <a:ext cx="10058400" cy="1754326"/>
          </a:xfrm>
          <a:prstGeom prst="rect">
            <a:avLst/>
          </a:prstGeom>
          <a:noFill/>
        </p:spPr>
        <p:txBody>
          <a:bodyPr wrap="square">
            <a:spAutoFit/>
          </a:bodyPr>
          <a:lstStyle/>
          <a:p>
            <a:pPr marL="0" marR="0" algn="l"/>
            <a:r>
              <a:rPr lang="en-US" sz="3600" dirty="0" err="1">
                <a:solidFill>
                  <a:srgbClr val="FF0000"/>
                </a:solidFill>
                <a:effectLst/>
                <a:latin typeface="Helvetica Neue" panose="02000503000000020004" pitchFamily="2" charset="0"/>
              </a:rPr>
              <a:t>exagorazo</a:t>
            </a:r>
            <a:r>
              <a:rPr lang="en-US" sz="3600" dirty="0">
                <a:solidFill>
                  <a:srgbClr val="FF0000"/>
                </a:solidFill>
                <a:effectLst/>
                <a:latin typeface="Helvetica Neue" panose="02000503000000020004" pitchFamily="2" charset="0"/>
              </a:rPr>
              <a:t>̄ (</a:t>
            </a:r>
            <a:r>
              <a:rPr lang="en-US" sz="3600" i="1" dirty="0">
                <a:solidFill>
                  <a:srgbClr val="FF0000"/>
                </a:solidFill>
                <a:effectLst/>
                <a:latin typeface="Helvetica Neue" panose="02000503000000020004" pitchFamily="2" charset="0"/>
              </a:rPr>
              <a:t>ex-ag-or-ad’-zo)</a:t>
            </a:r>
            <a:r>
              <a:rPr lang="en-US" sz="3600" i="1" dirty="0">
                <a:solidFill>
                  <a:srgbClr val="FF0000"/>
                </a:solidFill>
                <a:latin typeface="Helvetica Neue" panose="02000503000000020004" pitchFamily="2" charset="0"/>
              </a:rPr>
              <a:t> – </a:t>
            </a:r>
            <a:r>
              <a:rPr lang="en-US" sz="3600" dirty="0">
                <a:solidFill>
                  <a:srgbClr val="FF0000"/>
                </a:solidFill>
                <a:latin typeface="Helvetica Neue" panose="02000503000000020004" pitchFamily="2" charset="0"/>
              </a:rPr>
              <a:t>“</a:t>
            </a:r>
            <a:r>
              <a:rPr lang="en-US" sz="3600" dirty="0">
                <a:solidFill>
                  <a:srgbClr val="FF0000"/>
                </a:solidFill>
                <a:effectLst/>
                <a:latin typeface="Helvetica Neue" panose="02000503000000020004" pitchFamily="2" charset="0"/>
              </a:rPr>
              <a:t>to buy up, that is, ransom; figuratively to rescue from loss redeem.” </a:t>
            </a:r>
            <a:r>
              <a:rPr lang="en-US" sz="3600" b="1" dirty="0" err="1">
                <a:solidFill>
                  <a:srgbClr val="FF0000"/>
                </a:solidFill>
                <a:effectLst/>
                <a:latin typeface="Helvetica Neue" panose="02000503000000020004" pitchFamily="2" charset="0"/>
              </a:rPr>
              <a:t>Strongs</a:t>
            </a:r>
            <a:r>
              <a:rPr lang="en-US" sz="3600" b="1" dirty="0">
                <a:solidFill>
                  <a:srgbClr val="FF0000"/>
                </a:solidFill>
                <a:effectLst/>
                <a:latin typeface="Helvetica Neue" panose="02000503000000020004" pitchFamily="2" charset="0"/>
              </a:rPr>
              <a:t> Dictionary</a:t>
            </a:r>
          </a:p>
        </p:txBody>
      </p:sp>
    </p:spTree>
    <p:extLst>
      <p:ext uri="{BB962C8B-B14F-4D97-AF65-F5344CB8AC3E}">
        <p14:creationId xmlns:p14="http://schemas.microsoft.com/office/powerpoint/2010/main" val="916583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5961</TotalTime>
  <Words>1374</Words>
  <Application>Microsoft Macintosh PowerPoint</Application>
  <PresentationFormat>Widescreen</PresentationFormat>
  <Paragraphs>121</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Hardin</dc:creator>
  <cp:lastModifiedBy>Steve Hardin</cp:lastModifiedBy>
  <cp:revision>18</cp:revision>
  <dcterms:created xsi:type="dcterms:W3CDTF">2022-11-11T04:31:03Z</dcterms:created>
  <dcterms:modified xsi:type="dcterms:W3CDTF">2024-03-20T19:11:06Z</dcterms:modified>
</cp:coreProperties>
</file>