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62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8E2"/>
    <a:srgbClr val="E0DADA"/>
    <a:srgbClr val="E8E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C106-D5D4-B61D-E336-062E5661D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A1739-531E-0592-FCB7-9352D068F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9ACBA-6D49-E199-A6A3-7C91A3C90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FA456-7404-DFDA-3EB2-247A014C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87FFA-4EB1-DB78-33CD-B01BA1B6A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5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6F2CC-8AD7-82D1-A9ED-966CEB9E7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6AB80D-128F-6EDA-B430-B1B387655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A36B3-98F8-52E5-6416-F3F5DCAB1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C0EC3-620A-614E-B6AD-9687E6A2F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EC408-0EDB-D832-455C-9F7B9B39E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8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73D5B0-2123-8182-F828-A6C13CD7BA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397C36-9615-0490-EE51-AC0647655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F46BA-357A-346B-3420-E740B60FC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3FAA9-A073-99F2-A559-B96B29E5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9220E-D174-894D-4B56-94BC79EC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1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30238-DD2F-8F64-9747-C57CD3B26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E7557-94E3-7CBD-4544-367A8AB1A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FD903-91DB-9265-9F5D-675686B47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6CAE2-62A0-AFF9-E0CF-3F5B8CB2E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7BD03-D926-41A1-8D51-82B71A0A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61AAC-01FF-0342-77C5-AAF05F8AD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5C901-EB70-A997-DB15-6DF2E0EC2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3944B-68E6-0438-A3B5-3E76746F8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B388A-015E-A75C-1B26-11A5B3A5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ABBAB-C519-EDAE-5C96-B3E88CE12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7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A2CF3-4BDD-EE69-84C0-4017BF1BB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9B888-56A9-0C0A-7CB1-832436D117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4CA757-DF2B-9A53-E823-1662ECCAA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BE4560-8FA1-2E0E-4523-D07F2F9F6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2E026-C46D-8B8C-A77B-FEAD3C93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6C1E1-5A69-3F6B-A88A-D6B605883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4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D72D4-61EB-5BE1-4423-698AE3840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70B7-6867-62A1-F98F-74C8A55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25B050-39BA-604A-038E-2BFDE2E77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3996E6-769C-314B-BD51-D7BFC2FCA3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4D966E-B9F2-8EB2-C78C-BA73FE0781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381B0B-2205-4285-E0B9-6607513EE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BE0E4B-93F2-1463-5177-2461895E7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6B60C8-2AE6-ED10-9F29-1B6159069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8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9C51E-218F-4ED2-CDFB-E84BDCDB3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1EB9BE-1CFE-642F-2786-B76F05135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17DB4-2FF8-DBA8-52EA-388FE9B94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7353E-164E-0F55-CB5F-E1E302457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3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1EC0F0-F321-F084-2418-C34156A93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C9E768-04DA-F202-1EBE-F4B861DB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9D91B-A716-F387-324D-74E7761F8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7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6CE9-E831-4AA4-0F3E-CE360D191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64C87-F402-C08E-9596-1258F735B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210DE7-A425-7D56-632C-3CA9E910D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3F851D-93AF-B7A3-780F-9F65D090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BD377C-A3CB-F81A-C4B1-A67809220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8603B-748B-106E-DE02-B1AD877A6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7DB8B-D993-A1C5-C294-7FBA72C7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91D90-5B49-285D-42CE-EAF046C6DC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4A3BB7-530D-FA79-1B14-52D8D16D2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731EED-6C52-7C9A-0AC9-1321B706D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B19EB-B11F-F03C-4EA6-600D4612F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8DFA1-55B0-DEED-19E9-36CE3AA9F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0D9B50-73C9-F3D3-B76A-68CD5730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917DA-2FCE-0E9A-E63E-3D413D81A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C93CD-BE90-C129-EC16-C3A5B0F8B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7786A-393D-4932-8861-D27C1E1EDE50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5261F-B767-4CF0-C665-0A27CB4A4D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97CD6-49F6-1610-4936-E53A25AB8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3F1CD-614C-ED7A-4A7A-476F813C8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2" b="97955" l="10000" r="96753">
                        <a14:foregroundMark x1="88442" y1="93184" x2="88442" y2="93184"/>
                        <a14:foregroundMark x1="96883" y1="93184" x2="96883" y2="93184"/>
                        <a14:foregroundMark x1="91169" y1="97955" x2="91169" y2="97955"/>
                        <a14:foregroundMark x1="70779" y1="94937" x2="70779" y2="94937"/>
                        <a14:foregroundMark x1="79481" y1="69328" x2="79481" y2="69328"/>
                        <a14:foregroundMark x1="70519" y1="63973" x2="70519" y2="63973"/>
                        <a14:foregroundMark x1="66494" y1="60370" x2="66494" y2="60370"/>
                        <a14:foregroundMark x1="64675" y1="58325" x2="64675" y2="58325"/>
                        <a14:foregroundMark x1="57922" y1="53359" x2="57922" y2="53359"/>
                        <a14:backgroundMark x1="75584" y1="93379" x2="75584" y2="93379"/>
                        <a14:backgroundMark x1="81688" y1="95424" x2="81688" y2="95424"/>
                        <a14:backgroundMark x1="81429" y1="95034" x2="81429" y2="95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616" y="1498416"/>
            <a:ext cx="4018384" cy="5359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64562A-C005-D0BB-4D8F-5396A478FBF0}"/>
              </a:ext>
            </a:extLst>
          </p:cNvPr>
          <p:cNvSpPr txBox="1"/>
          <p:nvPr/>
        </p:nvSpPr>
        <p:spPr>
          <a:xfrm>
            <a:off x="1107234" y="438540"/>
            <a:ext cx="65625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Walbaum Display" panose="02070503090703020303" pitchFamily="18" charset="0"/>
              </a:rPr>
              <a:t>Ecclesiastes: Man’s Search for Meaning</a:t>
            </a:r>
            <a:endParaRPr lang="en-US" dirty="0">
              <a:latin typeface="Walbaum Display" panose="02070503090703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1F9B49-E398-4163-89BF-5C6142E0139B}"/>
              </a:ext>
            </a:extLst>
          </p:cNvPr>
          <p:cNvSpPr txBox="1"/>
          <p:nvPr/>
        </p:nvSpPr>
        <p:spPr>
          <a:xfrm>
            <a:off x="1365381" y="2733870"/>
            <a:ext cx="60462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is an Ecclesiastes?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Who wrote the book?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Why is the author important?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67DDB0-A78F-2BA1-D175-05ABD6032E7F}"/>
              </a:ext>
            </a:extLst>
          </p:cNvPr>
          <p:cNvCxnSpPr/>
          <p:nvPr/>
        </p:nvCxnSpPr>
        <p:spPr>
          <a:xfrm>
            <a:off x="1878564" y="2426132"/>
            <a:ext cx="5019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9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3F1CD-614C-ED7A-4A7A-476F813C8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2" b="97955" l="10000" r="96753">
                        <a14:foregroundMark x1="88442" y1="93184" x2="88442" y2="93184"/>
                        <a14:foregroundMark x1="96883" y1="93184" x2="96883" y2="93184"/>
                        <a14:foregroundMark x1="91169" y1="97955" x2="91169" y2="97955"/>
                        <a14:foregroundMark x1="70779" y1="94937" x2="70779" y2="94937"/>
                        <a14:foregroundMark x1="79481" y1="69328" x2="79481" y2="69328"/>
                        <a14:foregroundMark x1="70519" y1="63973" x2="70519" y2="63973"/>
                        <a14:foregroundMark x1="66494" y1="60370" x2="66494" y2="60370"/>
                        <a14:foregroundMark x1="64675" y1="58325" x2="64675" y2="58325"/>
                        <a14:foregroundMark x1="57922" y1="53359" x2="57922" y2="53359"/>
                        <a14:backgroundMark x1="75584" y1="93379" x2="75584" y2="93379"/>
                        <a14:backgroundMark x1="81688" y1="95424" x2="81688" y2="95424"/>
                        <a14:backgroundMark x1="81429" y1="95034" x2="81429" y2="95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616" y="1498416"/>
            <a:ext cx="4018384" cy="5359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64562A-C005-D0BB-4D8F-5396A478FBF0}"/>
              </a:ext>
            </a:extLst>
          </p:cNvPr>
          <p:cNvSpPr txBox="1"/>
          <p:nvPr/>
        </p:nvSpPr>
        <p:spPr>
          <a:xfrm>
            <a:off x="1107234" y="1107920"/>
            <a:ext cx="6562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Walbaum Display" panose="02070503090703020303" pitchFamily="18" charset="0"/>
              </a:rPr>
              <a:t>Book Structure</a:t>
            </a:r>
            <a:endParaRPr lang="en-US" dirty="0">
              <a:latin typeface="Walbaum Display" panose="02070503090703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1F9B49-E398-4163-89BF-5C6142E0139B}"/>
              </a:ext>
            </a:extLst>
          </p:cNvPr>
          <p:cNvSpPr txBox="1"/>
          <p:nvPr/>
        </p:nvSpPr>
        <p:spPr>
          <a:xfrm>
            <a:off x="954834" y="2736502"/>
            <a:ext cx="6867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800" dirty="0"/>
              <a:t>Eccl 1:1-8:15 - Exploring Life’s Purposes</a:t>
            </a:r>
          </a:p>
          <a:p>
            <a:pPr algn="ctr" fontAlgn="base"/>
            <a:endParaRPr lang="en-US" sz="2800" dirty="0"/>
          </a:p>
          <a:p>
            <a:pPr algn="ctr" fontAlgn="base"/>
            <a:r>
              <a:rPr lang="en-US" sz="2800" dirty="0"/>
              <a:t>Eccl 8:16-12:14 - Explaining Life’s Variability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67DDB0-A78F-2BA1-D175-05ABD6032E7F}"/>
              </a:ext>
            </a:extLst>
          </p:cNvPr>
          <p:cNvCxnSpPr/>
          <p:nvPr/>
        </p:nvCxnSpPr>
        <p:spPr>
          <a:xfrm>
            <a:off x="1878564" y="2426132"/>
            <a:ext cx="5019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39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3F1CD-614C-ED7A-4A7A-476F813C8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2" b="97955" l="10000" r="96753">
                        <a14:foregroundMark x1="88442" y1="93184" x2="88442" y2="93184"/>
                        <a14:foregroundMark x1="96883" y1="93184" x2="96883" y2="93184"/>
                        <a14:foregroundMark x1="91169" y1="97955" x2="91169" y2="97955"/>
                        <a14:foregroundMark x1="70779" y1="94937" x2="70779" y2="94937"/>
                        <a14:foregroundMark x1="79481" y1="69328" x2="79481" y2="69328"/>
                        <a14:foregroundMark x1="70519" y1="63973" x2="70519" y2="63973"/>
                        <a14:foregroundMark x1="66494" y1="60370" x2="66494" y2="60370"/>
                        <a14:foregroundMark x1="64675" y1="58325" x2="64675" y2="58325"/>
                        <a14:foregroundMark x1="57922" y1="53359" x2="57922" y2="53359"/>
                        <a14:backgroundMark x1="75584" y1="93379" x2="75584" y2="93379"/>
                        <a14:backgroundMark x1="81688" y1="95424" x2="81688" y2="95424"/>
                        <a14:backgroundMark x1="81429" y1="95034" x2="81429" y2="95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616" y="1498416"/>
            <a:ext cx="4018384" cy="5359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64562A-C005-D0BB-4D8F-5396A478FBF0}"/>
              </a:ext>
            </a:extLst>
          </p:cNvPr>
          <p:cNvSpPr txBox="1"/>
          <p:nvPr/>
        </p:nvSpPr>
        <p:spPr>
          <a:xfrm>
            <a:off x="1107234" y="1107920"/>
            <a:ext cx="6562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Walbaum Display" panose="02070503090703020303" pitchFamily="18" charset="0"/>
              </a:rPr>
              <a:t>Key Themes</a:t>
            </a:r>
            <a:endParaRPr lang="en-US" dirty="0">
              <a:latin typeface="Walbaum Display" panose="02070503090703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1F9B49-E398-4163-89BF-5C6142E0139B}"/>
              </a:ext>
            </a:extLst>
          </p:cNvPr>
          <p:cNvSpPr txBox="1"/>
          <p:nvPr/>
        </p:nvSpPr>
        <p:spPr>
          <a:xfrm>
            <a:off x="1184989" y="2705878"/>
            <a:ext cx="64070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800" dirty="0"/>
              <a:t>The Complexity of Human Experience </a:t>
            </a:r>
          </a:p>
          <a:p>
            <a:pPr algn="ctr" fontAlgn="base"/>
            <a:r>
              <a:rPr lang="en-US" sz="2800" dirty="0"/>
              <a:t>The Vanity of Existence</a:t>
            </a:r>
          </a:p>
          <a:p>
            <a:pPr algn="ctr" fontAlgn="base"/>
            <a:r>
              <a:rPr lang="en-US" sz="2800" dirty="0"/>
              <a:t>The Reality of Death</a:t>
            </a:r>
          </a:p>
          <a:p>
            <a:pPr algn="ctr" fontAlgn="base"/>
            <a:r>
              <a:rPr lang="en-US" sz="2800" dirty="0"/>
              <a:t>The Joys and Frustrations of Earthly Labor</a:t>
            </a:r>
          </a:p>
          <a:p>
            <a:pPr algn="ctr" fontAlgn="base"/>
            <a:r>
              <a:rPr lang="en-US" sz="2800" dirty="0"/>
              <a:t>The Enjoyment of God’s Gifts</a:t>
            </a:r>
          </a:p>
          <a:p>
            <a:pPr algn="ctr" fontAlgn="base"/>
            <a:r>
              <a:rPr lang="en-US" sz="2800" dirty="0"/>
              <a:t>The Role and Fear of God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67DDB0-A78F-2BA1-D175-05ABD6032E7F}"/>
              </a:ext>
            </a:extLst>
          </p:cNvPr>
          <p:cNvCxnSpPr/>
          <p:nvPr/>
        </p:nvCxnSpPr>
        <p:spPr>
          <a:xfrm>
            <a:off x="1878564" y="2426132"/>
            <a:ext cx="5019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58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A8A446-0AAF-C432-9731-69E80F87C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" y="0"/>
            <a:ext cx="856094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5943E2-3530-774B-B2B0-B8C16B8FA2D5}"/>
              </a:ext>
            </a:extLst>
          </p:cNvPr>
          <p:cNvSpPr txBox="1"/>
          <p:nvPr/>
        </p:nvSpPr>
        <p:spPr>
          <a:xfrm>
            <a:off x="8864081" y="1601298"/>
            <a:ext cx="313508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Marking Key: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God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Vanity/Futility/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Stiving after Wind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Under the sun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4. Questions</a:t>
            </a:r>
          </a:p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13DC76-DB83-3073-D3A7-ED3353E6E5AF}"/>
              </a:ext>
            </a:extLst>
          </p:cNvPr>
          <p:cNvCxnSpPr/>
          <p:nvPr/>
        </p:nvCxnSpPr>
        <p:spPr>
          <a:xfrm>
            <a:off x="9871788" y="2939143"/>
            <a:ext cx="118498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90DB52-1178-F35C-621F-841C001A88D6}"/>
              </a:ext>
            </a:extLst>
          </p:cNvPr>
          <p:cNvCxnSpPr>
            <a:cxnSpLocks/>
          </p:cNvCxnSpPr>
          <p:nvPr/>
        </p:nvCxnSpPr>
        <p:spPr>
          <a:xfrm>
            <a:off x="9137780" y="3800670"/>
            <a:ext cx="251615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F0D484-46F7-F9CD-ACC8-107B29AB2E32}"/>
              </a:ext>
            </a:extLst>
          </p:cNvPr>
          <p:cNvCxnSpPr>
            <a:cxnSpLocks/>
          </p:cNvCxnSpPr>
          <p:nvPr/>
        </p:nvCxnSpPr>
        <p:spPr>
          <a:xfrm>
            <a:off x="9173546" y="4232988"/>
            <a:ext cx="251615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C1E0BD-B349-3944-8223-BA4D8754211C}"/>
              </a:ext>
            </a:extLst>
          </p:cNvPr>
          <p:cNvCxnSpPr>
            <a:cxnSpLocks/>
          </p:cNvCxnSpPr>
          <p:nvPr/>
        </p:nvCxnSpPr>
        <p:spPr>
          <a:xfrm>
            <a:off x="9206204" y="5100735"/>
            <a:ext cx="251615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6582AD5B-E0DD-D5DE-E9F6-857FFCBD779E}"/>
              </a:ext>
            </a:extLst>
          </p:cNvPr>
          <p:cNvSpPr/>
          <p:nvPr/>
        </p:nvSpPr>
        <p:spPr>
          <a:xfrm>
            <a:off x="9339943" y="5489991"/>
            <a:ext cx="531845" cy="51005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3F1CD-614C-ED7A-4A7A-476F813C8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2" b="97955" l="10000" r="96753">
                        <a14:foregroundMark x1="88442" y1="93184" x2="88442" y2="93184"/>
                        <a14:foregroundMark x1="96883" y1="93184" x2="96883" y2="93184"/>
                        <a14:foregroundMark x1="91169" y1="97955" x2="91169" y2="97955"/>
                        <a14:foregroundMark x1="70779" y1="94937" x2="70779" y2="94937"/>
                        <a14:foregroundMark x1="79481" y1="69328" x2="79481" y2="69328"/>
                        <a14:foregroundMark x1="70519" y1="63973" x2="70519" y2="63973"/>
                        <a14:foregroundMark x1="66494" y1="60370" x2="66494" y2="60370"/>
                        <a14:foregroundMark x1="64675" y1="58325" x2="64675" y2="58325"/>
                        <a14:foregroundMark x1="57922" y1="53359" x2="57922" y2="53359"/>
                        <a14:backgroundMark x1="75584" y1="93379" x2="75584" y2="93379"/>
                        <a14:backgroundMark x1="81688" y1="95424" x2="81688" y2="95424"/>
                        <a14:backgroundMark x1="81429" y1="95034" x2="81429" y2="95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616" y="1498416"/>
            <a:ext cx="4018384" cy="5359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64562A-C005-D0BB-4D8F-5396A478FBF0}"/>
              </a:ext>
            </a:extLst>
          </p:cNvPr>
          <p:cNvSpPr txBox="1"/>
          <p:nvPr/>
        </p:nvSpPr>
        <p:spPr>
          <a:xfrm>
            <a:off x="1407368" y="191770"/>
            <a:ext cx="75111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Walbaum Display" panose="02070503090703020303" pitchFamily="18" charset="0"/>
              </a:rPr>
              <a:t>Ecclesiastes: Man’s Search for Meaning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1F9B49-E398-4163-89BF-5C6142E0139B}"/>
              </a:ext>
            </a:extLst>
          </p:cNvPr>
          <p:cNvSpPr txBox="1"/>
          <p:nvPr/>
        </p:nvSpPr>
        <p:spPr>
          <a:xfrm>
            <a:off x="1408923" y="2007383"/>
            <a:ext cx="750958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/>
              <a:t>Exploring Life’s Purposes</a:t>
            </a:r>
          </a:p>
          <a:p>
            <a:pPr fontAlgn="base"/>
            <a:r>
              <a:rPr lang="en-US" sz="2800" i="1" dirty="0"/>
              <a:t>1. Life is meaningless</a:t>
            </a:r>
            <a:endParaRPr lang="en-US" sz="2800" dirty="0"/>
          </a:p>
          <a:p>
            <a:pPr fontAlgn="base"/>
            <a:r>
              <a:rPr lang="en-US" sz="2800" i="1" dirty="0"/>
              <a:t>2. Wealth, wisdom, works</a:t>
            </a:r>
          </a:p>
          <a:p>
            <a:pPr fontAlgn="base"/>
            <a:r>
              <a:rPr lang="en-US" sz="2800" i="1" dirty="0"/>
              <a:t>3. Life is predictable, but not always</a:t>
            </a:r>
          </a:p>
          <a:p>
            <a:pPr fontAlgn="base"/>
            <a:r>
              <a:rPr lang="en-US" sz="2800" i="1" dirty="0"/>
              <a:t>4. Oppression, labor with companions, power</a:t>
            </a:r>
          </a:p>
          <a:p>
            <a:pPr fontAlgn="base"/>
            <a:r>
              <a:rPr lang="en-US" sz="2800" i="1" dirty="0"/>
              <a:t>5. Tread softly in approaching God, government, and wealth</a:t>
            </a:r>
          </a:p>
          <a:p>
            <a:pPr fontAlgn="base"/>
            <a:r>
              <a:rPr lang="en-US" sz="2800" i="1" dirty="0"/>
              <a:t>6. Riches, fulfillment, and reality of mankind</a:t>
            </a:r>
          </a:p>
          <a:p>
            <a:pPr fontAlgn="base"/>
            <a:r>
              <a:rPr lang="en-US" sz="2800" i="1" dirty="0"/>
              <a:t>7. Who knows what is good for man? Suggestions</a:t>
            </a:r>
          </a:p>
          <a:p>
            <a:pPr fontAlgn="base"/>
            <a:r>
              <a:rPr lang="en-US" sz="2800" i="1" dirty="0"/>
              <a:t>8. Dealing with government and God. </a:t>
            </a:r>
            <a:r>
              <a:rPr lang="en-US" sz="2800" b="1" i="1" dirty="0"/>
              <a:t>The Verdict</a:t>
            </a:r>
          </a:p>
          <a:p>
            <a:pPr marL="342900" indent="-342900" fontAlgn="base">
              <a:buAutoNum type="arabicPeriod"/>
            </a:pPr>
            <a:endParaRPr lang="en-US" i="1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67DDB0-A78F-2BA1-D175-05ABD6032E7F}"/>
              </a:ext>
            </a:extLst>
          </p:cNvPr>
          <p:cNvCxnSpPr>
            <a:cxnSpLocks/>
          </p:cNvCxnSpPr>
          <p:nvPr/>
        </p:nvCxnSpPr>
        <p:spPr>
          <a:xfrm>
            <a:off x="1556656" y="1946096"/>
            <a:ext cx="55252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60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3F1CD-614C-ED7A-4A7A-476F813C8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2" b="97955" l="10000" r="96753">
                        <a14:foregroundMark x1="88442" y1="93184" x2="88442" y2="93184"/>
                        <a14:foregroundMark x1="96883" y1="93184" x2="96883" y2="93184"/>
                        <a14:foregroundMark x1="91169" y1="97955" x2="91169" y2="97955"/>
                        <a14:foregroundMark x1="70779" y1="94937" x2="70779" y2="94937"/>
                        <a14:foregroundMark x1="79481" y1="69328" x2="79481" y2="69328"/>
                        <a14:foregroundMark x1="70519" y1="63973" x2="70519" y2="63973"/>
                        <a14:foregroundMark x1="66494" y1="60370" x2="66494" y2="60370"/>
                        <a14:foregroundMark x1="64675" y1="58325" x2="64675" y2="58325"/>
                        <a14:foregroundMark x1="57922" y1="53359" x2="57922" y2="53359"/>
                        <a14:backgroundMark x1="75584" y1="93379" x2="75584" y2="93379"/>
                        <a14:backgroundMark x1="81688" y1="95424" x2="81688" y2="95424"/>
                        <a14:backgroundMark x1="81429" y1="95034" x2="81429" y2="95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616" y="1498416"/>
            <a:ext cx="4018384" cy="5359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64562A-C005-D0BB-4D8F-5396A478FBF0}"/>
              </a:ext>
            </a:extLst>
          </p:cNvPr>
          <p:cNvSpPr txBox="1"/>
          <p:nvPr/>
        </p:nvSpPr>
        <p:spPr>
          <a:xfrm>
            <a:off x="1399592" y="887104"/>
            <a:ext cx="75111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Walbaum Display" panose="02070503090703020303" pitchFamily="18" charset="0"/>
              </a:rPr>
              <a:t>Ecclesiastes: Man’s Search for Meaning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1F9B49-E398-4163-89BF-5C6142E0139B}"/>
              </a:ext>
            </a:extLst>
          </p:cNvPr>
          <p:cNvSpPr txBox="1"/>
          <p:nvPr/>
        </p:nvSpPr>
        <p:spPr>
          <a:xfrm>
            <a:off x="1399592" y="2835816"/>
            <a:ext cx="750958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/>
              <a:t>Explaining Life’s Variability</a:t>
            </a:r>
          </a:p>
          <a:p>
            <a:pPr fontAlgn="base"/>
            <a:r>
              <a:rPr lang="en-US" sz="2800" i="1" dirty="0"/>
              <a:t>9. Death is certain, life is uncertain</a:t>
            </a:r>
          </a:p>
          <a:p>
            <a:pPr fontAlgn="base"/>
            <a:r>
              <a:rPr lang="en-US" sz="2800" i="1" dirty="0"/>
              <a:t>10. Wisdom &amp; folly/proverbs for everyday life</a:t>
            </a:r>
          </a:p>
          <a:p>
            <a:pPr fontAlgn="base"/>
            <a:r>
              <a:rPr lang="en-US" sz="2800" i="1" dirty="0"/>
              <a:t>11. Financial wisdom and enjoying life</a:t>
            </a:r>
          </a:p>
          <a:p>
            <a:pPr fontAlgn="base"/>
            <a:r>
              <a:rPr lang="en-US" sz="2800" i="1" dirty="0"/>
              <a:t>12. Aging, epilogue, and </a:t>
            </a:r>
            <a:r>
              <a:rPr lang="en-US" sz="2800" b="1" i="1" dirty="0"/>
              <a:t>the conclusion</a:t>
            </a:r>
          </a:p>
          <a:p>
            <a:pPr marL="342900" indent="-342900" fontAlgn="base">
              <a:buAutoNum type="arabicPeriod"/>
            </a:pPr>
            <a:endParaRPr lang="en-US" i="1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67DDB0-A78F-2BA1-D175-05ABD6032E7F}"/>
              </a:ext>
            </a:extLst>
          </p:cNvPr>
          <p:cNvCxnSpPr>
            <a:cxnSpLocks/>
          </p:cNvCxnSpPr>
          <p:nvPr/>
        </p:nvCxnSpPr>
        <p:spPr>
          <a:xfrm>
            <a:off x="1492898" y="2679619"/>
            <a:ext cx="55252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66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212</Words>
  <Application>Microsoft Office PowerPoint</Application>
  <PresentationFormat>Widescreen</PresentationFormat>
  <Paragraphs>43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Walbaum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Lancaster, David</dc:creator>
  <cp:lastModifiedBy>Lancaster, David</cp:lastModifiedBy>
  <cp:revision>5</cp:revision>
  <dcterms:created xsi:type="dcterms:W3CDTF">2023-12-22T03:11:40Z</dcterms:created>
  <dcterms:modified xsi:type="dcterms:W3CDTF">2023-12-27T20:58:34Z</dcterms:modified>
</cp:coreProperties>
</file>