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6"/>
  </p:notesMasterIdLst>
  <p:handoutMasterIdLst>
    <p:handoutMasterId r:id="rId47"/>
  </p:handoutMasterIdLst>
  <p:sldIdLst>
    <p:sldId id="304" r:id="rId5"/>
    <p:sldId id="296" r:id="rId6"/>
    <p:sldId id="374" r:id="rId7"/>
    <p:sldId id="375" r:id="rId8"/>
    <p:sldId id="376" r:id="rId9"/>
    <p:sldId id="38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6" r:id="rId18"/>
    <p:sldId id="384" r:id="rId19"/>
    <p:sldId id="387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4" r:id="rId35"/>
    <p:sldId id="406" r:id="rId36"/>
    <p:sldId id="407" r:id="rId37"/>
    <p:sldId id="408" r:id="rId38"/>
    <p:sldId id="409" r:id="rId39"/>
    <p:sldId id="411" r:id="rId40"/>
    <p:sldId id="412" r:id="rId41"/>
    <p:sldId id="413" r:id="rId42"/>
    <p:sldId id="414" r:id="rId43"/>
    <p:sldId id="415" r:id="rId44"/>
    <p:sldId id="416" r:id="rId4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1A9B4-EEB2-422C-87FA-04B8EAC14294}" v="9" dt="2023-11-08T22:09:24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68" autoAdjust="0"/>
  </p:normalViewPr>
  <p:slideViewPr>
    <p:cSldViewPr>
      <p:cViewPr varScale="1">
        <p:scale>
          <a:sx n="78" d="100"/>
          <a:sy n="78" d="100"/>
        </p:scale>
        <p:origin x="378" y="9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11/22/2023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11/22/2023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v.17</a:t>
            </a:r>
          </a:p>
          <a:p>
            <a:pPr marL="0" indent="0">
              <a:buNone/>
            </a:pPr>
            <a:r>
              <a:rPr lang="en-US" dirty="0"/>
              <a:t> ‘You shall not murder.</a:t>
            </a:r>
          </a:p>
          <a:p>
            <a:pPr marL="0" indent="0">
              <a:buNone/>
            </a:pPr>
            <a:r>
              <a:rPr lang="en-US" dirty="0"/>
              <a:t>Hebrew word </a:t>
            </a:r>
            <a:r>
              <a:rPr lang="en-US" dirty="0" err="1"/>
              <a:t>ratsah</a:t>
            </a:r>
            <a:r>
              <a:rPr lang="en-US" dirty="0"/>
              <a:t>, translated "kill", refers specifically to "murder," as modern English translations have rendered it.  An illegal killing , a homicide.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v.18</a:t>
            </a:r>
          </a:p>
          <a:p>
            <a:pPr marL="0" indent="0">
              <a:buNone/>
            </a:pPr>
            <a:r>
              <a:rPr lang="en-US" dirty="0"/>
              <a:t> ‘You shall not commit adultery.</a:t>
            </a:r>
          </a:p>
          <a:p>
            <a:pPr marL="0" indent="0">
              <a:buNone/>
            </a:pPr>
            <a:r>
              <a:rPr lang="en-US" dirty="0"/>
              <a:t>What Ten Commandment violation can we compare adultery to?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v.19</a:t>
            </a:r>
          </a:p>
          <a:p>
            <a:pPr marL="0" indent="0">
              <a:buNone/>
            </a:pPr>
            <a:r>
              <a:rPr lang="en-US" dirty="0"/>
              <a:t> ‘You shall not steal.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20</a:t>
            </a:r>
          </a:p>
          <a:p>
            <a:pPr marL="0" indent="0">
              <a:buNone/>
            </a:pPr>
            <a:r>
              <a:rPr lang="en-US" dirty="0"/>
              <a:t> ‘You shall not bear false witness against your neighbor.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21</a:t>
            </a:r>
          </a:p>
          <a:p>
            <a:pPr marL="0" indent="0">
              <a:buNone/>
            </a:pPr>
            <a:r>
              <a:rPr lang="en-US" dirty="0"/>
              <a:t>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8-10‘You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12-15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  <a:p>
            <a:pPr marL="0" indent="0">
              <a:buNone/>
            </a:pPr>
            <a:r>
              <a:rPr lang="en-US" dirty="0"/>
              <a:t>20 ‘You shall not bear false witness against your neighbor.</a:t>
            </a:r>
          </a:p>
          <a:p>
            <a:pPr marL="0" indent="0">
              <a:buNone/>
            </a:pPr>
            <a:r>
              <a:rPr lang="en-US" dirty="0"/>
              <a:t>21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F1520F8-4D47-AC1F-B9A0-EC1CA98F684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1863182"/>
              </p:ext>
            </p:extLst>
          </p:nvPr>
        </p:nvGraphicFramePr>
        <p:xfrm>
          <a:off x="1979612" y="1676401"/>
          <a:ext cx="8763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1762672">
                  <a:extLst>
                    <a:ext uri="{9D8B030D-6E8A-4147-A177-3AD203B41FA5}">
                      <a16:colId xmlns:a16="http://schemas.microsoft.com/office/drawing/2014/main" val="2743426636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2058517499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585754585"/>
                    </a:ext>
                  </a:extLst>
                </a:gridCol>
              </a:tblGrid>
              <a:tr h="534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Major Issues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83288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Authority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 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5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981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Dignity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2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6,7,&amp; 8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47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Commitment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3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9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4655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Rights and Privileges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4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69982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Commandments</a:t>
            </a:r>
            <a:br>
              <a:rPr lang="en-US" dirty="0"/>
            </a:br>
            <a:r>
              <a:rPr lang="en-US" sz="1800" dirty="0"/>
              <a:t>john Walton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hand with sand falling into the air&#10;&#10;Description automatically generated">
            <a:extLst>
              <a:ext uri="{FF2B5EF4-FFF2-40B4-BE49-F238E27FC236}">
                <a16:creationId xmlns:a16="http://schemas.microsoft.com/office/drawing/2014/main" id="{D8DA70C7-0BE7-22C6-904C-89931FB9ED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r="28332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V.1-3 </a:t>
            </a:r>
          </a:p>
          <a:p>
            <a:pPr marL="301752" lvl="1" indent="0">
              <a:buNone/>
            </a:pPr>
            <a:r>
              <a:rPr lang="en-US" sz="2400" dirty="0"/>
              <a:t>Announce the commandments that follow and give what reason for obeying them?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04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B51AE4-CBB6-A507-CC4D-D1151E76138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Heart (</a:t>
            </a:r>
            <a:r>
              <a:rPr lang="en-US" sz="2400" dirty="0" err="1"/>
              <a:t>leb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Soul (nephesh)</a:t>
            </a:r>
          </a:p>
          <a:p>
            <a:pPr marL="0" indent="0">
              <a:buNone/>
            </a:pPr>
            <a:r>
              <a:rPr lang="en-US" sz="2400" dirty="0"/>
              <a:t>Strength (</a:t>
            </a:r>
            <a:r>
              <a:rPr lang="en-US" sz="2400" dirty="0" err="1"/>
              <a:t>me’od</a:t>
            </a:r>
            <a:r>
              <a:rPr lang="en-US" sz="2400" dirty="0"/>
              <a:t>)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50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0E4C0A-A97C-57EA-F079-BEEAD4C7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does verse 7 indicate to the Israelites? </a:t>
            </a:r>
          </a:p>
          <a:p>
            <a:pPr marL="0" indent="0">
              <a:buNone/>
            </a:pPr>
            <a:r>
              <a:rPr lang="en-US" sz="2400" dirty="0"/>
              <a:t>When are they to talk of the commandments, statutes, and judgments?</a:t>
            </a:r>
          </a:p>
        </p:txBody>
      </p:sp>
    </p:spTree>
    <p:extLst>
      <p:ext uri="{BB962C8B-B14F-4D97-AF65-F5344CB8AC3E}">
        <p14:creationId xmlns:p14="http://schemas.microsoft.com/office/powerpoint/2010/main" val="155072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10-19</a:t>
            </a:r>
            <a:br>
              <a:rPr lang="en-US" dirty="0"/>
            </a:br>
            <a:r>
              <a:rPr lang="en-US" dirty="0"/>
              <a:t>	Prosperity (vv. 10-15) and adversity (vv. 16-19) would equally test the Israelites' devotion to God.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18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20-25</a:t>
            </a:r>
            <a:br>
              <a:rPr lang="en-US" sz="2400" dirty="0"/>
            </a:br>
            <a:r>
              <a:rPr lang="en-US" sz="2400" dirty="0"/>
              <a:t>	What is a major take away to parents today from verses 20-25?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30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ainting of a person holding a fish&#10;&#10;Description automatically generated">
            <a:extLst>
              <a:ext uri="{FF2B5EF4-FFF2-40B4-BE49-F238E27FC236}">
                <a16:creationId xmlns:a16="http://schemas.microsoft.com/office/drawing/2014/main" id="{20785122-7731-69EC-CAC1-2B2D70B030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r="6071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This chapter is a logical development of what Moses said in chapters 5 and 6. God had called on His people to acknowledge that He is the only true God and to be completely loyal to Him.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2088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1-11</a:t>
            </a:r>
            <a:br>
              <a:rPr lang="en-US" sz="2400" dirty="0"/>
            </a:br>
            <a:r>
              <a:rPr lang="en-US" sz="2400" dirty="0"/>
              <a:t>	Moses mentioned seven nations that resided in Canaan here (v. 1), but as many as 10 appear in other passages.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map of the bible&#10;&#10;Description automatically generated with medium confidence">
            <a:extLst>
              <a:ext uri="{FF2B5EF4-FFF2-40B4-BE49-F238E27FC236}">
                <a16:creationId xmlns:a16="http://schemas.microsoft.com/office/drawing/2014/main" id="{617F9931-733B-8257-B3A1-22573406B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219200"/>
            <a:ext cx="3349625" cy="52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What would bring blessings to the Israelites?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2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7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“face to face” mean?</a:t>
            </a:r>
          </a:p>
          <a:p>
            <a:pPr marL="0" indent="0">
              <a:buNone/>
            </a:pPr>
            <a:r>
              <a:rPr lang="en-US" dirty="0"/>
              <a:t>Lev. 26:13-16 What does God provide first and then what does He command?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</a:t>
            </a:r>
          </a:p>
          <a:p>
            <a:pPr marL="0" indent="0">
              <a:buNone/>
            </a:pPr>
            <a:r>
              <a:rPr lang="en-US" sz="2400" dirty="0"/>
              <a:t>How can we compare this to us today?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4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The Israelites were not only in danger of compromising with the Canaanites, but they were also in danger of becoming too self-reliant when they entered the land. Chapter 8 warns the Israelites to be humble. </a:t>
            </a:r>
          </a:p>
          <a:p>
            <a:pPr marL="0" indent="0">
              <a:buNone/>
            </a:pPr>
            <a:r>
              <a:rPr lang="en-US" sz="2400" dirty="0"/>
              <a:t>Note the two double themes:</a:t>
            </a:r>
          </a:p>
          <a:p>
            <a:pPr marL="0" indent="0">
              <a:buNone/>
            </a:pPr>
            <a:r>
              <a:rPr lang="en-US" sz="2400" dirty="0"/>
              <a:t>Remembering and Forgetting</a:t>
            </a:r>
          </a:p>
          <a:p>
            <a:pPr marL="0" indent="0">
              <a:buNone/>
            </a:pPr>
            <a:r>
              <a:rPr lang="en-US" sz="2400" dirty="0"/>
              <a:t>The wilderness and the Promised Land.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pic>
        <p:nvPicPr>
          <p:cNvPr id="8" name="Picture Placeholder 7" descr="A person in a garment&#10;&#10;Description automatically generated">
            <a:extLst>
              <a:ext uri="{FF2B5EF4-FFF2-40B4-BE49-F238E27FC236}">
                <a16:creationId xmlns:a16="http://schemas.microsoft.com/office/drawing/2014/main" id="{6500DF36-11B9-816D-4FC7-224FA2215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5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37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4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r>
              <a:rPr lang="en-US" dirty="0"/>
              <a:t>What was the warning in verse 3?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8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7-20</a:t>
            </a:r>
            <a:br>
              <a:rPr lang="en-US" sz="2400" dirty="0"/>
            </a:br>
            <a:r>
              <a:rPr lang="en-US" sz="2400" dirty="0"/>
              <a:t>	What is the proper response to having plenty and why is it so hard for those who have plenty to be grateful to God?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6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	Chapters 9:1—10:11 are much like chapters1:6—3:29, as they both discuss a traveling narrative.</a:t>
            </a:r>
          </a:p>
          <a:p>
            <a:pPr marL="0" indent="0">
              <a:buNone/>
            </a:pPr>
            <a:r>
              <a:rPr lang="en-US" sz="2400" dirty="0"/>
              <a:t>These verses contain an important lesson:</a:t>
            </a:r>
          </a:p>
          <a:p>
            <a:pPr marL="0" indent="0">
              <a:buNone/>
            </a:pPr>
            <a:r>
              <a:rPr lang="en-US" sz="2400" dirty="0"/>
              <a:t>The lesson of humility through the LORD’s efforts.</a:t>
            </a:r>
          </a:p>
          <a:p>
            <a:pPr marL="0" indent="0">
              <a:buNone/>
            </a:pPr>
            <a:r>
              <a:rPr lang="en-US" sz="2400" dirty="0"/>
              <a:t>Any success they might enjoy in the coming conquest was not to be interpreted as a mark of divine approval for their own righteousness.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9 (9-10:11)</a:t>
            </a:r>
          </a:p>
        </p:txBody>
      </p:sp>
      <p:pic>
        <p:nvPicPr>
          <p:cNvPr id="7" name="Picture Placeholder 6" descr="A group of people in a desert&#10;&#10;Description automatically generated">
            <a:extLst>
              <a:ext uri="{FF2B5EF4-FFF2-40B4-BE49-F238E27FC236}">
                <a16:creationId xmlns:a16="http://schemas.microsoft.com/office/drawing/2014/main" id="{A20D9673-4862-3FEC-AC25-82FB256A30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6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88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What was the reason God was giving Canaan to the Israelites?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7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Moses called on the Israelites to remember their past. He gave their rebellion at Horeb extended attention in this address, because it was a very serious offense. </a:t>
            </a:r>
          </a:p>
          <a:p>
            <a:pPr marL="0" indent="0">
              <a:buNone/>
            </a:pPr>
            <a:r>
              <a:rPr lang="en-US" sz="2400" dirty="0"/>
              <a:t>What is the difference between Moses’ call to remember the past and Paul’s advice in Philippians 3:13-14?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4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Explain the finger of God in verse 10?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6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(v. 14) </a:t>
            </a:r>
            <a:r>
              <a:rPr lang="en-US" sz="2400" dirty="0"/>
              <a:t>'blot out the name’ How does a person get blotted out?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0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v.7</a:t>
            </a:r>
          </a:p>
          <a:p>
            <a:pPr marL="0" indent="0">
              <a:buNone/>
            </a:pPr>
            <a:r>
              <a:rPr lang="en-US" dirty="0"/>
              <a:t>‘You shall have no other gods before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25-29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Moses returned to the rebellion at Sinai, to further illustrate:</a:t>
            </a:r>
          </a:p>
          <a:p>
            <a:pPr marL="0" indent="0">
              <a:buNone/>
            </a:pPr>
            <a:r>
              <a:rPr lang="en-US" dirty="0"/>
              <a:t>Israel had no basis for boasting of her own righteousness before God. </a:t>
            </a:r>
          </a:p>
          <a:p>
            <a:pPr marL="0" indent="0">
              <a:buNone/>
            </a:pPr>
            <a:r>
              <a:rPr lang="en-US" dirty="0"/>
              <a:t>God had preserved Israel only because of His mercy and covenant faithfulness.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8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 (10:1-11)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10:1-11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What does God remaking the stone tablets say about His character?</a:t>
            </a:r>
          </a:p>
          <a:p>
            <a:pPr marL="0" indent="0">
              <a:buNone/>
            </a:pPr>
            <a:r>
              <a:rPr lang="en-US"/>
              <a:t>What does the fact that God gave the same Ten Commandments again show about His character?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r>
              <a:rPr lang="en-US" dirty="0"/>
              <a:t>Any material (physical) representation of the LORD slanders Him.</a:t>
            </a:r>
          </a:p>
          <a:p>
            <a:pPr marL="457200" indent="-457200">
              <a:buAutoNum type="arabicPeriod"/>
            </a:pPr>
            <a:r>
              <a:rPr lang="en-US" dirty="0"/>
              <a:t>By making and using images of God, the worshipper would gain a false and illegitimate sense of control and authority over Him</a:t>
            </a:r>
          </a:p>
          <a:p>
            <a:pPr marL="457200" indent="-457200">
              <a:buAutoNum type="arabicPeriod"/>
            </a:pPr>
            <a:r>
              <a:rPr lang="en-US" dirty="0"/>
              <a:t>It is easy for anyone to confuse an object that represents a deity, with that deity.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11 </a:t>
            </a:r>
          </a:p>
          <a:p>
            <a:pPr marL="0" indent="0">
              <a:buNone/>
            </a:pPr>
            <a:r>
              <a:rPr lang="en-US" dirty="0"/>
              <a:t>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What is the intent of the third commandment?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12-15</a:t>
            </a:r>
          </a:p>
          <a:p>
            <a:pPr marL="0" indent="0">
              <a:buNone/>
            </a:pPr>
            <a:r>
              <a:rPr lang="en-US" dirty="0"/>
              <a:t> ‘Observe the Sabbath day, </a:t>
            </a:r>
          </a:p>
          <a:p>
            <a:pPr marL="0" indent="0">
              <a:buNone/>
            </a:pPr>
            <a:r>
              <a:rPr lang="en-US" dirty="0"/>
              <a:t>What two reasons do we have for the command to keep the Sabbath day in Exodus 20:11 and Deuteronomy 5:15?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16</a:t>
            </a:r>
          </a:p>
          <a:p>
            <a:pPr marL="0" indent="0">
              <a:buNone/>
            </a:pPr>
            <a:r>
              <a:rPr lang="en-US" dirty="0"/>
              <a:t> ‘Honor your father and your mother,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EAEDD-6865-458C-AB5E-1E0979B7BC44}">
  <ds:schemaRefs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http://purl.org/dc/elements/1.1/"/>
    <ds:schemaRef ds:uri="http://purl.org/dc/terms/"/>
    <ds:schemaRef ds:uri="230e9df3-be65-4c73-a93b-d1236ebd677e"/>
    <ds:schemaRef ds:uri="http://schemas.microsoft.com/office/2006/metadata/properties"/>
    <ds:schemaRef ds:uri="16c05727-aa75-4e4a-9b5f-8a80a1165891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4670</TotalTime>
  <Words>1381</Words>
  <Application>Microsoft Office PowerPoint</Application>
  <PresentationFormat>Custom</PresentationFormat>
  <Paragraphs>162</Paragraphs>
  <Slides>41</Slides>
  <Notes>0</Notes>
  <HiddenSlides>22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Ten Commandments john Walton</vt:lpstr>
      <vt:lpstr>Chapter 6</vt:lpstr>
      <vt:lpstr>Chapter 6</vt:lpstr>
      <vt:lpstr>Chapter 6</vt:lpstr>
      <vt:lpstr>Chapter 6</vt:lpstr>
      <vt:lpstr>Chapter 6</vt:lpstr>
      <vt:lpstr>Chapter 6</vt:lpstr>
      <vt:lpstr>Chapter 6</vt:lpstr>
      <vt:lpstr>Chapter 7</vt:lpstr>
      <vt:lpstr>Chapter 7</vt:lpstr>
      <vt:lpstr>Chapter 7</vt:lpstr>
      <vt:lpstr>Chapter 7</vt:lpstr>
      <vt:lpstr>Chapter 7</vt:lpstr>
      <vt:lpstr>Chapter 7</vt:lpstr>
      <vt:lpstr>Chapter 8</vt:lpstr>
      <vt:lpstr>Chapter 8</vt:lpstr>
      <vt:lpstr>Chapter 8</vt:lpstr>
      <vt:lpstr>Chapter 8</vt:lpstr>
      <vt:lpstr>Chapter 9 (9-10:11)</vt:lpstr>
      <vt:lpstr>Chapter 9</vt:lpstr>
      <vt:lpstr>Chapter 9</vt:lpstr>
      <vt:lpstr>Chapter 9</vt:lpstr>
      <vt:lpstr>Chapter 9</vt:lpstr>
      <vt:lpstr>Chapter 9</vt:lpstr>
      <vt:lpstr>Chapter 9 (10:1-11)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College View church of Christ</cp:lastModifiedBy>
  <cp:revision>6</cp:revision>
  <dcterms:created xsi:type="dcterms:W3CDTF">2023-10-16T23:27:33Z</dcterms:created>
  <dcterms:modified xsi:type="dcterms:W3CDTF">2023-11-23T00:41:36Z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