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62" r:id="rId7"/>
    <p:sldId id="264" r:id="rId8"/>
    <p:sldId id="265" r:id="rId9"/>
    <p:sldId id="266" r:id="rId10"/>
    <p:sldId id="267" r:id="rId11"/>
    <p:sldId id="269" r:id="rId12"/>
    <p:sldId id="270" r:id="rId13"/>
    <p:sldId id="271" r:id="rId14"/>
    <p:sldId id="272" r:id="rId15"/>
    <p:sldId id="268"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89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55B6-E8EC-C848-69FE-9F666C7F0F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BE3EE4-9080-FDC8-1B9D-FAA92914E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B0076A-70DB-4FAC-C4E5-796741E53366}"/>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5" name="Footer Placeholder 4">
            <a:extLst>
              <a:ext uri="{FF2B5EF4-FFF2-40B4-BE49-F238E27FC236}">
                <a16:creationId xmlns:a16="http://schemas.microsoft.com/office/drawing/2014/main" id="{EED27271-A646-3890-B680-47DD5FF62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D48A4-79D8-AC0B-F9C4-C10D8A0BF87F}"/>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337924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4450-E015-9168-6A12-EB0E17A66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FD83D-3599-3D04-C2D2-7B9373C797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4D8A7-0A28-A4B9-12EF-5834E776BDD0}"/>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5" name="Footer Placeholder 4">
            <a:extLst>
              <a:ext uri="{FF2B5EF4-FFF2-40B4-BE49-F238E27FC236}">
                <a16:creationId xmlns:a16="http://schemas.microsoft.com/office/drawing/2014/main" id="{50AC0A59-5EC5-7E0F-768D-A03C93F6F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DE91B-7699-E3DB-6993-62B686BEE2E4}"/>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154784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D0142-53B4-455B-1AE1-A400703240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8C25B8-9A1F-9AE7-C98E-635BC21962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8D525-EE5A-B216-845A-AD683DE27BF4}"/>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5" name="Footer Placeholder 4">
            <a:extLst>
              <a:ext uri="{FF2B5EF4-FFF2-40B4-BE49-F238E27FC236}">
                <a16:creationId xmlns:a16="http://schemas.microsoft.com/office/drawing/2014/main" id="{65A645CD-32CD-67E0-3404-BCB2E7038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D3EA7-B129-600A-9218-D5E8D9C98F0E}"/>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388815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9960-8413-9275-6A08-45F0DA4EC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7AF68-137D-E7F0-0C41-C05CAB0311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C5EDC-C041-5981-0730-9D72511D5127}"/>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5" name="Footer Placeholder 4">
            <a:extLst>
              <a:ext uri="{FF2B5EF4-FFF2-40B4-BE49-F238E27FC236}">
                <a16:creationId xmlns:a16="http://schemas.microsoft.com/office/drawing/2014/main" id="{2522F3F8-716D-6413-CB9A-FEA47FB22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B66F4-1FC8-3BF4-86C0-2DF0161DBAF6}"/>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237399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7080-F55F-5278-572D-1945A1434E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03B2D5-B8C0-302E-F1A7-F869FA002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823D7-D1A0-0A26-1F42-8317C989AF8F}"/>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5" name="Footer Placeholder 4">
            <a:extLst>
              <a:ext uri="{FF2B5EF4-FFF2-40B4-BE49-F238E27FC236}">
                <a16:creationId xmlns:a16="http://schemas.microsoft.com/office/drawing/2014/main" id="{4878AE58-E936-EC50-38F3-CF77A3E65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6D158-E522-F39E-45BD-EC27AEA54184}"/>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145295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CC74-DCE8-4371-EC4B-9BA5599598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BB0A9-B21C-1F19-AD69-BB3033881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92755-32C0-FB12-225B-1798C17BEA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206A5A-EBCD-7E10-E6B1-89EC02534A45}"/>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6" name="Footer Placeholder 5">
            <a:extLst>
              <a:ext uri="{FF2B5EF4-FFF2-40B4-BE49-F238E27FC236}">
                <a16:creationId xmlns:a16="http://schemas.microsoft.com/office/drawing/2014/main" id="{FD27408B-DD52-DBE0-D10D-28B52CFD4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1E597-38D2-8C60-6BC2-9C1A08AA90D4}"/>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276865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C148-8291-560B-0C27-E649266E8D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E5425-7357-1A7B-2656-2C109CD0F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5AC64-A339-C8A2-6F30-AD4D3D9B3F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97CD7-B6C1-15C7-3CF7-B8E53CB12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2D9979-37E8-6188-4437-193543A7CC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8F6AA4-6839-2C77-1F1F-5CAD51C4067B}"/>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8" name="Footer Placeholder 7">
            <a:extLst>
              <a:ext uri="{FF2B5EF4-FFF2-40B4-BE49-F238E27FC236}">
                <a16:creationId xmlns:a16="http://schemas.microsoft.com/office/drawing/2014/main" id="{17CDDB4B-1E04-CA99-0B80-D15EA1360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F2889D-342E-4F43-CA92-998F332B94DA}"/>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288982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D428-CE89-D89D-8C70-4D78CBFE30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D62C6-8752-6FFE-3AB3-CE686D8BCD0B}"/>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4" name="Footer Placeholder 3">
            <a:extLst>
              <a:ext uri="{FF2B5EF4-FFF2-40B4-BE49-F238E27FC236}">
                <a16:creationId xmlns:a16="http://schemas.microsoft.com/office/drawing/2014/main" id="{4848BA23-5B23-7D51-D8F0-8AAC157C20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F0AFE2-9F9D-C077-FD89-7133E4C5E1A4}"/>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9202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D40EA-7377-A0BA-0FFB-2EA0C9B95DD4}"/>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3" name="Footer Placeholder 2">
            <a:extLst>
              <a:ext uri="{FF2B5EF4-FFF2-40B4-BE49-F238E27FC236}">
                <a16:creationId xmlns:a16="http://schemas.microsoft.com/office/drawing/2014/main" id="{95E33F7D-2F92-EBF3-880E-BF229AADD8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F2D64-6BC9-DF6E-68A4-17B6549CF068}"/>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230409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5E34-D526-68DB-9B78-C66E98EC8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EBF8A6-852F-4270-031A-35F6992D2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724392-3B14-6793-9F8C-B44B07645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B6304-6300-9A01-AF05-BF0D8A5AB564}"/>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6" name="Footer Placeholder 5">
            <a:extLst>
              <a:ext uri="{FF2B5EF4-FFF2-40B4-BE49-F238E27FC236}">
                <a16:creationId xmlns:a16="http://schemas.microsoft.com/office/drawing/2014/main" id="{3C207E0D-4B1F-4397-0CCC-26B517415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64966-8645-D223-F4EA-14721250A524}"/>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310255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37D52-D864-945F-D9C1-18B529ABA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23C3A2-AEBB-E192-957C-B7590BAFF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A963B7-ED77-1142-DA0A-D56812103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4DA5A4-423C-DFCA-A8A5-37C0F5D1B686}"/>
              </a:ext>
            </a:extLst>
          </p:cNvPr>
          <p:cNvSpPr>
            <a:spLocks noGrp="1"/>
          </p:cNvSpPr>
          <p:nvPr>
            <p:ph type="dt" sz="half" idx="10"/>
          </p:nvPr>
        </p:nvSpPr>
        <p:spPr/>
        <p:txBody>
          <a:bodyPr/>
          <a:lstStyle/>
          <a:p>
            <a:fld id="{8D334CA9-897D-45CD-AC24-06461B6958D6}" type="datetimeFigureOut">
              <a:rPr lang="en-US" smtClean="0"/>
              <a:t>10/7/2023</a:t>
            </a:fld>
            <a:endParaRPr lang="en-US"/>
          </a:p>
        </p:txBody>
      </p:sp>
      <p:sp>
        <p:nvSpPr>
          <p:cNvPr id="6" name="Footer Placeholder 5">
            <a:extLst>
              <a:ext uri="{FF2B5EF4-FFF2-40B4-BE49-F238E27FC236}">
                <a16:creationId xmlns:a16="http://schemas.microsoft.com/office/drawing/2014/main" id="{60356C3C-FAFA-5E69-3C6B-47475CC62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F9AE9-BE55-918E-3F04-3921550D89A4}"/>
              </a:ext>
            </a:extLst>
          </p:cNvPr>
          <p:cNvSpPr>
            <a:spLocks noGrp="1"/>
          </p:cNvSpPr>
          <p:nvPr>
            <p:ph type="sldNum" sz="quarter" idx="12"/>
          </p:nvPr>
        </p:nvSpPr>
        <p:spPr/>
        <p:txBody>
          <a:bodyPr/>
          <a:lstStyle/>
          <a:p>
            <a:fld id="{91701564-5A97-443D-82B6-91FFC9532D5E}" type="slidenum">
              <a:rPr lang="en-US" smtClean="0"/>
              <a:t>‹#›</a:t>
            </a:fld>
            <a:endParaRPr lang="en-US"/>
          </a:p>
        </p:txBody>
      </p:sp>
    </p:spTree>
    <p:extLst>
      <p:ext uri="{BB962C8B-B14F-4D97-AF65-F5344CB8AC3E}">
        <p14:creationId xmlns:p14="http://schemas.microsoft.com/office/powerpoint/2010/main" val="248747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35847-9BC3-F528-C498-3C4A0686F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49AF24-AE32-E9C2-A851-7121309B7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462B3-6F12-8543-2295-629F9FE7D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34CA9-897D-45CD-AC24-06461B6958D6}" type="datetimeFigureOut">
              <a:rPr lang="en-US" smtClean="0"/>
              <a:t>10/7/2023</a:t>
            </a:fld>
            <a:endParaRPr lang="en-US"/>
          </a:p>
        </p:txBody>
      </p:sp>
      <p:sp>
        <p:nvSpPr>
          <p:cNvPr id="5" name="Footer Placeholder 4">
            <a:extLst>
              <a:ext uri="{FF2B5EF4-FFF2-40B4-BE49-F238E27FC236}">
                <a16:creationId xmlns:a16="http://schemas.microsoft.com/office/drawing/2014/main" id="{4F0A66B7-3BD0-1BED-0788-941B27683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A2142D-427C-0F0B-28F6-010C06F9F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01564-5A97-443D-82B6-91FFC9532D5E}" type="slidenum">
              <a:rPr lang="en-US" smtClean="0"/>
              <a:t>‹#›</a:t>
            </a:fld>
            <a:endParaRPr lang="en-US"/>
          </a:p>
        </p:txBody>
      </p:sp>
    </p:spTree>
    <p:extLst>
      <p:ext uri="{BB962C8B-B14F-4D97-AF65-F5344CB8AC3E}">
        <p14:creationId xmlns:p14="http://schemas.microsoft.com/office/powerpoint/2010/main" val="107374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441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199816"/>
            <a:ext cx="11606150" cy="5970865"/>
          </a:xfrm>
          <a:prstGeom prst="rect">
            <a:avLst/>
          </a:prstGeom>
          <a:noFill/>
        </p:spPr>
        <p:txBody>
          <a:bodyPr wrap="square">
            <a:spAutoFit/>
          </a:bodyPr>
          <a:lstStyle/>
          <a:p>
            <a:r>
              <a:rPr lang="en-US" sz="4400" b="1" dirty="0">
                <a:solidFill>
                  <a:srgbClr val="FFFF00"/>
                </a:solidFill>
              </a:rPr>
              <a:t>2. MERCY AS A CHRISTIAN VIRTUE:</a:t>
            </a:r>
          </a:p>
          <a:p>
            <a:endParaRPr lang="en-US" dirty="0">
              <a:solidFill>
                <a:schemeClr val="bg1"/>
              </a:solidFill>
            </a:endParaRPr>
          </a:p>
          <a:p>
            <a:r>
              <a:rPr lang="en-US" sz="4400" b="1" dirty="0">
                <a:solidFill>
                  <a:schemeClr val="bg1"/>
                </a:solidFill>
              </a:rPr>
              <a:t>Examples of Jesus Showing Mercy:</a:t>
            </a:r>
          </a:p>
          <a:p>
            <a:pPr algn="ctr"/>
            <a:endParaRPr lang="en-US" sz="1200" b="1" dirty="0">
              <a:solidFill>
                <a:schemeClr val="bg1"/>
              </a:solidFill>
            </a:endParaRPr>
          </a:p>
          <a:p>
            <a:pPr marL="571500" indent="-571500">
              <a:buFont typeface="Arial" panose="020B0604020202020204" pitchFamily="34" charset="0"/>
              <a:buChar char="•"/>
            </a:pPr>
            <a:r>
              <a:rPr lang="en-US" sz="4200" dirty="0">
                <a:solidFill>
                  <a:schemeClr val="bg1"/>
                </a:solidFill>
              </a:rPr>
              <a:t>The Woman Caught in Adultery </a:t>
            </a:r>
            <a:r>
              <a:rPr lang="en-US" sz="4200" i="1" dirty="0">
                <a:solidFill>
                  <a:schemeClr val="bg1"/>
                </a:solidFill>
              </a:rPr>
              <a:t>(John 8:1-11) </a:t>
            </a:r>
          </a:p>
          <a:p>
            <a:pPr marL="571500" indent="-571500">
              <a:buFont typeface="Arial" panose="020B0604020202020204" pitchFamily="34" charset="0"/>
              <a:buChar char="•"/>
            </a:pPr>
            <a:endParaRPr lang="en-US" i="1" dirty="0">
              <a:solidFill>
                <a:schemeClr val="bg1"/>
              </a:solidFill>
            </a:endParaRPr>
          </a:p>
          <a:p>
            <a:pPr marL="571500" indent="-571500">
              <a:buFont typeface="Arial" panose="020B0604020202020204" pitchFamily="34" charset="0"/>
              <a:buChar char="•"/>
            </a:pPr>
            <a:r>
              <a:rPr lang="en-US" sz="4200" dirty="0">
                <a:solidFill>
                  <a:schemeClr val="bg1"/>
                </a:solidFill>
              </a:rPr>
              <a:t>The Healing of the Leper </a:t>
            </a:r>
            <a:r>
              <a:rPr lang="en-US" sz="4200" i="1" dirty="0">
                <a:solidFill>
                  <a:schemeClr val="bg1"/>
                </a:solidFill>
              </a:rPr>
              <a:t>(Mark 1:40-45)</a:t>
            </a:r>
          </a:p>
          <a:p>
            <a:pPr marL="571500" indent="-571500">
              <a:buFont typeface="Arial" panose="020B0604020202020204" pitchFamily="34" charset="0"/>
              <a:buChar char="•"/>
            </a:pPr>
            <a:endParaRPr lang="en-US" i="1" dirty="0">
              <a:solidFill>
                <a:schemeClr val="bg1"/>
              </a:solidFill>
            </a:endParaRPr>
          </a:p>
          <a:p>
            <a:pPr marL="571500" indent="-571500">
              <a:buFont typeface="Arial" panose="020B0604020202020204" pitchFamily="34" charset="0"/>
              <a:buChar char="•"/>
            </a:pPr>
            <a:r>
              <a:rPr lang="en-US" sz="4200" dirty="0">
                <a:solidFill>
                  <a:schemeClr val="bg1"/>
                </a:solidFill>
              </a:rPr>
              <a:t>The Parable of the Good Samaritan </a:t>
            </a:r>
            <a:r>
              <a:rPr lang="en-US" sz="4200" i="1" dirty="0">
                <a:solidFill>
                  <a:schemeClr val="bg1"/>
                </a:solidFill>
              </a:rPr>
              <a:t>(Lk 10:25-37)</a:t>
            </a:r>
          </a:p>
          <a:p>
            <a:pPr marL="571500" indent="-571500">
              <a:buFont typeface="Arial" panose="020B0604020202020204" pitchFamily="34" charset="0"/>
              <a:buChar char="•"/>
            </a:pPr>
            <a:endParaRPr lang="en-US" i="1" dirty="0">
              <a:solidFill>
                <a:schemeClr val="bg1"/>
              </a:solidFill>
            </a:endParaRPr>
          </a:p>
          <a:p>
            <a:pPr marL="571500" indent="-571500">
              <a:buFont typeface="Arial" panose="020B0604020202020204" pitchFamily="34" charset="0"/>
              <a:buChar char="•"/>
            </a:pPr>
            <a:r>
              <a:rPr lang="en-US" sz="4200" dirty="0">
                <a:solidFill>
                  <a:schemeClr val="bg1"/>
                </a:solidFill>
              </a:rPr>
              <a:t>Forgiving His Persecutors </a:t>
            </a:r>
            <a:r>
              <a:rPr lang="en-US" sz="4200" i="1" dirty="0">
                <a:solidFill>
                  <a:schemeClr val="bg1"/>
                </a:solidFill>
              </a:rPr>
              <a:t>(Luke 23:34)</a:t>
            </a:r>
          </a:p>
          <a:p>
            <a:pPr marL="571500" indent="-571500">
              <a:buFont typeface="Arial" panose="020B0604020202020204" pitchFamily="34" charset="0"/>
              <a:buChar char="•"/>
            </a:pPr>
            <a:endParaRPr lang="en-US" sz="4200" b="1" i="1" dirty="0">
              <a:solidFill>
                <a:schemeClr val="bg1"/>
              </a:solidFill>
            </a:endParaRPr>
          </a:p>
        </p:txBody>
      </p:sp>
    </p:spTree>
    <p:extLst>
      <p:ext uri="{BB962C8B-B14F-4D97-AF65-F5344CB8AC3E}">
        <p14:creationId xmlns:p14="http://schemas.microsoft.com/office/powerpoint/2010/main" val="164728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Effect transition="in" filter="fade">
                                      <p:cBhvr>
                                        <p:cTn id="11" dur="500"/>
                                        <p:tgtEl>
                                          <p:spTgt spid="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fade">
                                      <p:cBhvr>
                                        <p:cTn id="16" dur="500"/>
                                        <p:tgtEl>
                                          <p:spTgt spid="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animEffect transition="in" filter="fade">
                                      <p:cBhvr>
                                        <p:cTn id="21" dur="500"/>
                                        <p:tgtEl>
                                          <p:spTgt spid="9">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10" end="10"/>
                                            </p:txEl>
                                          </p:spTgt>
                                        </p:tgtEl>
                                        <p:attrNameLst>
                                          <p:attrName>style.visibility</p:attrName>
                                        </p:attrNameLst>
                                      </p:cBhvr>
                                      <p:to>
                                        <p:strVal val="visible"/>
                                      </p:to>
                                    </p:set>
                                    <p:animEffect transition="in" filter="fade">
                                      <p:cBhvr>
                                        <p:cTn id="26"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199816"/>
            <a:ext cx="11606150" cy="3200876"/>
          </a:xfrm>
          <a:prstGeom prst="rect">
            <a:avLst/>
          </a:prstGeom>
          <a:noFill/>
        </p:spPr>
        <p:txBody>
          <a:bodyPr wrap="square">
            <a:spAutoFit/>
          </a:bodyPr>
          <a:lstStyle/>
          <a:p>
            <a:r>
              <a:rPr lang="en-US" sz="4400" b="1" dirty="0">
                <a:solidFill>
                  <a:srgbClr val="FFFF00"/>
                </a:solidFill>
              </a:rPr>
              <a:t>2. MERCY AS A CHRISTIAN VIRTUE:</a:t>
            </a:r>
          </a:p>
          <a:p>
            <a:endParaRPr lang="en-US" dirty="0">
              <a:solidFill>
                <a:schemeClr val="bg1"/>
              </a:solidFill>
            </a:endParaRPr>
          </a:p>
          <a:p>
            <a:pPr algn="ctr"/>
            <a:r>
              <a:rPr lang="en-US" sz="4400" b="1" dirty="0">
                <a:solidFill>
                  <a:schemeClr val="bg1"/>
                </a:solidFill>
              </a:rPr>
              <a:t>Expressing Mercy as Christians:</a:t>
            </a:r>
          </a:p>
          <a:p>
            <a:pPr algn="ctr"/>
            <a:endParaRPr lang="en-US" sz="1200" b="1" dirty="0">
              <a:solidFill>
                <a:schemeClr val="bg1"/>
              </a:solidFill>
            </a:endParaRPr>
          </a:p>
          <a:p>
            <a:pPr algn="ctr"/>
            <a:r>
              <a:rPr lang="en-US" sz="4200" dirty="0">
                <a:solidFill>
                  <a:schemeClr val="bg1"/>
                </a:solidFill>
              </a:rPr>
              <a:t>Mercy isn't just about feeling compassion; </a:t>
            </a:r>
          </a:p>
          <a:p>
            <a:pPr algn="ctr"/>
            <a:r>
              <a:rPr lang="en-US" sz="4200" dirty="0">
                <a:solidFill>
                  <a:schemeClr val="bg1"/>
                </a:solidFill>
              </a:rPr>
              <a:t>it's about translating that compassion into action</a:t>
            </a:r>
            <a:endParaRPr lang="en-US" sz="4200" b="1" i="1" dirty="0">
              <a:solidFill>
                <a:schemeClr val="bg1"/>
              </a:solidFill>
            </a:endParaRPr>
          </a:p>
        </p:txBody>
      </p:sp>
    </p:spTree>
    <p:extLst>
      <p:ext uri="{BB962C8B-B14F-4D97-AF65-F5344CB8AC3E}">
        <p14:creationId xmlns:p14="http://schemas.microsoft.com/office/powerpoint/2010/main" val="183996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fade">
                                      <p:cBhvr>
                                        <p:cTn id="1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199816"/>
            <a:ext cx="11606150" cy="3847207"/>
          </a:xfrm>
          <a:prstGeom prst="rect">
            <a:avLst/>
          </a:prstGeom>
          <a:noFill/>
        </p:spPr>
        <p:txBody>
          <a:bodyPr wrap="square">
            <a:spAutoFit/>
          </a:bodyPr>
          <a:lstStyle/>
          <a:p>
            <a:r>
              <a:rPr lang="en-US" sz="4400" b="1" dirty="0">
                <a:solidFill>
                  <a:srgbClr val="FFFF00"/>
                </a:solidFill>
              </a:rPr>
              <a:t>2. MERCY AS A CHRISTIAN VIRTUE:</a:t>
            </a:r>
          </a:p>
          <a:p>
            <a:endParaRPr lang="en-US" dirty="0">
              <a:solidFill>
                <a:schemeClr val="bg1"/>
              </a:solidFill>
            </a:endParaRPr>
          </a:p>
          <a:p>
            <a:pPr algn="ctr"/>
            <a:r>
              <a:rPr lang="en-US" sz="4400" b="1" dirty="0">
                <a:solidFill>
                  <a:schemeClr val="bg1"/>
                </a:solidFill>
              </a:rPr>
              <a:t>?? </a:t>
            </a:r>
            <a:r>
              <a:rPr lang="en-US" sz="4400" b="1" u="sng" dirty="0">
                <a:solidFill>
                  <a:schemeClr val="bg1"/>
                </a:solidFill>
              </a:rPr>
              <a:t>QUESTION</a:t>
            </a:r>
            <a:r>
              <a:rPr lang="en-US" sz="4400" b="1" dirty="0">
                <a:solidFill>
                  <a:schemeClr val="bg1"/>
                </a:solidFill>
              </a:rPr>
              <a:t> ??</a:t>
            </a:r>
          </a:p>
          <a:p>
            <a:pPr algn="ctr"/>
            <a:endParaRPr lang="en-US" sz="1200" b="1" dirty="0">
              <a:solidFill>
                <a:schemeClr val="bg1"/>
              </a:solidFill>
            </a:endParaRPr>
          </a:p>
          <a:p>
            <a:pPr algn="ctr"/>
            <a:r>
              <a:rPr lang="en-US" sz="4200" b="1" dirty="0">
                <a:solidFill>
                  <a:schemeClr val="bg1"/>
                </a:solidFill>
              </a:rPr>
              <a:t>What do we need to better understand so that we can we foster a heart of mercy in our daily lives, reflecting the examples set by Jesus?</a:t>
            </a:r>
            <a:endParaRPr lang="en-US" sz="4200" b="1" i="1" dirty="0">
              <a:solidFill>
                <a:schemeClr val="bg1"/>
              </a:solidFill>
            </a:endParaRPr>
          </a:p>
        </p:txBody>
      </p:sp>
    </p:spTree>
    <p:extLst>
      <p:ext uri="{BB962C8B-B14F-4D97-AF65-F5344CB8AC3E}">
        <p14:creationId xmlns:p14="http://schemas.microsoft.com/office/powerpoint/2010/main" val="2972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fade">
                                      <p:cBhvr>
                                        <p:cTn id="1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199816"/>
            <a:ext cx="11606150" cy="5786199"/>
          </a:xfrm>
          <a:prstGeom prst="rect">
            <a:avLst/>
          </a:prstGeom>
          <a:noFill/>
        </p:spPr>
        <p:txBody>
          <a:bodyPr wrap="square">
            <a:spAutoFit/>
          </a:bodyPr>
          <a:lstStyle/>
          <a:p>
            <a:r>
              <a:rPr lang="en-US" sz="4400" b="1" dirty="0">
                <a:solidFill>
                  <a:srgbClr val="FFFF00"/>
                </a:solidFill>
              </a:rPr>
              <a:t>3. THE CHALLENGE OF LIVING MERCIFULLY:</a:t>
            </a:r>
          </a:p>
          <a:p>
            <a:endParaRPr lang="en-US" dirty="0">
              <a:solidFill>
                <a:schemeClr val="bg1"/>
              </a:solidFill>
            </a:endParaRPr>
          </a:p>
          <a:p>
            <a:pPr algn="ctr"/>
            <a:r>
              <a:rPr lang="en-US" sz="4200" b="1" dirty="0">
                <a:solidFill>
                  <a:schemeClr val="bg1"/>
                </a:solidFill>
              </a:rPr>
              <a:t>“Blessed are the merciful, </a:t>
            </a:r>
          </a:p>
          <a:p>
            <a:pPr algn="ctr"/>
            <a:r>
              <a:rPr lang="en-US" sz="4200" b="1" dirty="0">
                <a:solidFill>
                  <a:schemeClr val="bg1"/>
                </a:solidFill>
              </a:rPr>
              <a:t>for they shall receive mercy.”</a:t>
            </a:r>
            <a:r>
              <a:rPr lang="en-US" sz="4200" dirty="0">
                <a:solidFill>
                  <a:schemeClr val="bg1"/>
                </a:solidFill>
              </a:rPr>
              <a:t> –</a:t>
            </a:r>
            <a:r>
              <a:rPr lang="en-US" sz="4200" i="1" dirty="0">
                <a:solidFill>
                  <a:schemeClr val="bg1"/>
                </a:solidFill>
              </a:rPr>
              <a:t>Matthew 5:7</a:t>
            </a:r>
          </a:p>
          <a:p>
            <a:pPr algn="ctr"/>
            <a:endParaRPr lang="en-US" sz="1600" b="1" i="1" dirty="0">
              <a:solidFill>
                <a:schemeClr val="bg1"/>
              </a:solidFill>
            </a:endParaRPr>
          </a:p>
          <a:p>
            <a:pPr marL="571500" indent="-571500">
              <a:buFont typeface="Arial" panose="020B0604020202020204" pitchFamily="34" charset="0"/>
              <a:buChar char="•"/>
            </a:pPr>
            <a:r>
              <a:rPr lang="en-US" sz="4000" dirty="0">
                <a:solidFill>
                  <a:schemeClr val="bg1"/>
                </a:solidFill>
              </a:rPr>
              <a:t>Jesus' teaching on mercy was radical.</a:t>
            </a:r>
          </a:p>
          <a:p>
            <a:pPr marL="571500" indent="-571500">
              <a:buFont typeface="Arial" panose="020B0604020202020204" pitchFamily="34" charset="0"/>
              <a:buChar char="•"/>
            </a:pPr>
            <a:endParaRPr lang="en-US" sz="1600" dirty="0">
              <a:solidFill>
                <a:schemeClr val="bg1"/>
              </a:solidFill>
            </a:endParaRPr>
          </a:p>
          <a:p>
            <a:pPr marL="571500" indent="-571500">
              <a:buFont typeface="Arial" panose="020B0604020202020204" pitchFamily="34" charset="0"/>
              <a:buChar char="•"/>
            </a:pPr>
            <a:r>
              <a:rPr lang="en-US" sz="4000" dirty="0">
                <a:solidFill>
                  <a:schemeClr val="bg1"/>
                </a:solidFill>
              </a:rPr>
              <a:t>Romans despised pity viewed mercy as a disease.</a:t>
            </a:r>
          </a:p>
          <a:p>
            <a:pPr marL="571500" indent="-571500">
              <a:buFont typeface="Arial" panose="020B0604020202020204" pitchFamily="34" charset="0"/>
              <a:buChar char="•"/>
            </a:pPr>
            <a:endParaRPr lang="en-US" sz="1600" dirty="0">
              <a:solidFill>
                <a:schemeClr val="bg1"/>
              </a:solidFill>
            </a:endParaRPr>
          </a:p>
          <a:p>
            <a:pPr marL="571500" indent="-571500">
              <a:buFont typeface="Arial" panose="020B0604020202020204" pitchFamily="34" charset="0"/>
              <a:buChar char="•"/>
            </a:pPr>
            <a:r>
              <a:rPr lang="en-US" sz="4000" dirty="0">
                <a:solidFill>
                  <a:schemeClr val="bg1"/>
                </a:solidFill>
              </a:rPr>
              <a:t>Jewish leaders were most often devoid of mercy.</a:t>
            </a:r>
          </a:p>
          <a:p>
            <a:pPr marL="571500" indent="-571500">
              <a:buFont typeface="Arial" panose="020B0604020202020204" pitchFamily="34" charset="0"/>
              <a:buChar char="•"/>
            </a:pPr>
            <a:endParaRPr lang="en-US" sz="1600" dirty="0">
              <a:solidFill>
                <a:schemeClr val="bg1"/>
              </a:solidFill>
            </a:endParaRPr>
          </a:p>
          <a:p>
            <a:pPr marL="571500" indent="-571500">
              <a:buFont typeface="Arial" panose="020B0604020202020204" pitchFamily="34" charset="0"/>
              <a:buChar char="•"/>
            </a:pPr>
            <a:r>
              <a:rPr lang="en-US" sz="4000" dirty="0">
                <a:solidFill>
                  <a:schemeClr val="bg1"/>
                </a:solidFill>
              </a:rPr>
              <a:t>Mercy is one of the great characteristics of God.</a:t>
            </a:r>
          </a:p>
        </p:txBody>
      </p:sp>
    </p:spTree>
    <p:extLst>
      <p:ext uri="{BB962C8B-B14F-4D97-AF65-F5344CB8AC3E}">
        <p14:creationId xmlns:p14="http://schemas.microsoft.com/office/powerpoint/2010/main" val="19849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fade">
                                      <p:cBhvr>
                                        <p:cTn id="15" dur="500"/>
                                        <p:tgtEl>
                                          <p:spTgt spid="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7" end="7"/>
                                            </p:txEl>
                                          </p:spTgt>
                                        </p:tgtEl>
                                        <p:attrNameLst>
                                          <p:attrName>style.visibility</p:attrName>
                                        </p:attrNameLst>
                                      </p:cBhvr>
                                      <p:to>
                                        <p:strVal val="visible"/>
                                      </p:to>
                                    </p:set>
                                    <p:animEffect transition="in" filter="fade">
                                      <p:cBhvr>
                                        <p:cTn id="20" dur="500"/>
                                        <p:tgtEl>
                                          <p:spTgt spid="9">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animEffect transition="in" filter="fade">
                                      <p:cBhvr>
                                        <p:cTn id="25" dur="500"/>
                                        <p:tgtEl>
                                          <p:spTgt spid="9">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11" end="11"/>
                                            </p:txEl>
                                          </p:spTgt>
                                        </p:tgtEl>
                                        <p:attrNameLst>
                                          <p:attrName>style.visibility</p:attrName>
                                        </p:attrNameLst>
                                      </p:cBhvr>
                                      <p:to>
                                        <p:strVal val="visible"/>
                                      </p:to>
                                    </p:set>
                                    <p:animEffect transition="in" filter="fade">
                                      <p:cBhvr>
                                        <p:cTn id="30"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199816"/>
            <a:ext cx="11606150" cy="5940088"/>
          </a:xfrm>
          <a:prstGeom prst="rect">
            <a:avLst/>
          </a:prstGeom>
          <a:noFill/>
        </p:spPr>
        <p:txBody>
          <a:bodyPr wrap="square">
            <a:spAutoFit/>
          </a:bodyPr>
          <a:lstStyle/>
          <a:p>
            <a:r>
              <a:rPr lang="en-US" sz="4400" b="1" dirty="0">
                <a:solidFill>
                  <a:srgbClr val="FFFF00"/>
                </a:solidFill>
              </a:rPr>
              <a:t>3. THE CHALLENGE OF LIVING MERCIFULLY:</a:t>
            </a:r>
          </a:p>
          <a:p>
            <a:pPr algn="ctr"/>
            <a:endParaRPr lang="en-US" sz="1200" b="1" dirty="0">
              <a:solidFill>
                <a:schemeClr val="bg1"/>
              </a:solidFill>
            </a:endParaRPr>
          </a:p>
          <a:p>
            <a:pPr algn="ctr"/>
            <a:r>
              <a:rPr lang="en-US" sz="4200" b="1" u="sng" dirty="0">
                <a:solidFill>
                  <a:schemeClr val="bg1"/>
                </a:solidFill>
              </a:rPr>
              <a:t>Common Obstacles to Showing Mercy</a:t>
            </a:r>
            <a:r>
              <a:rPr lang="en-US" sz="4200" b="1" dirty="0">
                <a:solidFill>
                  <a:schemeClr val="bg1"/>
                </a:solidFill>
              </a:rPr>
              <a:t> –</a:t>
            </a:r>
          </a:p>
          <a:p>
            <a:pPr algn="ctr"/>
            <a:r>
              <a:rPr lang="en-US" sz="4200" b="1" dirty="0">
                <a:solidFill>
                  <a:schemeClr val="bg1"/>
                </a:solidFill>
              </a:rPr>
              <a:t> </a:t>
            </a:r>
            <a:r>
              <a:rPr lang="en-US" sz="4200" b="1" u="sng" dirty="0">
                <a:solidFill>
                  <a:schemeClr val="bg1"/>
                </a:solidFill>
              </a:rPr>
              <a:t>How do we Overcome</a:t>
            </a:r>
            <a:r>
              <a:rPr lang="en-US" sz="4200" b="1" dirty="0">
                <a:solidFill>
                  <a:schemeClr val="bg1"/>
                </a:solidFill>
              </a:rPr>
              <a:t>?</a:t>
            </a:r>
          </a:p>
          <a:p>
            <a:pPr algn="ctr"/>
            <a:endParaRPr lang="en-US" b="1" dirty="0">
              <a:solidFill>
                <a:schemeClr val="bg1"/>
              </a:solidFill>
            </a:endParaRPr>
          </a:p>
          <a:p>
            <a:pPr algn="ctr"/>
            <a:r>
              <a:rPr lang="en-US" sz="4200" b="1" i="1" dirty="0">
                <a:solidFill>
                  <a:schemeClr val="bg1"/>
                </a:solidFill>
              </a:rPr>
              <a:t>Anger and Resentment – Self-reflect and Forgive</a:t>
            </a:r>
          </a:p>
          <a:p>
            <a:pPr algn="ctr"/>
            <a:endParaRPr lang="en-US" b="1" i="1" dirty="0">
              <a:solidFill>
                <a:schemeClr val="bg1"/>
              </a:solidFill>
            </a:endParaRPr>
          </a:p>
          <a:p>
            <a:pPr algn="ctr"/>
            <a:r>
              <a:rPr lang="en-US" sz="4200" b="1" i="1" dirty="0">
                <a:solidFill>
                  <a:schemeClr val="bg1"/>
                </a:solidFill>
              </a:rPr>
              <a:t>Pride and Judgment – Cultivate Empathy</a:t>
            </a:r>
          </a:p>
          <a:p>
            <a:pPr algn="ctr"/>
            <a:endParaRPr lang="en-US" b="1" i="1" dirty="0">
              <a:solidFill>
                <a:schemeClr val="bg1"/>
              </a:solidFill>
            </a:endParaRPr>
          </a:p>
          <a:p>
            <a:pPr algn="ctr"/>
            <a:r>
              <a:rPr lang="en-US" sz="4200" b="1" i="1" dirty="0">
                <a:solidFill>
                  <a:schemeClr val="bg1"/>
                </a:solidFill>
              </a:rPr>
              <a:t>Fear of Vulnerability – Practice Humility</a:t>
            </a:r>
          </a:p>
          <a:p>
            <a:pPr algn="ctr"/>
            <a:endParaRPr lang="en-US" b="1" i="1" dirty="0">
              <a:solidFill>
                <a:schemeClr val="bg1"/>
              </a:solidFill>
            </a:endParaRPr>
          </a:p>
          <a:p>
            <a:pPr algn="ctr"/>
            <a:r>
              <a:rPr lang="en-US" sz="4200" b="1" i="1" dirty="0">
                <a:solidFill>
                  <a:schemeClr val="bg1"/>
                </a:solidFill>
              </a:rPr>
              <a:t>Cultural and Social Biases – Educate Yourself</a:t>
            </a:r>
          </a:p>
        </p:txBody>
      </p:sp>
    </p:spTree>
    <p:extLst>
      <p:ext uri="{BB962C8B-B14F-4D97-AF65-F5344CB8AC3E}">
        <p14:creationId xmlns:p14="http://schemas.microsoft.com/office/powerpoint/2010/main" val="261489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fade">
                                      <p:cBhvr>
                                        <p:cTn id="15" dur="500"/>
                                        <p:tgtEl>
                                          <p:spTgt spid="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7" end="7"/>
                                            </p:txEl>
                                          </p:spTgt>
                                        </p:tgtEl>
                                        <p:attrNameLst>
                                          <p:attrName>style.visibility</p:attrName>
                                        </p:attrNameLst>
                                      </p:cBhvr>
                                      <p:to>
                                        <p:strVal val="visible"/>
                                      </p:to>
                                    </p:set>
                                    <p:animEffect transition="in" filter="fade">
                                      <p:cBhvr>
                                        <p:cTn id="20" dur="500"/>
                                        <p:tgtEl>
                                          <p:spTgt spid="9">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animEffect transition="in" filter="fade">
                                      <p:cBhvr>
                                        <p:cTn id="25" dur="500"/>
                                        <p:tgtEl>
                                          <p:spTgt spid="9">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11" end="11"/>
                                            </p:txEl>
                                          </p:spTgt>
                                        </p:tgtEl>
                                        <p:attrNameLst>
                                          <p:attrName>style.visibility</p:attrName>
                                        </p:attrNameLst>
                                      </p:cBhvr>
                                      <p:to>
                                        <p:strVal val="visible"/>
                                      </p:to>
                                    </p:set>
                                    <p:animEffect transition="in" filter="fade">
                                      <p:cBhvr>
                                        <p:cTn id="30"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982175"/>
            <a:ext cx="11606150" cy="4893647"/>
          </a:xfrm>
          <a:prstGeom prst="rect">
            <a:avLst/>
          </a:prstGeom>
          <a:noFill/>
        </p:spPr>
        <p:txBody>
          <a:bodyPr wrap="square">
            <a:spAutoFit/>
          </a:bodyPr>
          <a:lstStyle/>
          <a:p>
            <a:pPr algn="ctr"/>
            <a:r>
              <a:rPr lang="en-US" sz="4400" b="1" i="1" dirty="0">
                <a:solidFill>
                  <a:schemeClr val="bg1"/>
                </a:solidFill>
              </a:rPr>
              <a:t>Mercy deals with the symptoms, </a:t>
            </a:r>
          </a:p>
          <a:p>
            <a:pPr algn="ctr"/>
            <a:r>
              <a:rPr lang="en-US" sz="4400" b="1" i="1" dirty="0">
                <a:solidFill>
                  <a:schemeClr val="bg1"/>
                </a:solidFill>
              </a:rPr>
              <a:t>grace with the cause. </a:t>
            </a:r>
          </a:p>
          <a:p>
            <a:pPr algn="ctr"/>
            <a:endParaRPr lang="en-US" sz="2400" b="1" i="1" dirty="0">
              <a:solidFill>
                <a:schemeClr val="bg1"/>
              </a:solidFill>
            </a:endParaRPr>
          </a:p>
          <a:p>
            <a:pPr algn="ctr"/>
            <a:r>
              <a:rPr lang="en-US" sz="4400" b="1" i="1" dirty="0">
                <a:solidFill>
                  <a:schemeClr val="bg1"/>
                </a:solidFill>
              </a:rPr>
              <a:t>Mercy offers relief from punishment; </a:t>
            </a:r>
          </a:p>
          <a:p>
            <a:pPr algn="ctr"/>
            <a:r>
              <a:rPr lang="en-US" sz="4400" b="1" i="1" dirty="0">
                <a:solidFill>
                  <a:schemeClr val="bg1"/>
                </a:solidFill>
              </a:rPr>
              <a:t>grace offers pardon from the crime.</a:t>
            </a:r>
            <a:r>
              <a:rPr lang="en-US" sz="4200" b="1" i="1" dirty="0">
                <a:solidFill>
                  <a:schemeClr val="bg1"/>
                </a:solidFill>
              </a:rPr>
              <a:t> </a:t>
            </a:r>
          </a:p>
          <a:p>
            <a:pPr algn="ctr"/>
            <a:endParaRPr lang="en-US" sz="2400" b="1" i="1" dirty="0">
              <a:solidFill>
                <a:schemeClr val="bg1"/>
              </a:solidFill>
            </a:endParaRPr>
          </a:p>
          <a:p>
            <a:pPr algn="ctr"/>
            <a:r>
              <a:rPr lang="en-US" sz="4400" b="1" i="1" dirty="0">
                <a:solidFill>
                  <a:schemeClr val="bg1"/>
                </a:solidFill>
              </a:rPr>
              <a:t>Mercy eliminates the pain; </a:t>
            </a:r>
          </a:p>
          <a:p>
            <a:pPr algn="ctr"/>
            <a:r>
              <a:rPr lang="en-US" sz="4400" b="1" i="1" dirty="0">
                <a:solidFill>
                  <a:schemeClr val="bg1"/>
                </a:solidFill>
              </a:rPr>
              <a:t>grace curses the disease.</a:t>
            </a:r>
          </a:p>
        </p:txBody>
      </p:sp>
    </p:spTree>
    <p:extLst>
      <p:ext uri="{BB962C8B-B14F-4D97-AF65-F5344CB8AC3E}">
        <p14:creationId xmlns:p14="http://schemas.microsoft.com/office/powerpoint/2010/main" val="413096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500"/>
                                        <p:tgtEl>
                                          <p:spTgt spid="9">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2705724"/>
            <a:ext cx="11606150" cy="1446550"/>
          </a:xfrm>
          <a:prstGeom prst="rect">
            <a:avLst/>
          </a:prstGeom>
          <a:noFill/>
        </p:spPr>
        <p:txBody>
          <a:bodyPr wrap="square">
            <a:spAutoFit/>
          </a:bodyPr>
          <a:lstStyle/>
          <a:p>
            <a:pPr algn="ctr"/>
            <a:r>
              <a:rPr lang="en-US" sz="4400" b="1" i="1" dirty="0">
                <a:solidFill>
                  <a:srgbClr val="FFFF00"/>
                </a:solidFill>
              </a:rPr>
              <a:t>Living out God’s mercy </a:t>
            </a:r>
            <a:r>
              <a:rPr lang="en-US" sz="4400" b="1" i="1" dirty="0">
                <a:solidFill>
                  <a:schemeClr val="bg1"/>
                </a:solidFill>
              </a:rPr>
              <a:t>(daily) is </a:t>
            </a:r>
            <a:r>
              <a:rPr lang="en-US" sz="4400" b="1" i="1" u="sng" dirty="0">
                <a:solidFill>
                  <a:schemeClr val="bg1"/>
                </a:solidFill>
              </a:rPr>
              <a:t>not just  choice</a:t>
            </a:r>
            <a:r>
              <a:rPr lang="en-US" sz="4400" b="1" i="1" dirty="0">
                <a:solidFill>
                  <a:schemeClr val="bg1"/>
                </a:solidFill>
              </a:rPr>
              <a:t>; </a:t>
            </a:r>
            <a:r>
              <a:rPr lang="en-US" sz="4400" b="1" i="1" u="sng" dirty="0">
                <a:solidFill>
                  <a:schemeClr val="bg1"/>
                </a:solidFill>
              </a:rPr>
              <a:t>it’s a command</a:t>
            </a:r>
            <a:r>
              <a:rPr lang="en-US" sz="4400" b="1" i="1" dirty="0">
                <a:solidFill>
                  <a:schemeClr val="bg1"/>
                </a:solidFill>
              </a:rPr>
              <a:t> for every believer.</a:t>
            </a:r>
          </a:p>
        </p:txBody>
      </p:sp>
    </p:spTree>
    <p:extLst>
      <p:ext uri="{BB962C8B-B14F-4D97-AF65-F5344CB8AC3E}">
        <p14:creationId xmlns:p14="http://schemas.microsoft.com/office/powerpoint/2010/main" val="9448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8C6B830-16CE-0B69-EB7C-3C6313922B5F}"/>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CEBDA9-94E5-91D5-476B-F15A5096C91C}"/>
              </a:ext>
            </a:extLst>
          </p:cNvPr>
          <p:cNvSpPr txBox="1"/>
          <p:nvPr/>
        </p:nvSpPr>
        <p:spPr>
          <a:xfrm>
            <a:off x="292925" y="1806931"/>
            <a:ext cx="11606150" cy="2882328"/>
          </a:xfrm>
          <a:prstGeom prst="rect">
            <a:avLst/>
          </a:prstGeom>
          <a:noFill/>
        </p:spPr>
        <p:txBody>
          <a:bodyPr wrap="square">
            <a:spAutoFit/>
          </a:bodyPr>
          <a:lstStyle/>
          <a:p>
            <a:pPr marR="0" lvl="0" algn="just">
              <a:lnSpc>
                <a:spcPct val="115000"/>
              </a:lnSpc>
              <a:spcBef>
                <a:spcPts val="0"/>
              </a:spcBef>
              <a:spcAft>
                <a:spcPts val="0"/>
              </a:spcAft>
            </a:pPr>
            <a:r>
              <a:rPr lang="en-US" sz="4000" i="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Ephesians 2:4-5</a:t>
            </a: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"But God, being </a:t>
            </a:r>
            <a:r>
              <a:rPr lang="en-US" sz="4000" i="1" u="sng"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rich in mercy</a:t>
            </a: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because of His great love with which He loved us, even when we were dead in our transgressions, made us alive together with Christ (</a:t>
            </a:r>
            <a:r>
              <a:rPr lang="en-US" sz="40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by grace</a:t>
            </a: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you have been saved),"</a:t>
            </a:r>
          </a:p>
        </p:txBody>
      </p:sp>
    </p:spTree>
    <p:extLst>
      <p:ext uri="{BB962C8B-B14F-4D97-AF65-F5344CB8AC3E}">
        <p14:creationId xmlns:p14="http://schemas.microsoft.com/office/powerpoint/2010/main" val="366678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4B7C390-7669-7307-C2D2-155FAE374ACE}"/>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799B41-9363-106A-8A45-6C9371C57FFA}"/>
              </a:ext>
            </a:extLst>
          </p:cNvPr>
          <p:cNvSpPr txBox="1"/>
          <p:nvPr/>
        </p:nvSpPr>
        <p:spPr>
          <a:xfrm>
            <a:off x="399803" y="713640"/>
            <a:ext cx="11392394" cy="5430717"/>
          </a:xfrm>
          <a:prstGeom prst="rect">
            <a:avLst/>
          </a:prstGeom>
          <a:noFill/>
        </p:spPr>
        <p:txBody>
          <a:bodyPr wrap="square">
            <a:spAutoFit/>
          </a:bodyPr>
          <a:lstStyle/>
          <a:p>
            <a:pPr marR="0" lvl="0" algn="just">
              <a:lnSpc>
                <a:spcPct val="115000"/>
              </a:lnSpc>
              <a:spcBef>
                <a:spcPts val="0"/>
              </a:spcBef>
              <a:spcAft>
                <a:spcPts val="0"/>
              </a:spcAft>
            </a:pPr>
            <a:r>
              <a:rPr lang="en-US" sz="4000" i="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Titus 3:5</a:t>
            </a: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"He </a:t>
            </a:r>
            <a:r>
              <a:rPr lang="en-US" sz="40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saved us</a:t>
            </a: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not on the basis of deeds which we have done in righteousness, but according to </a:t>
            </a:r>
            <a:r>
              <a:rPr lang="en-US" sz="4000" i="1" u="sng"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His mercy</a:t>
            </a: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by the washing of regeneration and renewing by the Holy Spirit,</a:t>
            </a:r>
            <a:r>
              <a:rPr lang="en-US" sz="4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R="0" lvl="0" algn="just">
              <a:lnSpc>
                <a:spcPct val="115000"/>
              </a:lnSpc>
              <a:spcBef>
                <a:spcPts val="0"/>
              </a:spcBef>
              <a:spcAft>
                <a:spcPts val="0"/>
              </a:spcAft>
            </a:pPr>
            <a:endPar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000" i="1" u="sng"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Hebrews 4:16</a:t>
            </a:r>
            <a:r>
              <a:rPr kumimoji="0" lang="en-US" sz="400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"Therefore let us draw near with confidence to the </a:t>
            </a:r>
            <a:r>
              <a:rPr kumimoji="0" lang="en-US" sz="4000" i="0" u="sng"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throne of grace</a:t>
            </a:r>
            <a:r>
              <a:rPr kumimoji="0" lang="en-US" sz="400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so that we may </a:t>
            </a:r>
            <a:r>
              <a:rPr kumimoji="0" lang="en-US" sz="4000" i="1" u="sng" strike="noStrike" kern="1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receive mercy</a:t>
            </a:r>
            <a:r>
              <a:rPr kumimoji="0" lang="en-US" sz="4000" i="1" u="none" strike="noStrike" kern="1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US" sz="4000" i="0" u="sng"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find grace</a:t>
            </a:r>
            <a:r>
              <a:rPr kumimoji="0" lang="en-US" sz="400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to help in time of need."</a:t>
            </a:r>
          </a:p>
        </p:txBody>
      </p:sp>
    </p:spTree>
    <p:extLst>
      <p:ext uri="{BB962C8B-B14F-4D97-AF65-F5344CB8AC3E}">
        <p14:creationId xmlns:p14="http://schemas.microsoft.com/office/powerpoint/2010/main" val="19596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7D9789A-8434-0718-7D59-214700A53557}"/>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799B41-9363-106A-8A45-6C9371C57FFA}"/>
              </a:ext>
            </a:extLst>
          </p:cNvPr>
          <p:cNvSpPr txBox="1"/>
          <p:nvPr/>
        </p:nvSpPr>
        <p:spPr>
          <a:xfrm>
            <a:off x="290945" y="1004886"/>
            <a:ext cx="11392394" cy="5010154"/>
          </a:xfrm>
          <a:prstGeom prst="rect">
            <a:avLst/>
          </a:prstGeom>
          <a:noFill/>
        </p:spPr>
        <p:txBody>
          <a:bodyPr wrap="square">
            <a:spAutoFit/>
          </a:bodyPr>
          <a:lstStyle/>
          <a:p>
            <a:pPr marR="0" lvl="0" algn="just">
              <a:lnSpc>
                <a:spcPct val="115000"/>
              </a:lnSpc>
              <a:spcBef>
                <a:spcPts val="0"/>
              </a:spcBef>
              <a:spcAft>
                <a:spcPts val="0"/>
              </a:spcAft>
            </a:pPr>
            <a:r>
              <a:rPr lang="en-US" sz="3600" b="1" i="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Peter 1:3</a:t>
            </a:r>
            <a:r>
              <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"Blessed be the God and Father of our Lord Jesus Christ, who according to His </a:t>
            </a:r>
            <a:r>
              <a:rPr lang="en-US" sz="3600" i="1" u="sng"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great mercy</a:t>
            </a:r>
            <a:r>
              <a:rPr lang="en-US"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has caused us to be </a:t>
            </a:r>
            <a:r>
              <a:rPr lang="en-US" sz="36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born again</a:t>
            </a:r>
            <a:r>
              <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 a living hope through the resurrection of Jesus Christ from the dead,“</a:t>
            </a:r>
          </a:p>
          <a:p>
            <a:pPr marR="0" lvl="0" algn="just">
              <a:lnSpc>
                <a:spcPct val="115000"/>
              </a:lnSpc>
              <a:spcBef>
                <a:spcPts val="0"/>
              </a:spcBef>
              <a:spcAft>
                <a:spcPts val="0"/>
              </a:spcAft>
            </a:pPr>
            <a:endParaRPr lang="en-US"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600" b="1" i="1" u="sng"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2 John 3</a:t>
            </a:r>
            <a:r>
              <a:rPr kumimoji="0" lang="en-US" sz="36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0" u="sng"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Grace</a:t>
            </a:r>
            <a:r>
              <a:rPr kumimoji="0" lang="en-US" sz="36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0" i="1" u="sng" strike="noStrike" kern="1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mercy</a:t>
            </a:r>
            <a:r>
              <a:rPr kumimoji="0" lang="en-US" sz="36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3600" b="0" u="sng"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peace</a:t>
            </a:r>
            <a:r>
              <a:rPr kumimoji="0" lang="en-US" sz="36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will be with us, from God the Father and from Jesus Christ, the Son of the Father, in truth and love."</a:t>
            </a:r>
          </a:p>
        </p:txBody>
      </p:sp>
    </p:spTree>
    <p:extLst>
      <p:ext uri="{BB962C8B-B14F-4D97-AF65-F5344CB8AC3E}">
        <p14:creationId xmlns:p14="http://schemas.microsoft.com/office/powerpoint/2010/main" val="71792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1524000" y="1443840"/>
            <a:ext cx="9144000" cy="3970318"/>
          </a:xfrm>
          <a:prstGeom prst="rect">
            <a:avLst/>
          </a:prstGeom>
          <a:noFill/>
        </p:spPr>
        <p:txBody>
          <a:bodyPr wrap="square">
            <a:spAutoFit/>
          </a:bodyPr>
          <a:lstStyle/>
          <a:p>
            <a:pPr algn="ctr"/>
            <a:r>
              <a:rPr lang="en-US" sz="4400" b="1" u="sng" dirty="0">
                <a:solidFill>
                  <a:srgbClr val="FFFF00"/>
                </a:solidFill>
              </a:rPr>
              <a:t>Mercy</a:t>
            </a:r>
            <a:r>
              <a:rPr lang="en-US" sz="4400" b="1" dirty="0">
                <a:solidFill>
                  <a:schemeClr val="bg1"/>
                </a:solidFill>
              </a:rPr>
              <a:t> is God withholding the punishment we rightfully deserve for our sin failures.</a:t>
            </a:r>
          </a:p>
          <a:p>
            <a:pPr algn="ctr"/>
            <a:endParaRPr lang="en-US" sz="2400" dirty="0">
              <a:solidFill>
                <a:schemeClr val="bg1"/>
              </a:solidFill>
            </a:endParaRPr>
          </a:p>
          <a:p>
            <a:pPr algn="ctr"/>
            <a:r>
              <a:rPr lang="en-US" sz="4400" b="1" u="sng" dirty="0">
                <a:solidFill>
                  <a:srgbClr val="FFFF00"/>
                </a:solidFill>
              </a:rPr>
              <a:t>Grace</a:t>
            </a:r>
            <a:r>
              <a:rPr lang="en-US" sz="4400" b="1" dirty="0">
                <a:solidFill>
                  <a:schemeClr val="bg1"/>
                </a:solidFill>
              </a:rPr>
              <a:t> goes further, offering us precious gifts instead.</a:t>
            </a:r>
          </a:p>
        </p:txBody>
      </p:sp>
    </p:spTree>
    <p:extLst>
      <p:ext uri="{BB962C8B-B14F-4D97-AF65-F5344CB8AC3E}">
        <p14:creationId xmlns:p14="http://schemas.microsoft.com/office/powerpoint/2010/main" val="28265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2421719"/>
            <a:ext cx="11606150" cy="2123658"/>
          </a:xfrm>
          <a:prstGeom prst="rect">
            <a:avLst/>
          </a:prstGeom>
          <a:noFill/>
        </p:spPr>
        <p:txBody>
          <a:bodyPr wrap="square">
            <a:spAutoFit/>
          </a:bodyPr>
          <a:lstStyle/>
          <a:p>
            <a:pPr algn="ctr"/>
            <a:r>
              <a:rPr lang="en-US" sz="4400" dirty="0">
                <a:solidFill>
                  <a:schemeClr val="bg1"/>
                </a:solidFill>
              </a:rPr>
              <a:t>“For judgment will be merciless to one who has shown no mercy; </a:t>
            </a:r>
            <a:r>
              <a:rPr lang="en-US" sz="4400" dirty="0">
                <a:solidFill>
                  <a:srgbClr val="FFFF00"/>
                </a:solidFill>
              </a:rPr>
              <a:t>mercy triumphs over judgment</a:t>
            </a:r>
            <a:r>
              <a:rPr lang="en-US" sz="4400" dirty="0">
                <a:solidFill>
                  <a:schemeClr val="bg1"/>
                </a:solidFill>
              </a:rPr>
              <a:t>.” </a:t>
            </a:r>
          </a:p>
          <a:p>
            <a:pPr algn="ctr"/>
            <a:r>
              <a:rPr lang="en-US" sz="4400" i="1" dirty="0">
                <a:solidFill>
                  <a:schemeClr val="bg1"/>
                </a:solidFill>
              </a:rPr>
              <a:t>James 2:13</a:t>
            </a:r>
          </a:p>
        </p:txBody>
      </p:sp>
    </p:spTree>
    <p:extLst>
      <p:ext uri="{BB962C8B-B14F-4D97-AF65-F5344CB8AC3E}">
        <p14:creationId xmlns:p14="http://schemas.microsoft.com/office/powerpoint/2010/main" val="40385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199816"/>
            <a:ext cx="11606150" cy="5170646"/>
          </a:xfrm>
          <a:prstGeom prst="rect">
            <a:avLst/>
          </a:prstGeom>
          <a:noFill/>
        </p:spPr>
        <p:txBody>
          <a:bodyPr wrap="square">
            <a:spAutoFit/>
          </a:bodyPr>
          <a:lstStyle/>
          <a:p>
            <a:r>
              <a:rPr lang="en-US" sz="4400" b="1" dirty="0">
                <a:solidFill>
                  <a:srgbClr val="FFFF00"/>
                </a:solidFill>
              </a:rPr>
              <a:t>1. THE </a:t>
            </a:r>
            <a:r>
              <a:rPr lang="en-US" sz="4400" b="1" u="sng" dirty="0">
                <a:solidFill>
                  <a:srgbClr val="FFFF00"/>
                </a:solidFill>
              </a:rPr>
              <a:t>NATURE</a:t>
            </a:r>
            <a:r>
              <a:rPr lang="en-US" sz="4400" b="1" dirty="0">
                <a:solidFill>
                  <a:srgbClr val="FFFF00"/>
                </a:solidFill>
              </a:rPr>
              <a:t> OF GOD'S MERCY:</a:t>
            </a:r>
          </a:p>
          <a:p>
            <a:endParaRPr lang="en-US" dirty="0">
              <a:solidFill>
                <a:schemeClr val="bg1"/>
              </a:solidFill>
            </a:endParaRPr>
          </a:p>
          <a:p>
            <a:pPr algn="ctr"/>
            <a:r>
              <a:rPr lang="en-US" sz="4400" b="1" u="sng" dirty="0">
                <a:solidFill>
                  <a:schemeClr val="bg1"/>
                </a:solidFill>
              </a:rPr>
              <a:t>God's Mercy in the Old Testament</a:t>
            </a:r>
            <a:r>
              <a:rPr lang="en-US" sz="4400" b="1" dirty="0">
                <a:solidFill>
                  <a:schemeClr val="bg1"/>
                </a:solidFill>
              </a:rPr>
              <a:t>:</a:t>
            </a:r>
          </a:p>
          <a:p>
            <a:pPr algn="ctr"/>
            <a:endParaRPr lang="en-US" sz="1200" dirty="0">
              <a:solidFill>
                <a:schemeClr val="bg1"/>
              </a:solidFill>
            </a:endParaRPr>
          </a:p>
          <a:p>
            <a:pPr algn="ctr"/>
            <a:r>
              <a:rPr lang="en-US" sz="4000" dirty="0">
                <a:solidFill>
                  <a:schemeClr val="bg1"/>
                </a:solidFill>
              </a:rPr>
              <a:t>“The Lord, the Lord God, compassionate and gracious, slow to anger, and abounding in lovingkindness and truth, who keeps lovingkindness for thousands, who forgives iniquity, transgression, and sin...”</a:t>
            </a:r>
          </a:p>
          <a:p>
            <a:pPr algn="ctr"/>
            <a:r>
              <a:rPr lang="en-US" sz="4000" i="1" dirty="0">
                <a:solidFill>
                  <a:schemeClr val="bg1"/>
                </a:solidFill>
              </a:rPr>
              <a:t>Exodus 34:6-7</a:t>
            </a:r>
          </a:p>
        </p:txBody>
      </p:sp>
    </p:spTree>
    <p:extLst>
      <p:ext uri="{BB962C8B-B14F-4D97-AF65-F5344CB8AC3E}">
        <p14:creationId xmlns:p14="http://schemas.microsoft.com/office/powerpoint/2010/main" val="42366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Effect transition="in" filter="fade">
                                      <p:cBhvr>
                                        <p:cTn id="11" dur="500"/>
                                        <p:tgtEl>
                                          <p:spTgt spid="9">
                                            <p:txEl>
                                              <p:pRg st="4" end="4"/>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199816"/>
            <a:ext cx="11606150" cy="4431983"/>
          </a:xfrm>
          <a:prstGeom prst="rect">
            <a:avLst/>
          </a:prstGeom>
          <a:noFill/>
        </p:spPr>
        <p:txBody>
          <a:bodyPr wrap="square">
            <a:spAutoFit/>
          </a:bodyPr>
          <a:lstStyle/>
          <a:p>
            <a:r>
              <a:rPr lang="en-US" sz="4400" b="1" dirty="0">
                <a:solidFill>
                  <a:srgbClr val="FFFF00"/>
                </a:solidFill>
              </a:rPr>
              <a:t>1. THE </a:t>
            </a:r>
            <a:r>
              <a:rPr lang="en-US" sz="4400" b="1" u="sng" dirty="0">
                <a:solidFill>
                  <a:srgbClr val="FFFF00"/>
                </a:solidFill>
              </a:rPr>
              <a:t>NATURE</a:t>
            </a:r>
            <a:r>
              <a:rPr lang="en-US" sz="4400" b="1" dirty="0">
                <a:solidFill>
                  <a:srgbClr val="FFFF00"/>
                </a:solidFill>
              </a:rPr>
              <a:t> OF GOD'S MERCY:</a:t>
            </a:r>
          </a:p>
          <a:p>
            <a:endParaRPr lang="en-US" dirty="0">
              <a:solidFill>
                <a:schemeClr val="bg1"/>
              </a:solidFill>
            </a:endParaRPr>
          </a:p>
          <a:p>
            <a:pPr algn="ctr"/>
            <a:r>
              <a:rPr lang="en-US" sz="4400" b="1" u="sng" dirty="0">
                <a:solidFill>
                  <a:schemeClr val="bg1"/>
                </a:solidFill>
              </a:rPr>
              <a:t>God's Mercy in the New Testament</a:t>
            </a:r>
            <a:r>
              <a:rPr lang="en-US" sz="4400" b="1" dirty="0">
                <a:solidFill>
                  <a:schemeClr val="bg1"/>
                </a:solidFill>
              </a:rPr>
              <a:t>:</a:t>
            </a:r>
          </a:p>
          <a:p>
            <a:pPr algn="ctr"/>
            <a:endParaRPr lang="en-US" sz="1200" dirty="0">
              <a:solidFill>
                <a:schemeClr val="bg1"/>
              </a:solidFill>
            </a:endParaRPr>
          </a:p>
          <a:p>
            <a:pPr algn="ctr"/>
            <a:r>
              <a:rPr lang="en-US" sz="4000" dirty="0">
                <a:solidFill>
                  <a:schemeClr val="bg1"/>
                </a:solidFill>
              </a:rPr>
              <a:t>“But God, being rich in mercy, because of His great love with which He loved us, even when we were dead in our transgressions, made us alive together with Christ (by grace you have been saved).” </a:t>
            </a:r>
            <a:r>
              <a:rPr lang="en-US" sz="4000" i="1" dirty="0">
                <a:solidFill>
                  <a:schemeClr val="bg1"/>
                </a:solidFill>
              </a:rPr>
              <a:t>Ephesians 2:4-5</a:t>
            </a:r>
          </a:p>
        </p:txBody>
      </p:sp>
    </p:spTree>
    <p:extLst>
      <p:ext uri="{BB962C8B-B14F-4D97-AF65-F5344CB8AC3E}">
        <p14:creationId xmlns:p14="http://schemas.microsoft.com/office/powerpoint/2010/main" val="157883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Effect transition="in" filter="fade">
                                      <p:cBhvr>
                                        <p:cTn id="1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29E-A363-84A3-E90D-CBA99CD71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F07FF-E39B-A418-E652-4AC66150F1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FF3E23E-1F4E-AA84-FA2F-595F962F0648}"/>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BF765D-2F21-F56D-C73A-61A0C77E2B1B}"/>
              </a:ext>
            </a:extLst>
          </p:cNvPr>
          <p:cNvSpPr/>
          <p:nvPr/>
        </p:nvSpPr>
        <p:spPr>
          <a:xfrm>
            <a:off x="292925" y="295800"/>
            <a:ext cx="11606150" cy="6266399"/>
          </a:xfrm>
          <a:prstGeom prst="rect">
            <a:avLst/>
          </a:prstGeom>
          <a:solidFill>
            <a:schemeClr val="tx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C336A-ADE9-670F-0C8A-5BCA2219BBC1}"/>
              </a:ext>
            </a:extLst>
          </p:cNvPr>
          <p:cNvSpPr txBox="1"/>
          <p:nvPr/>
        </p:nvSpPr>
        <p:spPr>
          <a:xfrm>
            <a:off x="292925" y="199816"/>
            <a:ext cx="11606150" cy="3847207"/>
          </a:xfrm>
          <a:prstGeom prst="rect">
            <a:avLst/>
          </a:prstGeom>
          <a:noFill/>
        </p:spPr>
        <p:txBody>
          <a:bodyPr wrap="square">
            <a:spAutoFit/>
          </a:bodyPr>
          <a:lstStyle/>
          <a:p>
            <a:r>
              <a:rPr lang="en-US" sz="4400" b="1" dirty="0">
                <a:solidFill>
                  <a:srgbClr val="FFFF00"/>
                </a:solidFill>
              </a:rPr>
              <a:t>1. THE </a:t>
            </a:r>
            <a:r>
              <a:rPr lang="en-US" sz="4400" b="1" u="sng" dirty="0">
                <a:solidFill>
                  <a:srgbClr val="FFFF00"/>
                </a:solidFill>
              </a:rPr>
              <a:t>NATURE</a:t>
            </a:r>
            <a:r>
              <a:rPr lang="en-US" sz="4400" b="1" dirty="0">
                <a:solidFill>
                  <a:srgbClr val="FFFF00"/>
                </a:solidFill>
              </a:rPr>
              <a:t> OF GOD'S MERCY:</a:t>
            </a:r>
          </a:p>
          <a:p>
            <a:endParaRPr lang="en-US" dirty="0">
              <a:solidFill>
                <a:schemeClr val="bg1"/>
              </a:solidFill>
            </a:endParaRPr>
          </a:p>
          <a:p>
            <a:pPr algn="ctr"/>
            <a:r>
              <a:rPr lang="en-US" sz="4400" b="1" dirty="0">
                <a:solidFill>
                  <a:schemeClr val="bg1"/>
                </a:solidFill>
              </a:rPr>
              <a:t>?? </a:t>
            </a:r>
            <a:r>
              <a:rPr lang="en-US" sz="4400" b="1" u="sng" dirty="0">
                <a:solidFill>
                  <a:schemeClr val="bg1"/>
                </a:solidFill>
              </a:rPr>
              <a:t>QUESTION</a:t>
            </a:r>
            <a:r>
              <a:rPr lang="en-US" sz="4400" b="1" dirty="0">
                <a:solidFill>
                  <a:schemeClr val="bg1"/>
                </a:solidFill>
              </a:rPr>
              <a:t> ??</a:t>
            </a:r>
          </a:p>
          <a:p>
            <a:pPr algn="ctr"/>
            <a:endParaRPr lang="en-US" sz="1200" b="1" dirty="0">
              <a:solidFill>
                <a:schemeClr val="bg1"/>
              </a:solidFill>
            </a:endParaRPr>
          </a:p>
          <a:p>
            <a:pPr algn="ctr"/>
            <a:r>
              <a:rPr lang="en-US" sz="4200" b="1" dirty="0">
                <a:solidFill>
                  <a:schemeClr val="bg1"/>
                </a:solidFill>
              </a:rPr>
              <a:t>How does grasping the continuous nature of God's mercy change our perspective on forgiveness and compassion in our interactions with others?</a:t>
            </a:r>
            <a:endParaRPr lang="en-US" sz="4200" b="1" i="1" dirty="0">
              <a:solidFill>
                <a:schemeClr val="bg1"/>
              </a:solidFill>
            </a:endParaRPr>
          </a:p>
        </p:txBody>
      </p:sp>
    </p:spTree>
    <p:extLst>
      <p:ext uri="{BB962C8B-B14F-4D97-AF65-F5344CB8AC3E}">
        <p14:creationId xmlns:p14="http://schemas.microsoft.com/office/powerpoint/2010/main" val="245239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Effect transition="in" filter="fade">
                                      <p:cBhvr>
                                        <p:cTn id="1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665</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&amp; DAWN BRENTON</dc:creator>
  <cp:lastModifiedBy>ANDY &amp; DAWN BRENTON</cp:lastModifiedBy>
  <cp:revision>4</cp:revision>
  <dcterms:created xsi:type="dcterms:W3CDTF">2023-10-06T12:48:21Z</dcterms:created>
  <dcterms:modified xsi:type="dcterms:W3CDTF">2023-10-08T02:16:41Z</dcterms:modified>
</cp:coreProperties>
</file>