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814" r:id="rId3"/>
    <p:sldId id="840" r:id="rId4"/>
    <p:sldId id="323" r:id="rId5"/>
    <p:sldId id="866" r:id="rId6"/>
    <p:sldId id="878" r:id="rId7"/>
    <p:sldId id="879" r:id="rId8"/>
    <p:sldId id="880" r:id="rId9"/>
    <p:sldId id="881" r:id="rId10"/>
    <p:sldId id="882" r:id="rId11"/>
    <p:sldId id="885" r:id="rId12"/>
    <p:sldId id="883" r:id="rId13"/>
    <p:sldId id="857" r:id="rId14"/>
  </p:sldIdLst>
  <p:sldSz cx="12192000" cy="6858000"/>
  <p:notesSz cx="6858000" cy="9144000"/>
  <p:custShowLst>
    <p:custShow name="Main Presentation" id="0">
      <p:sldLst>
        <p:sld r:id="rId4"/>
        <p:sld r:id="rId5"/>
        <p:sld r:id="rId14"/>
        <p:sld r:id="rId3"/>
      </p:sldLst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CC6600"/>
    <a:srgbClr val="FF00FF"/>
    <a:srgbClr val="00FF00"/>
    <a:srgbClr val="2C05BB"/>
    <a:srgbClr val="863A10"/>
    <a:srgbClr val="990000"/>
    <a:srgbClr val="492207"/>
    <a:srgbClr val="996633"/>
    <a:srgbClr val="421E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D8F9B0-A8A3-4D0F-9E03-02D8CC8B772F}" v="17" dt="2023-08-06T15:55:22.0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4" autoAdjust="0"/>
    <p:restoredTop sz="94712" autoAdjust="0"/>
  </p:normalViewPr>
  <p:slideViewPr>
    <p:cSldViewPr>
      <p:cViewPr varScale="1">
        <p:scale>
          <a:sx n="72" d="100"/>
          <a:sy n="72" d="100"/>
        </p:scale>
        <p:origin x="96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lege View church of Christ" userId="66daf72c15de8306" providerId="LiveId" clId="{BED8F9B0-A8A3-4D0F-9E03-02D8CC8B772F}"/>
    <pc:docChg chg="custSel modSld">
      <pc:chgData name="College View church of Christ" userId="66daf72c15de8306" providerId="LiveId" clId="{BED8F9B0-A8A3-4D0F-9E03-02D8CC8B772F}" dt="2023-08-06T15:55:22.084" v="18" actId="20577"/>
      <pc:docMkLst>
        <pc:docMk/>
      </pc:docMkLst>
      <pc:sldChg chg="addSp delSp modSp mod">
        <pc:chgData name="College View church of Christ" userId="66daf72c15de8306" providerId="LiveId" clId="{BED8F9B0-A8A3-4D0F-9E03-02D8CC8B772F}" dt="2023-08-06T14:19:48.177" v="1" actId="478"/>
        <pc:sldMkLst>
          <pc:docMk/>
          <pc:sldMk cId="3517395331" sldId="840"/>
        </pc:sldMkLst>
        <pc:graphicFrameChg chg="add del mod">
          <ac:chgData name="College View church of Christ" userId="66daf72c15de8306" providerId="LiveId" clId="{BED8F9B0-A8A3-4D0F-9E03-02D8CC8B772F}" dt="2023-08-06T14:19:48.177" v="1" actId="478"/>
          <ac:graphicFrameMkLst>
            <pc:docMk/>
            <pc:sldMk cId="3517395331" sldId="840"/>
            <ac:graphicFrameMk id="2" creationId="{37C59DA5-71A5-B03A-CE8B-43FC4C945C34}"/>
          </ac:graphicFrameMkLst>
        </pc:graphicFrameChg>
      </pc:sldChg>
      <pc:sldChg chg="modSp mod modAnim">
        <pc:chgData name="College View church of Christ" userId="66daf72c15de8306" providerId="LiveId" clId="{BED8F9B0-A8A3-4D0F-9E03-02D8CC8B772F}" dt="2023-08-06T14:20:02.271" v="3"/>
        <pc:sldMkLst>
          <pc:docMk/>
          <pc:sldMk cId="3428611040" sldId="866"/>
        </pc:sldMkLst>
        <pc:spChg chg="mod">
          <ac:chgData name="College View church of Christ" userId="66daf72c15de8306" providerId="LiveId" clId="{BED8F9B0-A8A3-4D0F-9E03-02D8CC8B772F}" dt="2023-08-06T14:19:57.478" v="2" actId="6549"/>
          <ac:spMkLst>
            <pc:docMk/>
            <pc:sldMk cId="3428611040" sldId="866"/>
            <ac:spMk id="73735" creationId="{7BB7E805-97CC-431C-961E-1B542168303D}"/>
          </ac:spMkLst>
        </pc:spChg>
      </pc:sldChg>
      <pc:sldChg chg="modSp modAnim">
        <pc:chgData name="College View church of Christ" userId="66daf72c15de8306" providerId="LiveId" clId="{BED8F9B0-A8A3-4D0F-9E03-02D8CC8B772F}" dt="2023-08-06T15:55:22.084" v="18" actId="20577"/>
        <pc:sldMkLst>
          <pc:docMk/>
          <pc:sldMk cId="2095998567" sldId="878"/>
        </pc:sldMkLst>
        <pc:spChg chg="mod">
          <ac:chgData name="College View church of Christ" userId="66daf72c15de8306" providerId="LiveId" clId="{BED8F9B0-A8A3-4D0F-9E03-02D8CC8B772F}" dt="2023-08-06T15:55:22.084" v="18" actId="20577"/>
          <ac:spMkLst>
            <pc:docMk/>
            <pc:sldMk cId="2095998567" sldId="878"/>
            <ac:spMk id="73735" creationId="{7BB7E805-97CC-431C-961E-1B542168303D}"/>
          </ac:spMkLst>
        </pc:spChg>
      </pc:sldChg>
      <pc:sldChg chg="modAnim">
        <pc:chgData name="College View church of Christ" userId="66daf72c15de8306" providerId="LiveId" clId="{BED8F9B0-A8A3-4D0F-9E03-02D8CC8B772F}" dt="2023-08-06T14:20:40.241" v="7"/>
        <pc:sldMkLst>
          <pc:docMk/>
          <pc:sldMk cId="698193684" sldId="879"/>
        </pc:sldMkLst>
      </pc:sldChg>
      <pc:sldChg chg="modAnim">
        <pc:chgData name="College View church of Christ" userId="66daf72c15de8306" providerId="LiveId" clId="{BED8F9B0-A8A3-4D0F-9E03-02D8CC8B772F}" dt="2023-08-06T14:20:50.679" v="9"/>
        <pc:sldMkLst>
          <pc:docMk/>
          <pc:sldMk cId="1566161188" sldId="880"/>
        </pc:sldMkLst>
      </pc:sldChg>
      <pc:sldChg chg="modSp modAnim">
        <pc:chgData name="College View church of Christ" userId="66daf72c15de8306" providerId="LiveId" clId="{BED8F9B0-A8A3-4D0F-9E03-02D8CC8B772F}" dt="2023-08-06T15:55:12.795" v="16" actId="20577"/>
        <pc:sldMkLst>
          <pc:docMk/>
          <pc:sldMk cId="2729651939" sldId="881"/>
        </pc:sldMkLst>
        <pc:spChg chg="mod">
          <ac:chgData name="College View church of Christ" userId="66daf72c15de8306" providerId="LiveId" clId="{BED8F9B0-A8A3-4D0F-9E03-02D8CC8B772F}" dt="2023-08-06T15:55:12.795" v="16" actId="20577"/>
          <ac:spMkLst>
            <pc:docMk/>
            <pc:sldMk cId="2729651939" sldId="881"/>
            <ac:spMk id="73735" creationId="{7BB7E805-97CC-431C-961E-1B542168303D}"/>
          </ac:spMkLst>
        </pc:spChg>
      </pc:sldChg>
      <pc:sldChg chg="modSp modAnim">
        <pc:chgData name="College View church of Christ" userId="66daf72c15de8306" providerId="LiveId" clId="{BED8F9B0-A8A3-4D0F-9E03-02D8CC8B772F}" dt="2023-08-06T15:55:07.009" v="14" actId="20577"/>
        <pc:sldMkLst>
          <pc:docMk/>
          <pc:sldMk cId="2724770652" sldId="882"/>
        </pc:sldMkLst>
        <pc:spChg chg="mod">
          <ac:chgData name="College View church of Christ" userId="66daf72c15de8306" providerId="LiveId" clId="{BED8F9B0-A8A3-4D0F-9E03-02D8CC8B772F}" dt="2023-08-06T15:55:07.009" v="14" actId="20577"/>
          <ac:spMkLst>
            <pc:docMk/>
            <pc:sldMk cId="2724770652" sldId="882"/>
            <ac:spMk id="73735" creationId="{7BB7E805-97CC-431C-961E-1B542168303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59024A5-A426-4DB4-AE45-1E26FF84C04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9BF579D-D75F-41C4-A45B-9DD3089EEA1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FDEA9144-1928-4EB6-99A2-29CADF8109E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954FF564-E0C1-4A0E-8923-EDE498C1D08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7630AE6B-AB57-44F7-A756-7812C66D20C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611A44D9-F644-4D33-BA72-A402147AAF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4821CA-03D1-4099-9D58-33FC667A22E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821CA-03D1-4099-9D58-33FC667A22EB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6988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C34507FF-DE96-4D73-8018-D58FC87ECA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C1987D-A608-43DB-B802-7C4D45313230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D0C2F93D-E207-45E0-A1E4-AD5D9D240E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32013" y="534988"/>
            <a:ext cx="4729162" cy="2660650"/>
          </a:xfrm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F0D0536B-AB7E-4460-9E71-091173C7F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8525" y="3373438"/>
            <a:ext cx="7194550" cy="319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204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C34507FF-DE96-4D73-8018-D58FC87ECA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C1987D-A608-43DB-B802-7C4D45313230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D0C2F93D-E207-45E0-A1E4-AD5D9D240E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32013" y="534988"/>
            <a:ext cx="4729162" cy="2660650"/>
          </a:xfrm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F0D0536B-AB7E-4460-9E71-091173C7F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8525" y="3373438"/>
            <a:ext cx="7194550" cy="319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7084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3C3FC38D-354C-40EA-A3C6-2C5CA41F9E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83DA7-36EA-404B-B749-FD62A5B298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C4829F58-56D0-4D0C-9398-A2F23F70DB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B55F9A47-A34C-41A3-81AE-2CD92407E1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4612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3C3FC38D-354C-40EA-A3C6-2C5CA41F9E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83DA7-36EA-404B-B749-FD62A5B298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C4829F58-56D0-4D0C-9398-A2F23F70DB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B55F9A47-A34C-41A3-81AE-2CD92407E1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2202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C34507FF-DE96-4D73-8018-D58FC87ECA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C1987D-A608-43DB-B802-7C4D45313230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D0C2F93D-E207-45E0-A1E4-AD5D9D240E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32013" y="534988"/>
            <a:ext cx="4729162" cy="2660650"/>
          </a:xfrm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F0D0536B-AB7E-4460-9E71-091173C7F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8525" y="3373438"/>
            <a:ext cx="7194550" cy="319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C34507FF-DE96-4D73-8018-D58FC87ECA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C1987D-A608-43DB-B802-7C4D45313230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D0C2F93D-E207-45E0-A1E4-AD5D9D240E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32013" y="534988"/>
            <a:ext cx="4729162" cy="2660650"/>
          </a:xfrm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F0D0536B-AB7E-4460-9E71-091173C7F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8525" y="3373438"/>
            <a:ext cx="7194550" cy="319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3033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C34507FF-DE96-4D73-8018-D58FC87ECA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C1987D-A608-43DB-B802-7C4D45313230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D0C2F93D-E207-45E0-A1E4-AD5D9D240E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32013" y="534988"/>
            <a:ext cx="4729162" cy="2660650"/>
          </a:xfrm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F0D0536B-AB7E-4460-9E71-091173C7F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8525" y="3373438"/>
            <a:ext cx="7194550" cy="319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1854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C34507FF-DE96-4D73-8018-D58FC87ECA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C1987D-A608-43DB-B802-7C4D45313230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D0C2F93D-E207-45E0-A1E4-AD5D9D240E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32013" y="534988"/>
            <a:ext cx="4729162" cy="2660650"/>
          </a:xfrm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F0D0536B-AB7E-4460-9E71-091173C7F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8525" y="3373438"/>
            <a:ext cx="7194550" cy="319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5354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C34507FF-DE96-4D73-8018-D58FC87ECA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C1987D-A608-43DB-B802-7C4D45313230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D0C2F93D-E207-45E0-A1E4-AD5D9D240E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32013" y="534988"/>
            <a:ext cx="4729162" cy="2660650"/>
          </a:xfrm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F0D0536B-AB7E-4460-9E71-091173C7F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8525" y="3373438"/>
            <a:ext cx="7194550" cy="319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8760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C34507FF-DE96-4D73-8018-D58FC87ECA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C1987D-A608-43DB-B802-7C4D45313230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D0C2F93D-E207-45E0-A1E4-AD5D9D240E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32013" y="534988"/>
            <a:ext cx="4729162" cy="2660650"/>
          </a:xfrm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F0D0536B-AB7E-4460-9E71-091173C7F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8525" y="3373438"/>
            <a:ext cx="7194550" cy="319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5589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C34507FF-DE96-4D73-8018-D58FC87ECA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C1987D-A608-43DB-B802-7C4D45313230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D0C2F93D-E207-45E0-A1E4-AD5D9D240E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32013" y="534988"/>
            <a:ext cx="4729162" cy="2660650"/>
          </a:xfrm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F0D0536B-AB7E-4460-9E71-091173C7F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8525" y="3373438"/>
            <a:ext cx="7194550" cy="319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6004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38A19C-C854-4B97-83C0-20294E03B2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1CB201-04E6-4832-B690-3F672BC9FE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2258AE-558D-47B3-956A-D2A62C9356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27B068-FF57-4B71-86C2-02657EE0CD4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662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4E0B3E-BE88-470E-BB48-C0C312A09F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8716FA-1CBD-41D3-9B58-397CDF20B6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2E688F-90E6-4018-9E7A-4ECF630F2F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DE2033-8526-470D-AF5D-62898678F3A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547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6B1108-9E1E-4B76-AF3D-3C185ABF46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93C143-5E26-4899-ACFB-3D131EC116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F47C89-B90A-48FA-9D2E-D19513BAED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92A13C-0719-4D2E-8EBD-CCFDB9AEC45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194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74D74-E9E3-465F-9F89-0CC05FA51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A1D79-DE30-4A4B-A430-5FDA08D5F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1AC47-E209-491B-9BBB-7C85AD006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B4A38-4E82-4D54-99F8-02DF5167600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275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538CB-3810-4A62-9709-DF42C54FE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2F25C-89E4-4EDC-BC0E-C6ACF007B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700D4-92D2-4D8D-A2B2-A9B8E9D7C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386BD-109C-48A6-BB09-3716CF5EC3A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096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B02B1-D52C-4DBF-8559-CA2FBDEB9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66E02-8E5D-4ACF-AE8E-0C672540E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0DB39-0867-4EE8-A2CA-82F7941AB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C22BD-F6AB-4C44-AC62-5082FA9C52D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824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806C12D-90A3-4FA3-B784-28BAA63D1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DAA9CB-E37B-4136-BED6-BD41C2DC7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25AFC5-CA94-453C-9B2F-5C4B6489A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38D93-D9DB-40B4-AFE7-B6535419F62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822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F7031F0-C9C2-4E21-BA6B-4DD796561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D961806-2CE4-4E58-9528-CDFE2FC9B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224A777-0F1E-4784-B0A0-0B627056F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F9CFF-9113-4169-BBA5-8EDC71EC441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993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840E467-122D-49D0-A3AA-581ED8CA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4A9E02B-784D-41A8-B8EA-004F6F58F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AA7E5A4-0F9C-4FE5-BD8E-A80F81BD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02DB2-C3A5-4D50-B3F1-BCBE5F63EA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789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6FBD139-83A6-4467-977E-8F1E151CE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BAE1ED0-1DFF-4E08-9575-B9289F85B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1A8F5AC-F9C1-4B65-9E30-4EA9FA78A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9C36A-5FDC-41F6-9942-4709D2A174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43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B6B84A-2E4A-43B6-9CA4-2C614488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48EA74-A768-4A02-934D-4CF0BBE0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98BA21F-3A27-4649-87D1-BE8EA05E8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ADA76-E208-4809-B279-4CE5B97B5E4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208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89E308-A1C2-4E97-961E-D61507A48E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B50F7E-9503-4F2E-A6BD-4C51B7644B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101539-54BF-465F-BE5F-40D47E5479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1CA04-1201-4FE0-98EA-45CC682C108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387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2A0C5E-BC8D-4E2B-A1EF-E7B78D32C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431C31-629A-4733-BD2D-70AC069EA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634B4E-15F7-4BD6-A1D7-510D5E819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AFF3C-3860-41B9-8926-35474BA9448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163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1D502-5368-4370-AFAB-D0BAD53CA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ECCCD-AA98-4B89-99F6-2D3BACB67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4E1C8-B773-45DF-A6F1-9FBA896AD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C6119-2384-4C50-A6A7-1B9BCF3FC69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453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85D44-BA04-4C93-8D86-65B29DA45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825C5-524C-4BE2-A18D-5394CAF3A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C8D57-D8AB-4D30-8C44-D7EB9D118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9D9A7-717A-4E10-88F1-D56B02E275B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261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8EE218-72BE-483B-8E33-A3B32AD68B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8E45B5-E8E1-48F2-B4CA-00668E1C52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6F3144-3AA4-4A24-BE35-15B7926CAD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B42ACA-8D7C-49E9-8C3A-EF408174E50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568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D8B4E6-E298-44D3-9715-C486C03A20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283D1C-FC8D-4C40-B31C-55EC27F873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D09B58-DBA0-4185-932D-A4EE63857A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1D9ED-C442-4572-A9FF-0A5074348E6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497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FC53211-3E7E-4B85-A4DB-EEDD4A791F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521A770-3098-421B-A8AF-4C010206B6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5372D26-E4F6-48CE-861B-5F530D56F3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4ACDEC-FB8D-4618-9464-08A7522F581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49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88A5FF3-D7AE-4609-BAF4-1182707E91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3DDB369-F928-4AFE-BC43-D01F12437C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4987B27-2F8E-4622-8420-AD24F9CB6C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C7C8E-5088-4386-9A94-2CB04097180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205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0F93AE4-D29D-4926-938A-482EAC3DBD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2905954-9A26-4085-BA7B-DBE460BA0F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9BD4434-DD84-4024-A42A-861ADBDA4D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4C2C07-5F70-40B3-A6B3-0E56B755223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289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AD1A4-9E15-4D30-9057-1BBEB1DEA9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CEBA2C-3FC7-4C6D-BCA4-0399DFF050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260355-C593-4E99-BF74-3E4C1C2DF8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157A8-696C-43E5-A205-252C11717BC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340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85377D-CECF-406D-92A3-866AD9121D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A321EA-BA2B-46C9-8B80-6A0991CDCE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09A138-8FDF-481D-A261-31B8CB52BF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D0DB7D-8A1D-4261-98DB-535A8C94023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05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DB0FB07-46AE-461B-8AC3-B24DB77069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01A5A32-9B3A-41EE-84E6-ADDDE94563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6E6723E-0665-4F16-910A-9174CF22F6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67C8589-BF83-46F0-8C23-2BDB4DA66D0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9E4142-C8F2-4936-8AE9-1E6DFF3402F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8B60BAB-A622-49A9-BA28-568AB9205D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607BBC0-8378-4D06-8EC5-7D5A08D898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F4047-6216-4D48-B5B4-9B249923F6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19539-EB5F-466E-97D3-633101276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54098-5216-48A8-AB9E-0D1866A87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3EDEE86-0131-4455-9522-D8E1B3EF5F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809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fif"/><Relationship Id="rId3" Type="http://schemas.openxmlformats.org/officeDocument/2006/relationships/image" Target="../media/image1.png"/><Relationship Id="rId7" Type="http://schemas.openxmlformats.org/officeDocument/2006/relationships/image" Target="../media/image5.jf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gif"/><Relationship Id="rId11" Type="http://schemas.openxmlformats.org/officeDocument/2006/relationships/image" Target="../media/image9.jfif"/><Relationship Id="rId5" Type="http://schemas.openxmlformats.org/officeDocument/2006/relationships/image" Target="../media/image4.jfif"/><Relationship Id="rId10" Type="http://schemas.openxmlformats.org/officeDocument/2006/relationships/image" Target="../media/image8.jfif"/><Relationship Id="rId4" Type="http://schemas.microsoft.com/office/2007/relationships/hdphoto" Target="../media/hdphoto1.wdp"/><Relationship Id="rId9" Type="http://schemas.openxmlformats.org/officeDocument/2006/relationships/image" Target="../media/image7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1">
            <a:extLst>
              <a:ext uri="{FF2B5EF4-FFF2-40B4-BE49-F238E27FC236}">
                <a16:creationId xmlns:a16="http://schemas.microsoft.com/office/drawing/2014/main" id="{2BFB680A-206A-425E-B7CA-16E342B7E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2C05B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05" t="2242"/>
          <a:stretch>
            <a:fillRect/>
          </a:stretch>
        </p:blipFill>
        <p:spPr bwMode="auto">
          <a:xfrm>
            <a:off x="0" y="2"/>
            <a:ext cx="12115800" cy="685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9" descr="Related image">
            <a:extLst>
              <a:ext uri="{FF2B5EF4-FFF2-40B4-BE49-F238E27FC236}">
                <a16:creationId xmlns:a16="http://schemas.microsoft.com/office/drawing/2014/main" id="{D07BB447-3E5E-4827-92A8-6493BE001E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586F41-1F23-4E88-9879-08E72A57A1AB}"/>
              </a:ext>
            </a:extLst>
          </p:cNvPr>
          <p:cNvSpPr/>
          <p:nvPr/>
        </p:nvSpPr>
        <p:spPr>
          <a:xfrm>
            <a:off x="304800" y="228600"/>
            <a:ext cx="11582400" cy="640080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51012C-62B1-497F-A36F-3C59B5C6EC8A}"/>
              </a:ext>
            </a:extLst>
          </p:cNvPr>
          <p:cNvSpPr/>
          <p:nvPr/>
        </p:nvSpPr>
        <p:spPr>
          <a:xfrm>
            <a:off x="704273" y="381001"/>
            <a:ext cx="10820400" cy="26052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srgbClr val="492207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900AAE-CFB0-45D5-8C63-37440902854B}"/>
              </a:ext>
            </a:extLst>
          </p:cNvPr>
          <p:cNvSpPr/>
          <p:nvPr/>
        </p:nvSpPr>
        <p:spPr>
          <a:xfrm>
            <a:off x="704273" y="3206892"/>
            <a:ext cx="10820400" cy="32392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srgbClr val="492207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3F73EA-5FB1-4660-B8C4-1D8FDDADA0D2}"/>
              </a:ext>
            </a:extLst>
          </p:cNvPr>
          <p:cNvSpPr txBox="1"/>
          <p:nvPr/>
        </p:nvSpPr>
        <p:spPr>
          <a:xfrm>
            <a:off x="838199" y="5562598"/>
            <a:ext cx="106864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John 4:24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0352BA3E-69C1-4621-9617-F5EC984AF6E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04272" y="706419"/>
            <a:ext cx="10820399" cy="4742104"/>
          </a:xfrm>
          <a:noFill/>
          <a:ln>
            <a:noFill/>
          </a:ln>
          <a:effectLst/>
        </p:spPr>
        <p:txBody>
          <a:bodyPr>
            <a:normAutofit/>
          </a:bodyPr>
          <a:lstStyle/>
          <a:p>
            <a:pPr eaLnBrk="1" hangingPunct="1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 Us Worship Together </a:t>
            </a:r>
          </a:p>
          <a:p>
            <a:pPr eaLnBrk="1" hangingPunct="1"/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“God is Spirit, and Those Who Worship Him Must Worship in Spirit and Truth.”</a:t>
            </a:r>
          </a:p>
          <a:p>
            <a:pPr eaLnBrk="1" hangingPunct="1"/>
            <a:endParaRPr lang="en-US" dirty="0">
              <a:solidFill>
                <a:srgbClr val="740016"/>
              </a:solidFill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7BC216DC-828D-4BA9-BAE7-5B7713FC2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5673">
            <a:off x="9919211" y="5219276"/>
            <a:ext cx="1218054" cy="114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70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1">
            <a:extLst>
              <a:ext uri="{FF2B5EF4-FFF2-40B4-BE49-F238E27FC236}">
                <a16:creationId xmlns:a16="http://schemas.microsoft.com/office/drawing/2014/main" id="{7245C484-5066-4C20-A1C6-888B88182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2C05B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05" t="2242"/>
          <a:stretch>
            <a:fillRect/>
          </a:stretch>
        </p:blipFill>
        <p:spPr bwMode="auto">
          <a:xfrm>
            <a:off x="0" y="2"/>
            <a:ext cx="12115800" cy="685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FE5ED52-7BA8-4992-83C3-25566BF56850}"/>
              </a:ext>
            </a:extLst>
          </p:cNvPr>
          <p:cNvSpPr/>
          <p:nvPr/>
        </p:nvSpPr>
        <p:spPr>
          <a:xfrm>
            <a:off x="381000" y="1862292"/>
            <a:ext cx="11353800" cy="47038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srgbClr val="492207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J Will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702271-B107-4366-A890-CD5F8455FA2D}"/>
              </a:ext>
            </a:extLst>
          </p:cNvPr>
          <p:cNvSpPr/>
          <p:nvPr/>
        </p:nvSpPr>
        <p:spPr>
          <a:xfrm>
            <a:off x="699482" y="291892"/>
            <a:ext cx="10820400" cy="14192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srgbClr val="492207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155AE4-1B67-4BAE-B425-9CE5529E6118}"/>
              </a:ext>
            </a:extLst>
          </p:cNvPr>
          <p:cNvSpPr/>
          <p:nvPr/>
        </p:nvSpPr>
        <p:spPr>
          <a:xfrm>
            <a:off x="304800" y="228600"/>
            <a:ext cx="11582400" cy="640080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AB97DC-26FD-6AF8-F3A9-67F24DC372E6}"/>
              </a:ext>
            </a:extLst>
          </p:cNvPr>
          <p:cNvSpPr txBox="1">
            <a:spLocks noChangeArrowheads="1"/>
          </p:cNvSpPr>
          <p:nvPr/>
        </p:nvSpPr>
        <p:spPr>
          <a:xfrm>
            <a:off x="1159140" y="329380"/>
            <a:ext cx="10210800" cy="1068259"/>
          </a:xfrm>
          <a:prstGeom prst="rect">
            <a:avLst/>
          </a:prstGeom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en-US" alt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 Bk BT" panose="02030604050306020704" pitchFamily="18" charset="0"/>
              </a:rPr>
              <a:t>Disciples Have a Responsibility </a:t>
            </a:r>
          </a:p>
        </p:txBody>
      </p:sp>
      <p:pic>
        <p:nvPicPr>
          <p:cNvPr id="6" name="Picture 5" descr="A picture containing text, glass&#10;&#10;Description automatically generated">
            <a:extLst>
              <a:ext uri="{FF2B5EF4-FFF2-40B4-BE49-F238E27FC236}">
                <a16:creationId xmlns:a16="http://schemas.microsoft.com/office/drawing/2014/main" id="{A38FD4BA-31B4-1CE8-2F95-8949FB69DB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" y="1939714"/>
            <a:ext cx="11152717" cy="446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0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1">
            <a:extLst>
              <a:ext uri="{FF2B5EF4-FFF2-40B4-BE49-F238E27FC236}">
                <a16:creationId xmlns:a16="http://schemas.microsoft.com/office/drawing/2014/main" id="{7245C484-5066-4C20-A1C6-888B88182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2C05B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05" t="2242"/>
          <a:stretch>
            <a:fillRect/>
          </a:stretch>
        </p:blipFill>
        <p:spPr bwMode="auto">
          <a:xfrm>
            <a:off x="0" y="2"/>
            <a:ext cx="12115800" cy="685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FE5ED52-7BA8-4992-83C3-25566BF56850}"/>
              </a:ext>
            </a:extLst>
          </p:cNvPr>
          <p:cNvSpPr/>
          <p:nvPr/>
        </p:nvSpPr>
        <p:spPr>
          <a:xfrm>
            <a:off x="381000" y="1862292"/>
            <a:ext cx="11353800" cy="47038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srgbClr val="492207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J Will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702271-B107-4366-A890-CD5F8455FA2D}"/>
              </a:ext>
            </a:extLst>
          </p:cNvPr>
          <p:cNvSpPr/>
          <p:nvPr/>
        </p:nvSpPr>
        <p:spPr>
          <a:xfrm>
            <a:off x="699482" y="291892"/>
            <a:ext cx="10820400" cy="14192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srgbClr val="492207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3735" name="Rectangle 4">
            <a:extLst>
              <a:ext uri="{FF2B5EF4-FFF2-40B4-BE49-F238E27FC236}">
                <a16:creationId xmlns:a16="http://schemas.microsoft.com/office/drawing/2014/main" id="{7BB7E805-97CC-431C-961E-1B542168303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49540" y="3344809"/>
            <a:ext cx="10820400" cy="1068259"/>
          </a:xfrm>
        </p:spPr>
        <p:txBody>
          <a:bodyPr anchor="ctr"/>
          <a:lstStyle/>
          <a:p>
            <a:pPr marL="457200" indent="-457200" algn="l" eaLnBrk="1" hangingPunct="1">
              <a:buFont typeface="Wingdings" panose="05000000000000000000" pitchFamily="2" charset="2"/>
              <a:buChar char="q"/>
            </a:pPr>
            <a:r>
              <a:rPr lang="en-US" sz="2400" b="1" i="0" dirty="0">
                <a:solidFill>
                  <a:srgbClr val="111111"/>
                </a:solidFill>
                <a:effectLst/>
                <a:latin typeface="Benguiat Bk BT" panose="02030604050306020704"/>
              </a:rPr>
              <a:t>For me to live is </a:t>
            </a:r>
            <a:r>
              <a:rPr lang="en-US" sz="2400" b="1" dirty="0">
                <a:solidFill>
                  <a:srgbClr val="111111"/>
                </a:solidFill>
                <a:latin typeface="Benguiat Bk BT" panose="02030604050306020704"/>
              </a:rPr>
              <a:t>Christ and to die is gain. 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q"/>
            </a:pPr>
            <a:r>
              <a:rPr lang="en-US" sz="2400" b="1" i="0" dirty="0">
                <a:solidFill>
                  <a:srgbClr val="111111"/>
                </a:solidFill>
                <a:effectLst/>
                <a:latin typeface="Benguiat Bk BT" panose="02030604050306020704"/>
              </a:rPr>
              <a:t>That you are </a:t>
            </a:r>
            <a:r>
              <a:rPr lang="en-US" sz="2400" b="1" dirty="0">
                <a:solidFill>
                  <a:srgbClr val="111111"/>
                </a:solidFill>
                <a:latin typeface="Benguiat Bk BT" panose="02030604050306020704"/>
              </a:rPr>
              <a:t>conducting yourself in a way that is worthy of the Gospel.  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q"/>
            </a:pPr>
            <a:r>
              <a:rPr lang="en-US" sz="2400" b="1" i="0" dirty="0">
                <a:solidFill>
                  <a:srgbClr val="111111"/>
                </a:solidFill>
                <a:effectLst/>
                <a:latin typeface="Benguiat Bk BT" panose="02030604050306020704"/>
              </a:rPr>
              <a:t>That you are committed to Christ and that </a:t>
            </a:r>
            <a:r>
              <a:rPr lang="en-US" sz="2400" b="1" dirty="0">
                <a:solidFill>
                  <a:srgbClr val="111111"/>
                </a:solidFill>
                <a:latin typeface="Benguiat Bk BT" panose="02030604050306020704"/>
              </a:rPr>
              <a:t>you take up your cross daily and fight as a good Soldier of Christ.  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q"/>
            </a:pPr>
            <a:r>
              <a:rPr lang="en-US" sz="2400" b="1" i="0" dirty="0">
                <a:solidFill>
                  <a:srgbClr val="111111"/>
                </a:solidFill>
                <a:effectLst/>
                <a:latin typeface="Benguiat Bk BT" panose="02030604050306020704"/>
              </a:rPr>
              <a:t>That your main goal is to get to Heaven</a:t>
            </a:r>
            <a:r>
              <a:rPr lang="en-US" sz="2400" b="1" dirty="0">
                <a:solidFill>
                  <a:srgbClr val="111111"/>
                </a:solidFill>
                <a:latin typeface="Benguiat Bk BT" panose="02030604050306020704"/>
              </a:rPr>
              <a:t>.  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q"/>
            </a:pPr>
            <a:r>
              <a:rPr lang="en-US" sz="2400" b="1" i="0" dirty="0">
                <a:solidFill>
                  <a:srgbClr val="111111"/>
                </a:solidFill>
                <a:effectLst/>
                <a:latin typeface="Benguiat Bk BT" panose="02030604050306020704"/>
              </a:rPr>
              <a:t>That you look for ways to share the Gospel with the lost</a:t>
            </a:r>
            <a:r>
              <a:rPr lang="en-US" sz="2400" b="1" dirty="0">
                <a:solidFill>
                  <a:srgbClr val="111111"/>
                </a:solidFill>
                <a:latin typeface="Benguiat Bk BT" panose="02030604050306020704"/>
              </a:rPr>
              <a:t>, with your family, friends, neighbors, as you are going about on your way!  Doors do not open by themselves!  You can pray for open doors, but you must open them!  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111111"/>
                </a:solidFill>
                <a:latin typeface="Benguiat Bk BT" panose="02030604050306020704"/>
              </a:rPr>
              <a:t>That you always do things that are pleasing to Him (The Father) </a:t>
            </a:r>
            <a:r>
              <a:rPr lang="en-US" altLang="en-US" sz="2400" b="1" dirty="0">
                <a:solidFill>
                  <a:srgbClr val="FF0000"/>
                </a:solidFill>
                <a:latin typeface="Benguiat Bk BT" panose="02030604050306020704"/>
              </a:rPr>
              <a:t>John 8:29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155AE4-1B67-4BAE-B425-9CE5529E6118}"/>
              </a:ext>
            </a:extLst>
          </p:cNvPr>
          <p:cNvSpPr/>
          <p:nvPr/>
        </p:nvSpPr>
        <p:spPr>
          <a:xfrm>
            <a:off x="304800" y="228600"/>
            <a:ext cx="11582400" cy="640080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AB97DC-26FD-6AF8-F3A9-67F24DC372E6}"/>
              </a:ext>
            </a:extLst>
          </p:cNvPr>
          <p:cNvSpPr txBox="1">
            <a:spLocks noChangeArrowheads="1"/>
          </p:cNvSpPr>
          <p:nvPr/>
        </p:nvSpPr>
        <p:spPr>
          <a:xfrm>
            <a:off x="1159140" y="329380"/>
            <a:ext cx="10210800" cy="1068259"/>
          </a:xfrm>
          <a:prstGeom prst="rect">
            <a:avLst/>
          </a:prstGeom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en-US" alt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 Bk BT" panose="02030604050306020704" pitchFamily="18" charset="0"/>
              </a:rPr>
              <a:t>Can you Say?  </a:t>
            </a:r>
          </a:p>
        </p:txBody>
      </p:sp>
    </p:spTree>
    <p:extLst>
      <p:ext uri="{BB962C8B-B14F-4D97-AF65-F5344CB8AC3E}">
        <p14:creationId xmlns:p14="http://schemas.microsoft.com/office/powerpoint/2010/main" val="34981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>
            <a:extLst>
              <a:ext uri="{FF2B5EF4-FFF2-40B4-BE49-F238E27FC236}">
                <a16:creationId xmlns:a16="http://schemas.microsoft.com/office/drawing/2014/main" id="{9881505C-67DC-46D0-BE68-CAAC59C3B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2C05B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05" t="2242"/>
          <a:stretch>
            <a:fillRect/>
          </a:stretch>
        </p:blipFill>
        <p:spPr bwMode="auto">
          <a:xfrm>
            <a:off x="0" y="2"/>
            <a:ext cx="12115800" cy="685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B34BA3D-3F39-41B7-AE22-B52AE74F0FC9}"/>
              </a:ext>
            </a:extLst>
          </p:cNvPr>
          <p:cNvSpPr/>
          <p:nvPr/>
        </p:nvSpPr>
        <p:spPr>
          <a:xfrm>
            <a:off x="304800" y="228600"/>
            <a:ext cx="11582400" cy="6324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srgbClr val="492207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B19FEA38-8C4F-4FBD-BE2D-82FA566C2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914400"/>
            <a:ext cx="9372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 Bk BT" panose="02030604050306020704" pitchFamily="18" charset="0"/>
                <a:cs typeface="Times New Roman" pitchFamily="18" charset="0"/>
              </a:rPr>
              <a:t>Why do you Wait? 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 Bk BT" panose="02030604050306020704" pitchFamily="18" charset="0"/>
                <a:cs typeface="Times New Roman" pitchFamily="18" charset="0"/>
              </a:rPr>
              <a:t>Arise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 Bk BT" panose="02030604050306020704" pitchFamily="18" charset="0"/>
                <a:cs typeface="Times New Roman" pitchFamily="18" charset="0"/>
              </a:rPr>
              <a:t>Be Baptized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 Bk BT" panose="02030604050306020704" pitchFamily="18" charset="0"/>
                <a:cs typeface="Times New Roman" pitchFamily="18" charset="0"/>
              </a:rPr>
              <a:t>Wash Away your Sins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 Bk BT" panose="02030604050306020704" pitchFamily="18" charset="0"/>
                <a:cs typeface="Times New Roman" pitchFamily="18" charset="0"/>
              </a:rPr>
              <a:t>Acts 22:16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 Bk BT" panose="02030604050306020704" pitchFamily="18" charset="0"/>
                <a:cs typeface="Times New Roman" pitchFamily="18" charset="0"/>
              </a:rPr>
              <a:t>Do you want peace and rest for your weary Soul? 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0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 Bk BT" panose="02030604050306020704" pitchFamily="18" charset="0"/>
                <a:cs typeface="Times New Roman" pitchFamily="18" charset="0"/>
              </a:rPr>
              <a:t>Do you want to win a crown of life and defeat Satan through Christ? 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8E4EE2-D3F7-4A13-99BC-2433ED4DA7B7}"/>
              </a:ext>
            </a:extLst>
          </p:cNvPr>
          <p:cNvSpPr/>
          <p:nvPr/>
        </p:nvSpPr>
        <p:spPr>
          <a:xfrm>
            <a:off x="304800" y="228600"/>
            <a:ext cx="11582400" cy="6324600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erson lying in the water&#10;&#10;Description automatically generated with low confidence">
            <a:extLst>
              <a:ext uri="{FF2B5EF4-FFF2-40B4-BE49-F238E27FC236}">
                <a16:creationId xmlns:a16="http://schemas.microsoft.com/office/drawing/2014/main" id="{486966EE-5721-5CFD-5FA2-E896745E7E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04799"/>
            <a:ext cx="3800872" cy="2151879"/>
          </a:xfrm>
          <a:prstGeom prst="rect">
            <a:avLst/>
          </a:prstGeom>
        </p:spPr>
      </p:pic>
      <p:pic>
        <p:nvPicPr>
          <p:cNvPr id="5" name="Picture 4" descr="A picture containing text, glass&#10;&#10;Description automatically generated">
            <a:extLst>
              <a:ext uri="{FF2B5EF4-FFF2-40B4-BE49-F238E27FC236}">
                <a16:creationId xmlns:a16="http://schemas.microsoft.com/office/drawing/2014/main" id="{81509F53-16E5-6C2C-4670-BECBFC45BD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124123"/>
            <a:ext cx="7096546" cy="2838618"/>
          </a:xfrm>
          <a:prstGeom prst="rect">
            <a:avLst/>
          </a:prstGeom>
        </p:spPr>
      </p:pic>
      <p:pic>
        <p:nvPicPr>
          <p:cNvPr id="9" name="Picture 8" descr="A group of people in a river&#10;&#10;Description automatically generated with medium confidence">
            <a:extLst>
              <a:ext uri="{FF2B5EF4-FFF2-40B4-BE49-F238E27FC236}">
                <a16:creationId xmlns:a16="http://schemas.microsoft.com/office/drawing/2014/main" id="{7B2476A3-8E18-1F52-CCAB-7669BF78EB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8987"/>
            <a:ext cx="4120467" cy="1885906"/>
          </a:xfrm>
          <a:prstGeom prst="rect">
            <a:avLst/>
          </a:prstGeom>
        </p:spPr>
      </p:pic>
      <p:pic>
        <p:nvPicPr>
          <p:cNvPr id="13" name="Picture 12" descr="A person and person in the water&#10;&#10;Description automatically generated with low confidence">
            <a:extLst>
              <a:ext uri="{FF2B5EF4-FFF2-40B4-BE49-F238E27FC236}">
                <a16:creationId xmlns:a16="http://schemas.microsoft.com/office/drawing/2014/main" id="{8C1E9AC7-463B-C5FB-F53B-7AB226FE60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45" y="2589666"/>
            <a:ext cx="1934753" cy="1934753"/>
          </a:xfrm>
          <a:prstGeom prst="rect">
            <a:avLst/>
          </a:prstGeom>
        </p:spPr>
      </p:pic>
      <p:pic>
        <p:nvPicPr>
          <p:cNvPr id="17" name="Picture 16" descr="A group of people in the water&#10;&#10;Description automatically generated with medium confidence">
            <a:extLst>
              <a:ext uri="{FF2B5EF4-FFF2-40B4-BE49-F238E27FC236}">
                <a16:creationId xmlns:a16="http://schemas.microsoft.com/office/drawing/2014/main" id="{4C89553C-9EA3-5993-C3DE-2E765FD47B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95235" y="3125363"/>
            <a:ext cx="2097929" cy="1399056"/>
          </a:xfrm>
          <a:prstGeom prst="rect">
            <a:avLst/>
          </a:prstGeom>
        </p:spPr>
      </p:pic>
      <p:pic>
        <p:nvPicPr>
          <p:cNvPr id="19" name="Picture 18" descr="A person holding a baby in the water&#10;&#10;Description automatically generated with low confidence">
            <a:extLst>
              <a:ext uri="{FF2B5EF4-FFF2-40B4-BE49-F238E27FC236}">
                <a16:creationId xmlns:a16="http://schemas.microsoft.com/office/drawing/2014/main" id="{5A24F277-4FB5-1E3B-CB9A-378D9AD02E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98" y="4564675"/>
            <a:ext cx="2097099" cy="1398066"/>
          </a:xfrm>
          <a:prstGeom prst="rect">
            <a:avLst/>
          </a:prstGeom>
        </p:spPr>
      </p:pic>
      <p:pic>
        <p:nvPicPr>
          <p:cNvPr id="23" name="Picture 22" descr="A picture containing outdoor, person, wave, mountain&#10;&#10;Description automatically generated">
            <a:extLst>
              <a:ext uri="{FF2B5EF4-FFF2-40B4-BE49-F238E27FC236}">
                <a16:creationId xmlns:a16="http://schemas.microsoft.com/office/drawing/2014/main" id="{257FA790-DA70-6062-4AA2-C24132DBBA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529" y="4663865"/>
            <a:ext cx="2063573" cy="1279735"/>
          </a:xfrm>
          <a:prstGeom prst="rect">
            <a:avLst/>
          </a:prstGeom>
        </p:spPr>
      </p:pic>
      <p:sp>
        <p:nvSpPr>
          <p:cNvPr id="24" name="Text Box 3">
            <a:extLst>
              <a:ext uri="{FF2B5EF4-FFF2-40B4-BE49-F238E27FC236}">
                <a16:creationId xmlns:a16="http://schemas.microsoft.com/office/drawing/2014/main" id="{6C2F55CC-93AF-4FB2-4384-0D6DFB716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922300"/>
            <a:ext cx="9372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 Bk BT" panose="02030604050306020704" pitchFamily="18" charset="0"/>
                <a:cs typeface="Times New Roman" pitchFamily="18" charset="0"/>
              </a:rPr>
              <a:t>Join the Army of the Lord and Never Fight Alone! 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 Bk BT" panose="02030604050306020704" pitchFamily="18" charset="0"/>
                <a:cs typeface="Times New Roman" pitchFamily="18" charset="0"/>
              </a:rPr>
              <a:t>Blessed Assurance!   </a:t>
            </a:r>
          </a:p>
        </p:txBody>
      </p:sp>
    </p:spTree>
    <p:extLst>
      <p:ext uri="{BB962C8B-B14F-4D97-AF65-F5344CB8AC3E}">
        <p14:creationId xmlns:p14="http://schemas.microsoft.com/office/powerpoint/2010/main" val="331188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1">
            <a:extLst>
              <a:ext uri="{FF2B5EF4-FFF2-40B4-BE49-F238E27FC236}">
                <a16:creationId xmlns:a16="http://schemas.microsoft.com/office/drawing/2014/main" id="{6E88CCEA-C2A0-4A91-B4C7-5AC9EA957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2C05B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05" t="2242"/>
          <a:stretch>
            <a:fillRect/>
          </a:stretch>
        </p:blipFill>
        <p:spPr bwMode="auto">
          <a:xfrm>
            <a:off x="0" y="2"/>
            <a:ext cx="12115800" cy="685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9ABC9D-11B6-4F0C-84BD-FEE2525963F6}"/>
              </a:ext>
            </a:extLst>
          </p:cNvPr>
          <p:cNvSpPr/>
          <p:nvPr/>
        </p:nvSpPr>
        <p:spPr>
          <a:xfrm>
            <a:off x="304800" y="228600"/>
            <a:ext cx="11582400" cy="6400800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34BA3D-3F39-41B7-AE22-B52AE74F0FC9}"/>
              </a:ext>
            </a:extLst>
          </p:cNvPr>
          <p:cNvSpPr/>
          <p:nvPr/>
        </p:nvSpPr>
        <p:spPr>
          <a:xfrm>
            <a:off x="685800" y="580335"/>
            <a:ext cx="10820400" cy="56211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srgbClr val="492207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32ED5C-84D8-4EDC-AAF9-741F5ABE11D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99884" y="351735"/>
            <a:ext cx="1143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 Bk BT" panose="02030604050306020704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 Bk BT" panose="02030604050306020704" pitchFamily="18" charset="0"/>
                <a:cs typeface="Times New Roman" pitchFamily="18" charset="0"/>
              </a:rPr>
              <a:t>2023 Theme:  Examine Your Way </a:t>
            </a:r>
          </a:p>
          <a:p>
            <a:pPr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 Bk BT" panose="02030604050306020704" pitchFamily="18" charset="0"/>
                <a:cs typeface="Times New Roman" pitchFamily="18" charset="0"/>
              </a:rPr>
              <a:t>Sermon Title:  </a:t>
            </a:r>
          </a:p>
          <a:p>
            <a:pPr eaLnBrk="1" hangingPunct="1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 Bk BT" panose="02030604050306020704" pitchFamily="18" charset="0"/>
                <a:cs typeface="Times New Roman" pitchFamily="18" charset="0"/>
              </a:rPr>
              <a:t>“Do I conduct myself in a        </a:t>
            </a:r>
          </a:p>
          <a:p>
            <a:pPr eaLnBrk="1" hangingPunct="1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 Bk BT" panose="02030604050306020704" pitchFamily="18" charset="0"/>
                <a:cs typeface="Times New Roman" pitchFamily="18" charset="0"/>
              </a:rPr>
              <a:t>   manner worthy of the gospel of Christ?”  </a:t>
            </a:r>
          </a:p>
        </p:txBody>
      </p:sp>
    </p:spTree>
    <p:extLst>
      <p:ext uri="{BB962C8B-B14F-4D97-AF65-F5344CB8AC3E}">
        <p14:creationId xmlns:p14="http://schemas.microsoft.com/office/powerpoint/2010/main" val="351739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1">
            <a:extLst>
              <a:ext uri="{FF2B5EF4-FFF2-40B4-BE49-F238E27FC236}">
                <a16:creationId xmlns:a16="http://schemas.microsoft.com/office/drawing/2014/main" id="{6CED5284-E3FA-49BA-8426-C00DB1C31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2C05B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05" t="2242"/>
          <a:stretch>
            <a:fillRect/>
          </a:stretch>
        </p:blipFill>
        <p:spPr bwMode="auto">
          <a:xfrm>
            <a:off x="0" y="2"/>
            <a:ext cx="12115800" cy="685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FE5ED52-7BA8-4992-83C3-25566BF56850}"/>
              </a:ext>
            </a:extLst>
          </p:cNvPr>
          <p:cNvSpPr/>
          <p:nvPr/>
        </p:nvSpPr>
        <p:spPr>
          <a:xfrm>
            <a:off x="2981327" y="2287725"/>
            <a:ext cx="8458200" cy="39336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srgbClr val="492207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702271-B107-4366-A890-CD5F8455FA2D}"/>
              </a:ext>
            </a:extLst>
          </p:cNvPr>
          <p:cNvSpPr/>
          <p:nvPr/>
        </p:nvSpPr>
        <p:spPr>
          <a:xfrm>
            <a:off x="852948" y="733829"/>
            <a:ext cx="10820400" cy="14192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srgbClr val="492207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30F242-A8D0-4A87-AA6E-9E6582F1E733}"/>
              </a:ext>
            </a:extLst>
          </p:cNvPr>
          <p:cNvSpPr/>
          <p:nvPr/>
        </p:nvSpPr>
        <p:spPr>
          <a:xfrm>
            <a:off x="708734" y="2287725"/>
            <a:ext cx="2186866" cy="39336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srgbClr val="492207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6F0E65-A4B4-410A-9CDB-736736BF4790}"/>
              </a:ext>
            </a:extLst>
          </p:cNvPr>
          <p:cNvSpPr/>
          <p:nvPr/>
        </p:nvSpPr>
        <p:spPr>
          <a:xfrm>
            <a:off x="3154717" y="2488321"/>
            <a:ext cx="8135948" cy="30469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just" eaLnBrk="1" hangingPunct="1"/>
            <a:r>
              <a:rPr lang="en-US" sz="3200" b="1" dirty="0">
                <a:latin typeface="Benguiat Bk BT" panose="02030604050306020704"/>
                <a:cs typeface="Times New Roman" pitchFamily="18" charset="0"/>
              </a:rPr>
              <a:t>“Only conduct yourselves in a manner worthy of the gospel of Christ, so that whether I come and see you or remain absent, I will hear of you that you are </a:t>
            </a:r>
            <a:r>
              <a:rPr lang="en-US" sz="3200" b="1" dirty="0">
                <a:solidFill>
                  <a:srgbClr val="0000FF"/>
                </a:solidFill>
                <a:latin typeface="Benguiat Bk BT" panose="02030604050306020704"/>
                <a:cs typeface="Times New Roman" pitchFamily="18" charset="0"/>
              </a:rPr>
              <a:t>standing firm </a:t>
            </a:r>
            <a:r>
              <a:rPr lang="en-US" sz="3200" b="1" dirty="0">
                <a:latin typeface="Benguiat Bk BT" panose="02030604050306020704"/>
                <a:cs typeface="Times New Roman" pitchFamily="18" charset="0"/>
              </a:rPr>
              <a:t>in </a:t>
            </a:r>
            <a:r>
              <a:rPr lang="en-US" sz="3200" b="1" dirty="0">
                <a:solidFill>
                  <a:srgbClr val="0000FF"/>
                </a:solidFill>
                <a:latin typeface="Benguiat Bk BT" panose="02030604050306020704"/>
                <a:cs typeface="Times New Roman" pitchFamily="18" charset="0"/>
              </a:rPr>
              <a:t>one sprit, </a:t>
            </a:r>
            <a:r>
              <a:rPr lang="en-US" sz="3200" b="1" dirty="0">
                <a:latin typeface="Benguiat Bk BT" panose="02030604050306020704"/>
                <a:cs typeface="Times New Roman" pitchFamily="18" charset="0"/>
              </a:rPr>
              <a:t>with </a:t>
            </a:r>
            <a:r>
              <a:rPr lang="en-US" sz="3200" b="1" dirty="0">
                <a:solidFill>
                  <a:srgbClr val="0000FF"/>
                </a:solidFill>
                <a:latin typeface="Benguiat Bk BT" panose="02030604050306020704"/>
                <a:cs typeface="Times New Roman" pitchFamily="18" charset="0"/>
              </a:rPr>
              <a:t>one mind </a:t>
            </a:r>
            <a:r>
              <a:rPr lang="en-US" sz="3200" b="1" dirty="0">
                <a:solidFill>
                  <a:srgbClr val="FF0000"/>
                </a:solidFill>
                <a:latin typeface="Benguiat Bk BT" panose="02030604050306020704"/>
                <a:cs typeface="Times New Roman" pitchFamily="18" charset="0"/>
              </a:rPr>
              <a:t>striving </a:t>
            </a:r>
            <a:r>
              <a:rPr lang="en-US" sz="3200" b="1" dirty="0">
                <a:latin typeface="Benguiat Bk BT" panose="02030604050306020704"/>
                <a:cs typeface="Times New Roman" pitchFamily="18" charset="0"/>
              </a:rPr>
              <a:t>together for </a:t>
            </a:r>
            <a:r>
              <a:rPr lang="en-US" sz="3200" b="1" dirty="0">
                <a:solidFill>
                  <a:srgbClr val="FF0000"/>
                </a:solidFill>
                <a:latin typeface="Benguiat Bk BT" panose="02030604050306020704"/>
                <a:cs typeface="Times New Roman" pitchFamily="18" charset="0"/>
              </a:rPr>
              <a:t>the faith </a:t>
            </a:r>
            <a:r>
              <a:rPr lang="en-US" sz="3200" b="1" dirty="0">
                <a:latin typeface="Benguiat Bk BT" panose="02030604050306020704"/>
                <a:cs typeface="Times New Roman" pitchFamily="18" charset="0"/>
              </a:rPr>
              <a:t>of the gospel;”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F3B76D2B-AAC3-411E-B795-C5028E73C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67" y="3541712"/>
            <a:ext cx="2667000" cy="32400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2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altLang="en-US" sz="2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Benguiat Bk BT" panose="02030604050306020704"/>
                <a:ea typeface="Tahoma" panose="020B0604030504040204" pitchFamily="34" charset="0"/>
                <a:cs typeface="Tahoma" panose="020B0604030504040204" pitchFamily="34" charset="0"/>
              </a:rPr>
              <a:t>Philippians                     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2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Benguiat Bk BT" panose="02030604050306020704"/>
                <a:ea typeface="Tahoma" panose="020B0604030504040204" pitchFamily="34" charset="0"/>
                <a:cs typeface="Tahoma" panose="020B0604030504040204" pitchFamily="34" charset="0"/>
              </a:rPr>
              <a:t>         1:27  </a:t>
            </a: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214ECE0C-1042-4DF3-B184-37A33F922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5673">
            <a:off x="996258" y="2470939"/>
            <a:ext cx="1575821" cy="148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CB95024-67D0-434D-9224-990826737380}"/>
              </a:ext>
            </a:extLst>
          </p:cNvPr>
          <p:cNvSpPr/>
          <p:nvPr/>
        </p:nvSpPr>
        <p:spPr>
          <a:xfrm>
            <a:off x="304800" y="228600"/>
            <a:ext cx="11582400" cy="640080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A8370A8E-4857-4E7F-8760-ABBCAE29AB3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8200" y="674688"/>
            <a:ext cx="10210800" cy="1419225"/>
          </a:xfrm>
        </p:spPr>
        <p:txBody>
          <a:bodyPr anchor="ctr"/>
          <a:lstStyle/>
          <a:p>
            <a:pPr eaLnBrk="1" hangingPunct="1">
              <a:defRPr/>
            </a:pP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guiat Bk BT" panose="02030604050306020704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 Bk BT" panose="02030604050306020704" pitchFamily="18" charset="0"/>
                <a:cs typeface="Times New Roman" pitchFamily="18" charset="0"/>
              </a:rPr>
              <a:t>“Do I conduct myself in a        </a:t>
            </a:r>
          </a:p>
          <a:p>
            <a:pPr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 Bk BT" panose="02030604050306020704" pitchFamily="18" charset="0"/>
                <a:cs typeface="Times New Roman" pitchFamily="18" charset="0"/>
              </a:rPr>
              <a:t>   manner worthy of the gospel of Christ?”  </a:t>
            </a:r>
          </a:p>
          <a:p>
            <a:pPr eaLnBrk="1" hangingPunct="1"/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guiat Bk BT" panose="020306040503060207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1">
            <a:extLst>
              <a:ext uri="{FF2B5EF4-FFF2-40B4-BE49-F238E27FC236}">
                <a16:creationId xmlns:a16="http://schemas.microsoft.com/office/drawing/2014/main" id="{7245C484-5066-4C20-A1C6-888B88182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2C05B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05" t="2242"/>
          <a:stretch>
            <a:fillRect/>
          </a:stretch>
        </p:blipFill>
        <p:spPr bwMode="auto">
          <a:xfrm>
            <a:off x="0" y="2"/>
            <a:ext cx="12115800" cy="685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FE5ED52-7BA8-4992-83C3-25566BF56850}"/>
              </a:ext>
            </a:extLst>
          </p:cNvPr>
          <p:cNvSpPr/>
          <p:nvPr/>
        </p:nvSpPr>
        <p:spPr>
          <a:xfrm>
            <a:off x="609600" y="2085844"/>
            <a:ext cx="11201400" cy="44673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srgbClr val="492207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J Will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702271-B107-4366-A890-CD5F8455FA2D}"/>
              </a:ext>
            </a:extLst>
          </p:cNvPr>
          <p:cNvSpPr/>
          <p:nvPr/>
        </p:nvSpPr>
        <p:spPr>
          <a:xfrm>
            <a:off x="990600" y="613503"/>
            <a:ext cx="10820400" cy="14192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srgbClr val="492207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 Bk BT" panose="02030604050306020704" pitchFamily="18" charset="0"/>
                <a:cs typeface="Times New Roman" pitchFamily="18" charset="0"/>
              </a:rPr>
              <a:t>“Do I conduct myself in a        </a:t>
            </a:r>
          </a:p>
          <a:p>
            <a:pPr algn="ctr"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 Bk BT" panose="02030604050306020704" pitchFamily="18" charset="0"/>
                <a:cs typeface="Times New Roman" pitchFamily="18" charset="0"/>
              </a:rPr>
              <a:t>   manner worthy of the gospel of Christ?”  </a:t>
            </a:r>
          </a:p>
        </p:txBody>
      </p:sp>
      <p:sp>
        <p:nvSpPr>
          <p:cNvPr id="73735" name="Rectangle 4">
            <a:extLst>
              <a:ext uri="{FF2B5EF4-FFF2-40B4-BE49-F238E27FC236}">
                <a16:creationId xmlns:a16="http://schemas.microsoft.com/office/drawing/2014/main" id="{7BB7E805-97CC-431C-961E-1B542168303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3900" y="2714355"/>
            <a:ext cx="10972800" cy="2668524"/>
          </a:xfrm>
        </p:spPr>
        <p:txBody>
          <a:bodyPr anchor="ctr"/>
          <a:lstStyle/>
          <a:p>
            <a:pPr marL="457200" indent="-457200" algn="l" eaLnBrk="1" hangingPunct="1">
              <a:buFont typeface="Wingdings" panose="05000000000000000000" pitchFamily="2" charset="2"/>
              <a:buChar char="q"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 Bk BT" panose="02030604050306020704" pitchFamily="18" charset="0"/>
              </a:rPr>
              <a:t>When Christ called His Disciples, He summoned them to Follow Me! </a:t>
            </a:r>
            <a:r>
              <a:rPr lang="en-US" sz="2400" b="1" i="0" dirty="0">
                <a:solidFill>
                  <a:srgbClr val="111111"/>
                </a:solidFill>
                <a:effectLst/>
                <a:latin typeface="Benguiat Bk BT" panose="02030604050306020704"/>
              </a:rPr>
              <a:t> 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111111"/>
                </a:solidFill>
                <a:latin typeface="Benguiat Bk BT" panose="02030604050306020704"/>
              </a:rPr>
              <a:t>The United States Army Infantry Motto is “Follow-Me” 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q"/>
            </a:pPr>
            <a:r>
              <a:rPr lang="en-US" sz="2400" b="1" i="0" dirty="0">
                <a:solidFill>
                  <a:srgbClr val="111111"/>
                </a:solidFill>
                <a:effectLst/>
                <a:latin typeface="Benguiat Bk BT" panose="02030604050306020704"/>
              </a:rPr>
              <a:t>Jesus referenced the cross when he told His Disciples to follow Him. </a:t>
            </a:r>
            <a:r>
              <a:rPr lang="en-US" sz="2400" b="1" i="0" dirty="0">
                <a:solidFill>
                  <a:srgbClr val="0000FF"/>
                </a:solidFill>
                <a:effectLst/>
                <a:latin typeface="Benguiat Bk BT" panose="02030604050306020704"/>
              </a:rPr>
              <a:t>Luke 9:23, Luke 14:27, Matthew 10:38-39 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111111"/>
                </a:solidFill>
                <a:latin typeface="Benguiat Bk BT" panose="02030604050306020704"/>
              </a:rPr>
              <a:t>I am sure that the disciples were wondering what Jesus was talking about and why was He referencing the cruelest form of death to describe what it required to be His disciple.  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 Bk BT" panose="02030604050306020704"/>
              </a:rPr>
              <a:t>The World will hate and persecute Disciples!  </a:t>
            </a:r>
            <a:r>
              <a:rPr lang="en-US" altLang="en-US" sz="2400" b="1" dirty="0" err="1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 Bk BT" panose="02030604050306020704"/>
              </a:rPr>
              <a:t>Dissciples</a:t>
            </a:r>
            <a:r>
              <a:rPr lang="en-US" altLang="en-US" sz="24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 Bk BT" panose="02030604050306020704"/>
              </a:rPr>
              <a:t> will not win many popularity contests.  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 Bk BT" panose="02030604050306020704"/>
              </a:rPr>
              <a:t>Matthew 10:22 </a:t>
            </a:r>
            <a:endParaRPr lang="en-US" alt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guiat Bk BT" panose="020306040503060207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155AE4-1B67-4BAE-B425-9CE5529E6118}"/>
              </a:ext>
            </a:extLst>
          </p:cNvPr>
          <p:cNvSpPr/>
          <p:nvPr/>
        </p:nvSpPr>
        <p:spPr>
          <a:xfrm>
            <a:off x="304800" y="228600"/>
            <a:ext cx="11582400" cy="640080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AB97DC-26FD-6AF8-F3A9-67F24DC372E6}"/>
              </a:ext>
            </a:extLst>
          </p:cNvPr>
          <p:cNvSpPr txBox="1">
            <a:spLocks noChangeArrowheads="1"/>
          </p:cNvSpPr>
          <p:nvPr/>
        </p:nvSpPr>
        <p:spPr>
          <a:xfrm>
            <a:off x="1143000" y="788987"/>
            <a:ext cx="10210800" cy="1068259"/>
          </a:xfrm>
          <a:prstGeom prst="rect">
            <a:avLst/>
          </a:prstGeom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endParaRPr lang="en-US" altLang="en-US" sz="4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guiat Bk BT" panose="020306040503060207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61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1">
            <a:extLst>
              <a:ext uri="{FF2B5EF4-FFF2-40B4-BE49-F238E27FC236}">
                <a16:creationId xmlns:a16="http://schemas.microsoft.com/office/drawing/2014/main" id="{7245C484-5066-4C20-A1C6-888B88182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2C05B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05" t="2242"/>
          <a:stretch>
            <a:fillRect/>
          </a:stretch>
        </p:blipFill>
        <p:spPr bwMode="auto">
          <a:xfrm>
            <a:off x="0" y="2"/>
            <a:ext cx="12115800" cy="685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FE5ED52-7BA8-4992-83C3-25566BF56850}"/>
              </a:ext>
            </a:extLst>
          </p:cNvPr>
          <p:cNvSpPr/>
          <p:nvPr/>
        </p:nvSpPr>
        <p:spPr>
          <a:xfrm>
            <a:off x="718080" y="2621585"/>
            <a:ext cx="11092920" cy="39316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srgbClr val="492207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J Will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702271-B107-4366-A890-CD5F8455FA2D}"/>
              </a:ext>
            </a:extLst>
          </p:cNvPr>
          <p:cNvSpPr/>
          <p:nvPr/>
        </p:nvSpPr>
        <p:spPr>
          <a:xfrm>
            <a:off x="854340" y="608914"/>
            <a:ext cx="10820400" cy="14192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srgbClr val="492207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3735" name="Rectangle 4">
            <a:extLst>
              <a:ext uri="{FF2B5EF4-FFF2-40B4-BE49-F238E27FC236}">
                <a16:creationId xmlns:a16="http://schemas.microsoft.com/office/drawing/2014/main" id="{7BB7E805-97CC-431C-961E-1B542168303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54340" y="4053263"/>
            <a:ext cx="10210800" cy="1068259"/>
          </a:xfrm>
        </p:spPr>
        <p:txBody>
          <a:bodyPr anchor="ctr"/>
          <a:lstStyle/>
          <a:p>
            <a:pPr marL="457200" indent="-457200" algn="l" eaLnBrk="1" hangingPunct="1">
              <a:buFont typeface="Wingdings" panose="05000000000000000000" pitchFamily="2" charset="2"/>
              <a:buChar char="q"/>
            </a:pPr>
            <a:r>
              <a:rPr lang="en-US" sz="2400" b="1" i="0" dirty="0">
                <a:solidFill>
                  <a:srgbClr val="111111"/>
                </a:solidFill>
                <a:effectLst/>
                <a:latin typeface="Benguiat Bk BT" panose="02030604050306020704"/>
              </a:rPr>
              <a:t>Discipleship is Costly:  </a:t>
            </a:r>
            <a:r>
              <a:rPr lang="en-US" sz="2400" b="1" i="0" dirty="0">
                <a:solidFill>
                  <a:srgbClr val="0000FF"/>
                </a:solidFill>
                <a:effectLst/>
                <a:latin typeface="Benguiat Bk BT" panose="02030604050306020704"/>
              </a:rPr>
              <a:t>Matthew 16:24-27 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111111"/>
                </a:solidFill>
                <a:latin typeface="Benguiat Bk BT" panose="02030604050306020704"/>
              </a:rPr>
              <a:t>Disciples make Disciples:  </a:t>
            </a:r>
            <a:r>
              <a:rPr lang="en-US" sz="2400" b="1" dirty="0">
                <a:solidFill>
                  <a:srgbClr val="0000FF"/>
                </a:solidFill>
                <a:latin typeface="Benguiat Bk BT" panose="02030604050306020704"/>
              </a:rPr>
              <a:t>Matthew 28:19-20 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111111"/>
                </a:solidFill>
                <a:latin typeface="Benguiat Bk BT" panose="02030604050306020704"/>
              </a:rPr>
              <a:t>God is glorified when His disciples bear fruit.  </a:t>
            </a:r>
            <a:r>
              <a:rPr lang="en-US" sz="2400" b="1">
                <a:solidFill>
                  <a:srgbClr val="0000FF"/>
                </a:solidFill>
                <a:latin typeface="Benguiat Bk BT" panose="02030604050306020704"/>
              </a:rPr>
              <a:t>John 15:8</a:t>
            </a:r>
            <a:endParaRPr lang="en-US" sz="2400" b="1" dirty="0">
              <a:latin typeface="Benguiat Bk BT" panose="02030604050306020704"/>
            </a:endParaRPr>
          </a:p>
          <a:p>
            <a:pPr marL="457200" indent="-457200" algn="l" eaLnBrk="1" hangingPunct="1">
              <a:buFont typeface="Wingdings" panose="05000000000000000000" pitchFamily="2" charset="2"/>
              <a:buChar char="q"/>
            </a:pPr>
            <a:r>
              <a:rPr lang="en-US" altLang="en-US" sz="2400" b="1" dirty="0">
                <a:latin typeface="Benguiat Bk BT" panose="02030604050306020704"/>
              </a:rPr>
              <a:t>The Gospel is worth my sacrifice because it is what saves me and the lost!  Paul said, in </a:t>
            </a:r>
            <a:r>
              <a:rPr lang="en-US" altLang="en-US" sz="2400" b="1" dirty="0">
                <a:solidFill>
                  <a:srgbClr val="FF0000"/>
                </a:solidFill>
                <a:latin typeface="Benguiat Bk BT" panose="02030604050306020704"/>
              </a:rPr>
              <a:t>Philippians 1:21 “For to me, to live is Christ and to die is gain.”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q"/>
            </a:pPr>
            <a:r>
              <a:rPr lang="en-US" altLang="en-US" sz="2400" b="1" dirty="0">
                <a:latin typeface="Benguiat Bk BT" panose="02030604050306020704"/>
              </a:rPr>
              <a:t>The highest priority of every Disciple/Christian is to make it to Heaven.  We have to want that more than anything else in this world.  If not, we are not going to make it! 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q"/>
            </a:pPr>
            <a:r>
              <a:rPr lang="en-US" altLang="en-US" sz="2400" b="1" dirty="0">
                <a:latin typeface="Benguiat Bk BT" panose="02030604050306020704"/>
              </a:rPr>
              <a:t>This World is Not our Home!  Here we are just weary Pilgrims!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155AE4-1B67-4BAE-B425-9CE5529E6118}"/>
              </a:ext>
            </a:extLst>
          </p:cNvPr>
          <p:cNvSpPr/>
          <p:nvPr/>
        </p:nvSpPr>
        <p:spPr>
          <a:xfrm>
            <a:off x="304800" y="228600"/>
            <a:ext cx="11582400" cy="640080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AB97DC-26FD-6AF8-F3A9-67F24DC372E6}"/>
              </a:ext>
            </a:extLst>
          </p:cNvPr>
          <p:cNvSpPr txBox="1">
            <a:spLocks noChangeArrowheads="1"/>
          </p:cNvSpPr>
          <p:nvPr/>
        </p:nvSpPr>
        <p:spPr>
          <a:xfrm>
            <a:off x="1143000" y="788987"/>
            <a:ext cx="10210800" cy="1068259"/>
          </a:xfrm>
          <a:prstGeom prst="rect">
            <a:avLst/>
          </a:prstGeom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en-US" alt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 Bk BT" panose="02030604050306020704" pitchFamily="18" charset="0"/>
              </a:rPr>
              <a:t>Disciples (Followers of Christ)  </a:t>
            </a:r>
          </a:p>
        </p:txBody>
      </p:sp>
    </p:spTree>
    <p:extLst>
      <p:ext uri="{BB962C8B-B14F-4D97-AF65-F5344CB8AC3E}">
        <p14:creationId xmlns:p14="http://schemas.microsoft.com/office/powerpoint/2010/main" val="209599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1">
            <a:extLst>
              <a:ext uri="{FF2B5EF4-FFF2-40B4-BE49-F238E27FC236}">
                <a16:creationId xmlns:a16="http://schemas.microsoft.com/office/drawing/2014/main" id="{7245C484-5066-4C20-A1C6-888B88182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2C05B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05" t="2242"/>
          <a:stretch>
            <a:fillRect/>
          </a:stretch>
        </p:blipFill>
        <p:spPr bwMode="auto">
          <a:xfrm>
            <a:off x="0" y="2"/>
            <a:ext cx="12115800" cy="685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FE5ED52-7BA8-4992-83C3-25566BF56850}"/>
              </a:ext>
            </a:extLst>
          </p:cNvPr>
          <p:cNvSpPr/>
          <p:nvPr/>
        </p:nvSpPr>
        <p:spPr>
          <a:xfrm>
            <a:off x="563222" y="1830641"/>
            <a:ext cx="11092920" cy="47038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srgbClr val="492207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J Will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702271-B107-4366-A890-CD5F8455FA2D}"/>
              </a:ext>
            </a:extLst>
          </p:cNvPr>
          <p:cNvSpPr/>
          <p:nvPr/>
        </p:nvSpPr>
        <p:spPr>
          <a:xfrm>
            <a:off x="699482" y="291892"/>
            <a:ext cx="10820400" cy="14192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srgbClr val="492207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3735" name="Rectangle 4">
            <a:extLst>
              <a:ext uri="{FF2B5EF4-FFF2-40B4-BE49-F238E27FC236}">
                <a16:creationId xmlns:a16="http://schemas.microsoft.com/office/drawing/2014/main" id="{7BB7E805-97CC-431C-961E-1B542168303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92108" y="3810000"/>
            <a:ext cx="10210800" cy="1068259"/>
          </a:xfrm>
        </p:spPr>
        <p:txBody>
          <a:bodyPr anchor="ctr"/>
          <a:lstStyle/>
          <a:p>
            <a:pPr marL="457200" indent="-457200" algn="l" eaLnBrk="1" hangingPunct="1">
              <a:buFont typeface="Wingdings" panose="05000000000000000000" pitchFamily="2" charset="2"/>
              <a:buChar char="q"/>
            </a:pPr>
            <a:r>
              <a:rPr lang="en-US" sz="2400" b="1" i="0" dirty="0">
                <a:solidFill>
                  <a:srgbClr val="111111"/>
                </a:solidFill>
                <a:effectLst/>
                <a:latin typeface="Benguiat Bk BT" panose="02030604050306020704"/>
              </a:rPr>
              <a:t>Paul warned the Church at Philippi that MANY walk in a way that is not worthy of the Gospel and that they are enemies of the cross of Christ.  They did not take up their Cross and follow Jesus!  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Benguiat Bk BT" panose="02030604050306020704"/>
              </a:rPr>
              <a:t>Philippians 3:18-21 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q"/>
            </a:pPr>
            <a:r>
              <a:rPr lang="en-US" sz="2400" b="1" i="0" dirty="0">
                <a:effectLst/>
                <a:latin typeface="Benguiat Bk BT" panose="02030604050306020704"/>
              </a:rPr>
              <a:t>There may be some here today, that take part in all the Worship Services, and wear the name of Christ but </a:t>
            </a:r>
            <a:r>
              <a:rPr lang="en-US" sz="2400" b="1" i="0" dirty="0">
                <a:solidFill>
                  <a:srgbClr val="0000FF"/>
                </a:solidFill>
                <a:effectLst/>
                <a:latin typeface="Benguiat Bk BT" panose="02030604050306020704"/>
              </a:rPr>
              <a:t>are not conducting themselves in a manner that is worthy of the Gospel!  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q"/>
            </a:pPr>
            <a:r>
              <a:rPr lang="en-US" sz="2400" b="1" i="0" dirty="0">
                <a:effectLst/>
                <a:latin typeface="Benguiat Bk BT" panose="02030604050306020704"/>
              </a:rPr>
              <a:t>There may be some here today that has never rendered Obedience to the Gospel.  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q"/>
            </a:pPr>
            <a:r>
              <a:rPr lang="en-US" sz="2400" b="1" i="0" dirty="0">
                <a:effectLst/>
                <a:latin typeface="Benguiat Bk BT" panose="02030604050306020704"/>
              </a:rPr>
              <a:t>If this is your situation, you are lost and your name is not written in the </a:t>
            </a:r>
            <a:r>
              <a:rPr lang="en-US" sz="2400" b="1" i="0" dirty="0">
                <a:solidFill>
                  <a:srgbClr val="0000FF"/>
                </a:solidFill>
                <a:effectLst/>
                <a:latin typeface="Benguiat Bk BT" panose="02030604050306020704"/>
              </a:rPr>
              <a:t>Book of Life!  You do not have Blessed Assurance of Salvation!  </a:t>
            </a:r>
          </a:p>
          <a:p>
            <a:pPr algn="l" eaLnBrk="1" hangingPunct="1"/>
            <a:endParaRPr lang="en-US" sz="2400" b="1" i="0" dirty="0">
              <a:effectLst/>
              <a:latin typeface="Benguiat Bk BT" panose="02030604050306020704"/>
            </a:endParaRPr>
          </a:p>
          <a:p>
            <a:pPr marL="457200" indent="-457200" algn="l" eaLnBrk="1" hangingPunct="1">
              <a:buFont typeface="Wingdings" panose="05000000000000000000" pitchFamily="2" charset="2"/>
              <a:buChar char="q"/>
            </a:pPr>
            <a:endParaRPr lang="en-US" altLang="en-US" sz="2400" b="1" dirty="0">
              <a:solidFill>
                <a:srgbClr val="0000FF"/>
              </a:solidFill>
              <a:latin typeface="Benguiat Bk BT" panose="020306040503060207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155AE4-1B67-4BAE-B425-9CE5529E6118}"/>
              </a:ext>
            </a:extLst>
          </p:cNvPr>
          <p:cNvSpPr/>
          <p:nvPr/>
        </p:nvSpPr>
        <p:spPr>
          <a:xfrm>
            <a:off x="304800" y="228600"/>
            <a:ext cx="11582400" cy="640080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AB97DC-26FD-6AF8-F3A9-67F24DC372E6}"/>
              </a:ext>
            </a:extLst>
          </p:cNvPr>
          <p:cNvSpPr txBox="1">
            <a:spLocks noChangeArrowheads="1"/>
          </p:cNvSpPr>
          <p:nvPr/>
        </p:nvSpPr>
        <p:spPr>
          <a:xfrm>
            <a:off x="1159140" y="329380"/>
            <a:ext cx="10210800" cy="1068259"/>
          </a:xfrm>
          <a:prstGeom prst="rect">
            <a:avLst/>
          </a:prstGeom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en-US" alt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 Bk BT" panose="02030604050306020704" pitchFamily="18" charset="0"/>
              </a:rPr>
              <a:t>Disciples (Followers of Christ)  </a:t>
            </a:r>
          </a:p>
        </p:txBody>
      </p:sp>
    </p:spTree>
    <p:extLst>
      <p:ext uri="{BB962C8B-B14F-4D97-AF65-F5344CB8AC3E}">
        <p14:creationId xmlns:p14="http://schemas.microsoft.com/office/powerpoint/2010/main" val="69819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1">
            <a:extLst>
              <a:ext uri="{FF2B5EF4-FFF2-40B4-BE49-F238E27FC236}">
                <a16:creationId xmlns:a16="http://schemas.microsoft.com/office/drawing/2014/main" id="{7245C484-5066-4C20-A1C6-888B88182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2C05B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05" t="2242"/>
          <a:stretch>
            <a:fillRect/>
          </a:stretch>
        </p:blipFill>
        <p:spPr bwMode="auto">
          <a:xfrm>
            <a:off x="0" y="2"/>
            <a:ext cx="12115800" cy="685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FE5ED52-7BA8-4992-83C3-25566BF56850}"/>
              </a:ext>
            </a:extLst>
          </p:cNvPr>
          <p:cNvSpPr/>
          <p:nvPr/>
        </p:nvSpPr>
        <p:spPr>
          <a:xfrm>
            <a:off x="470881" y="1524000"/>
            <a:ext cx="11277600" cy="50191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srgbClr val="492207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J Will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702271-B107-4366-A890-CD5F8455FA2D}"/>
              </a:ext>
            </a:extLst>
          </p:cNvPr>
          <p:cNvSpPr/>
          <p:nvPr/>
        </p:nvSpPr>
        <p:spPr>
          <a:xfrm>
            <a:off x="685800" y="286595"/>
            <a:ext cx="10781929" cy="12091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srgbClr val="492207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3735" name="Rectangle 4">
            <a:extLst>
              <a:ext uri="{FF2B5EF4-FFF2-40B4-BE49-F238E27FC236}">
                <a16:creationId xmlns:a16="http://schemas.microsoft.com/office/drawing/2014/main" id="{7BB7E805-97CC-431C-961E-1B542168303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3810000"/>
            <a:ext cx="10820400" cy="1068259"/>
          </a:xfrm>
        </p:spPr>
        <p:txBody>
          <a:bodyPr anchor="ctr"/>
          <a:lstStyle/>
          <a:p>
            <a:pPr marL="457200" indent="-457200" algn="l" eaLnBrk="1" hangingPunct="1">
              <a:buFont typeface="Wingdings" panose="05000000000000000000" pitchFamily="2" charset="2"/>
              <a:buChar char="q"/>
            </a:pPr>
            <a:r>
              <a:rPr lang="en-US" sz="2300" b="1" i="0" dirty="0">
                <a:solidFill>
                  <a:srgbClr val="111111"/>
                </a:solidFill>
                <a:effectLst/>
                <a:latin typeface="Benguiat Bk BT" panose="02030604050306020704"/>
              </a:rPr>
              <a:t>Only those that love God with all their Heart, Soul, mind, and strength.  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q"/>
            </a:pPr>
            <a:r>
              <a:rPr lang="en-US" sz="2300" b="1" dirty="0">
                <a:solidFill>
                  <a:srgbClr val="111111"/>
                </a:solidFill>
                <a:latin typeface="Benguiat Bk BT" panose="02030604050306020704"/>
              </a:rPr>
              <a:t>T</a:t>
            </a:r>
            <a:r>
              <a:rPr lang="en-US" sz="2300" b="1" i="0" dirty="0">
                <a:solidFill>
                  <a:srgbClr val="111111"/>
                </a:solidFill>
                <a:effectLst/>
                <a:latin typeface="Benguiat Bk BT" panose="02030604050306020704"/>
              </a:rPr>
              <a:t>hose that love their neighbor more than themselves!  </a:t>
            </a:r>
            <a:r>
              <a:rPr lang="en-US" sz="2300" b="1" i="0" dirty="0">
                <a:solidFill>
                  <a:srgbClr val="0000FF"/>
                </a:solidFill>
                <a:effectLst/>
                <a:latin typeface="Benguiat Bk BT" panose="02030604050306020704"/>
              </a:rPr>
              <a:t>Do you love your neighbor enough to share the Good News!  If the News is so good, you want to share it with others Right?  </a:t>
            </a:r>
            <a:endParaRPr lang="en-US" sz="2300" b="1" i="0" dirty="0">
              <a:effectLst/>
              <a:latin typeface="Benguiat Bk BT" panose="02030604050306020704"/>
            </a:endParaRPr>
          </a:p>
          <a:p>
            <a:pPr marL="457200" indent="-457200" algn="l" eaLnBrk="1" hangingPunct="1">
              <a:buFont typeface="Wingdings" panose="05000000000000000000" pitchFamily="2" charset="2"/>
              <a:buChar char="q"/>
            </a:pPr>
            <a:r>
              <a:rPr lang="en-US" sz="2300" b="1" dirty="0">
                <a:latin typeface="Benguiat Bk BT" panose="02030604050306020704"/>
              </a:rPr>
              <a:t>Those who walked with God and in a manner that is worthy of the Gospel.  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q"/>
            </a:pPr>
            <a:r>
              <a:rPr lang="en-US" sz="2300" b="1" i="0" dirty="0">
                <a:effectLst/>
                <a:latin typeface="Benguiat Bk BT" panose="02030604050306020704"/>
              </a:rPr>
              <a:t>Those who counted the cost, denied themselves, and who took up their cross and followed Christ.  </a:t>
            </a:r>
            <a:r>
              <a:rPr lang="en-US" sz="2300" b="1" i="0" dirty="0">
                <a:solidFill>
                  <a:srgbClr val="0000FF"/>
                </a:solidFill>
                <a:effectLst/>
                <a:latin typeface="Benguiat Bk BT" panose="02030604050306020704"/>
              </a:rPr>
              <a:t>Where He Leads, I’ll Follow!  Will You?  </a:t>
            </a:r>
            <a:endParaRPr lang="en-US" sz="2300" b="1" i="0" dirty="0">
              <a:effectLst/>
              <a:latin typeface="Benguiat Bk BT" panose="02030604050306020704"/>
            </a:endParaRPr>
          </a:p>
          <a:p>
            <a:pPr marL="457200" indent="-457200" algn="l" eaLnBrk="1" hangingPunct="1">
              <a:buFont typeface="Wingdings" panose="05000000000000000000" pitchFamily="2" charset="2"/>
              <a:buChar char="q"/>
            </a:pPr>
            <a:r>
              <a:rPr lang="en-US" altLang="en-US" sz="2300" b="1" dirty="0">
                <a:latin typeface="Benguiat Bk BT" panose="02030604050306020704"/>
              </a:rPr>
              <a:t>There will not be any selfish people in heaven.  </a:t>
            </a:r>
            <a:r>
              <a:rPr lang="en-US" altLang="en-US" sz="2300" b="1" dirty="0">
                <a:solidFill>
                  <a:srgbClr val="FF0000"/>
                </a:solidFill>
                <a:latin typeface="Benguiat Bk BT" panose="02030604050306020704"/>
              </a:rPr>
              <a:t>Philippians 2:2-4 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q"/>
            </a:pPr>
            <a:r>
              <a:rPr lang="en-US" altLang="en-US" sz="2300" b="1" dirty="0">
                <a:latin typeface="Benguiat Bk BT" panose="02030604050306020704"/>
              </a:rPr>
              <a:t>People that make it will be those who stood firm in one spirit, one mind, striving together for the faith of the gospel.  </a:t>
            </a:r>
            <a:r>
              <a:rPr lang="en-US" altLang="en-US" sz="2300" b="1" dirty="0">
                <a:solidFill>
                  <a:srgbClr val="FF0000"/>
                </a:solidFill>
                <a:latin typeface="Benguiat Bk BT" panose="02030604050306020704"/>
              </a:rPr>
              <a:t>Philippians 1:27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q"/>
            </a:pPr>
            <a:r>
              <a:rPr lang="en-US" altLang="en-US" sz="2300" b="1" dirty="0">
                <a:latin typeface="Benguiat Bk BT" panose="02030604050306020704"/>
              </a:rPr>
              <a:t>And those who not only believe in Christ, but also suffer for His sake.  </a:t>
            </a:r>
            <a:r>
              <a:rPr lang="en-US" altLang="en-US" sz="2300" b="1" dirty="0">
                <a:solidFill>
                  <a:srgbClr val="FF0000"/>
                </a:solidFill>
                <a:latin typeface="Benguiat Bk BT" panose="02030604050306020704"/>
              </a:rPr>
              <a:t>Philippians 1:29 </a:t>
            </a:r>
          </a:p>
          <a:p>
            <a:pPr algn="l" eaLnBrk="1" hangingPunct="1"/>
            <a:endParaRPr lang="en-US" altLang="en-US" sz="2300" b="1" dirty="0">
              <a:solidFill>
                <a:srgbClr val="FF0000"/>
              </a:solidFill>
              <a:latin typeface="Benguiat Bk BT" panose="020306040503060207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155AE4-1B67-4BAE-B425-9CE5529E6118}"/>
              </a:ext>
            </a:extLst>
          </p:cNvPr>
          <p:cNvSpPr/>
          <p:nvPr/>
        </p:nvSpPr>
        <p:spPr>
          <a:xfrm>
            <a:off x="304800" y="228600"/>
            <a:ext cx="11582400" cy="640080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AB97DC-26FD-6AF8-F3A9-67F24DC372E6}"/>
              </a:ext>
            </a:extLst>
          </p:cNvPr>
          <p:cNvSpPr txBox="1">
            <a:spLocks noChangeArrowheads="1"/>
          </p:cNvSpPr>
          <p:nvPr/>
        </p:nvSpPr>
        <p:spPr>
          <a:xfrm>
            <a:off x="1004281" y="565089"/>
            <a:ext cx="10210800" cy="696631"/>
          </a:xfrm>
          <a:prstGeom prst="rect">
            <a:avLst/>
          </a:prstGeom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en-US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 Bk BT" panose="02030604050306020704" pitchFamily="18" charset="0"/>
              </a:rPr>
              <a:t>Only True Disciples will find their name                                         written in the Book of Life!  </a:t>
            </a:r>
          </a:p>
        </p:txBody>
      </p:sp>
    </p:spTree>
    <p:extLst>
      <p:ext uri="{BB962C8B-B14F-4D97-AF65-F5344CB8AC3E}">
        <p14:creationId xmlns:p14="http://schemas.microsoft.com/office/powerpoint/2010/main" val="156616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1">
            <a:extLst>
              <a:ext uri="{FF2B5EF4-FFF2-40B4-BE49-F238E27FC236}">
                <a16:creationId xmlns:a16="http://schemas.microsoft.com/office/drawing/2014/main" id="{7245C484-5066-4C20-A1C6-888B88182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2C05B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05" t="2242"/>
          <a:stretch>
            <a:fillRect/>
          </a:stretch>
        </p:blipFill>
        <p:spPr bwMode="auto">
          <a:xfrm>
            <a:off x="0" y="2"/>
            <a:ext cx="12115800" cy="685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FE5ED52-7BA8-4992-83C3-25566BF56850}"/>
              </a:ext>
            </a:extLst>
          </p:cNvPr>
          <p:cNvSpPr/>
          <p:nvPr/>
        </p:nvSpPr>
        <p:spPr>
          <a:xfrm>
            <a:off x="549540" y="1862292"/>
            <a:ext cx="11092920" cy="47038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srgbClr val="492207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J Will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702271-B107-4366-A890-CD5F8455FA2D}"/>
              </a:ext>
            </a:extLst>
          </p:cNvPr>
          <p:cNvSpPr/>
          <p:nvPr/>
        </p:nvSpPr>
        <p:spPr>
          <a:xfrm>
            <a:off x="699482" y="291892"/>
            <a:ext cx="10820400" cy="14192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srgbClr val="492207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3735" name="Rectangle 4">
            <a:extLst>
              <a:ext uri="{FF2B5EF4-FFF2-40B4-BE49-F238E27FC236}">
                <a16:creationId xmlns:a16="http://schemas.microsoft.com/office/drawing/2014/main" id="{7BB7E805-97CC-431C-961E-1B542168303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99482" y="3810000"/>
            <a:ext cx="10210800" cy="1068259"/>
          </a:xfrm>
        </p:spPr>
        <p:txBody>
          <a:bodyPr anchor="ctr"/>
          <a:lstStyle/>
          <a:p>
            <a:pPr marL="457200" indent="-457200" algn="l" eaLnBrk="1" hangingPunct="1">
              <a:buFont typeface="Wingdings" panose="05000000000000000000" pitchFamily="2" charset="2"/>
              <a:buChar char="q"/>
            </a:pPr>
            <a:r>
              <a:rPr lang="en-US" sz="2400" b="1" i="0" dirty="0">
                <a:solidFill>
                  <a:srgbClr val="111111"/>
                </a:solidFill>
                <a:effectLst/>
                <a:latin typeface="Benguiat Bk BT" panose="02030604050306020704"/>
              </a:rPr>
              <a:t>Satan promises man that he can find happiness in Sin, pleasing himself, by doing what makes you feel good!  Being who and what you want to be! 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111111"/>
                </a:solidFill>
                <a:latin typeface="Benguiat Bk BT" panose="02030604050306020704"/>
              </a:rPr>
              <a:t>That is a lie but that is how Satan operates that is his modus operandi! 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111111"/>
                </a:solidFill>
                <a:latin typeface="Benguiat Bk BT" panose="02030604050306020704"/>
              </a:rPr>
              <a:t>What Satan and Sin offers kills, steals, and destroys the peace and happiness of most of the world.  It is a travesty! 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FF0000"/>
                </a:solidFill>
                <a:latin typeface="Benguiat Bk BT" panose="02030604050306020704"/>
              </a:rPr>
              <a:t>James 4:4</a:t>
            </a:r>
            <a:r>
              <a:rPr lang="en-US" sz="2400" b="1" dirty="0">
                <a:solidFill>
                  <a:srgbClr val="111111"/>
                </a:solidFill>
                <a:latin typeface="Benguiat Bk BT" panose="02030604050306020704"/>
              </a:rPr>
              <a:t> If we are a friend of the world, we are an enemy of God!  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FF0000"/>
                </a:solidFill>
                <a:latin typeface="Benguiat Bk BT" panose="02030604050306020704"/>
              </a:rPr>
              <a:t>I John 2:15-17</a:t>
            </a:r>
            <a:r>
              <a:rPr lang="en-US" sz="2400" b="1" dirty="0">
                <a:solidFill>
                  <a:srgbClr val="111111"/>
                </a:solidFill>
                <a:latin typeface="Benguiat Bk BT" panose="02030604050306020704"/>
              </a:rPr>
              <a:t> If we love the world, we cannot love the Father! 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111111"/>
                </a:solidFill>
                <a:latin typeface="Benguiat Bk BT" panose="02030604050306020704"/>
              </a:rPr>
              <a:t>The pleasures of the world and the desire to please ourself will cost us our Soul!  </a:t>
            </a:r>
            <a:r>
              <a:rPr lang="en-US" sz="2400" b="1" dirty="0">
                <a:solidFill>
                  <a:srgbClr val="FF0000"/>
                </a:solidFill>
                <a:latin typeface="Benguiat Bk BT" panose="02030604050306020704"/>
              </a:rPr>
              <a:t>I Corinthians 6:9-11 </a:t>
            </a:r>
          </a:p>
          <a:p>
            <a:pPr algn="l" eaLnBrk="1" hangingPunct="1"/>
            <a:endParaRPr lang="en-US" sz="2400" b="1" i="0" dirty="0">
              <a:effectLst/>
              <a:latin typeface="Benguiat Bk BT" panose="02030604050306020704"/>
            </a:endParaRPr>
          </a:p>
          <a:p>
            <a:pPr marL="457200" indent="-457200" algn="l" eaLnBrk="1" hangingPunct="1">
              <a:buFont typeface="Wingdings" panose="05000000000000000000" pitchFamily="2" charset="2"/>
              <a:buChar char="q"/>
            </a:pPr>
            <a:endParaRPr lang="en-US" altLang="en-US" sz="2400" b="1" dirty="0">
              <a:solidFill>
                <a:srgbClr val="0000FF"/>
              </a:solidFill>
              <a:latin typeface="Benguiat Bk BT" panose="020306040503060207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155AE4-1B67-4BAE-B425-9CE5529E6118}"/>
              </a:ext>
            </a:extLst>
          </p:cNvPr>
          <p:cNvSpPr/>
          <p:nvPr/>
        </p:nvSpPr>
        <p:spPr>
          <a:xfrm>
            <a:off x="304800" y="228600"/>
            <a:ext cx="11582400" cy="640080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AB97DC-26FD-6AF8-F3A9-67F24DC372E6}"/>
              </a:ext>
            </a:extLst>
          </p:cNvPr>
          <p:cNvSpPr txBox="1">
            <a:spLocks noChangeArrowheads="1"/>
          </p:cNvSpPr>
          <p:nvPr/>
        </p:nvSpPr>
        <p:spPr>
          <a:xfrm>
            <a:off x="1159140" y="329380"/>
            <a:ext cx="10210800" cy="1068259"/>
          </a:xfrm>
          <a:prstGeom prst="rect">
            <a:avLst/>
          </a:prstGeom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en-US" alt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 Bk BT" panose="02030604050306020704" pitchFamily="18" charset="0"/>
              </a:rPr>
              <a:t>Satan promises us the world!  </a:t>
            </a:r>
          </a:p>
        </p:txBody>
      </p:sp>
    </p:spTree>
    <p:extLst>
      <p:ext uri="{BB962C8B-B14F-4D97-AF65-F5344CB8AC3E}">
        <p14:creationId xmlns:p14="http://schemas.microsoft.com/office/powerpoint/2010/main" val="272965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1">
            <a:extLst>
              <a:ext uri="{FF2B5EF4-FFF2-40B4-BE49-F238E27FC236}">
                <a16:creationId xmlns:a16="http://schemas.microsoft.com/office/drawing/2014/main" id="{7245C484-5066-4C20-A1C6-888B88182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2C05B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05" t="2242"/>
          <a:stretch>
            <a:fillRect/>
          </a:stretch>
        </p:blipFill>
        <p:spPr bwMode="auto">
          <a:xfrm>
            <a:off x="0" y="2"/>
            <a:ext cx="12115800" cy="685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FE5ED52-7BA8-4992-83C3-25566BF56850}"/>
              </a:ext>
            </a:extLst>
          </p:cNvPr>
          <p:cNvSpPr/>
          <p:nvPr/>
        </p:nvSpPr>
        <p:spPr>
          <a:xfrm>
            <a:off x="381000" y="1862292"/>
            <a:ext cx="11353800" cy="47038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srgbClr val="492207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J Will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702271-B107-4366-A890-CD5F8455FA2D}"/>
              </a:ext>
            </a:extLst>
          </p:cNvPr>
          <p:cNvSpPr/>
          <p:nvPr/>
        </p:nvSpPr>
        <p:spPr>
          <a:xfrm>
            <a:off x="699482" y="291892"/>
            <a:ext cx="10820400" cy="14192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srgbClr val="492207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3735" name="Rectangle 4">
            <a:extLst>
              <a:ext uri="{FF2B5EF4-FFF2-40B4-BE49-F238E27FC236}">
                <a16:creationId xmlns:a16="http://schemas.microsoft.com/office/drawing/2014/main" id="{7BB7E805-97CC-431C-961E-1B542168303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92369" y="2971800"/>
            <a:ext cx="10820400" cy="1068259"/>
          </a:xfrm>
        </p:spPr>
        <p:txBody>
          <a:bodyPr anchor="ctr"/>
          <a:lstStyle/>
          <a:p>
            <a:pPr marL="457200" indent="-457200" algn="l" eaLnBrk="1" hangingPunct="1">
              <a:buFont typeface="Wingdings" panose="05000000000000000000" pitchFamily="2" charset="2"/>
              <a:buChar char="q"/>
            </a:pPr>
            <a:r>
              <a:rPr lang="en-US" sz="2400" b="1" i="0" dirty="0">
                <a:solidFill>
                  <a:srgbClr val="111111"/>
                </a:solidFill>
                <a:effectLst/>
                <a:latin typeface="Benguiat Bk BT" panose="02030604050306020704"/>
              </a:rPr>
              <a:t>Our circumstances on earth or from a physical</a:t>
            </a:r>
            <a:r>
              <a:rPr lang="en-US" sz="2400" b="1" dirty="0">
                <a:solidFill>
                  <a:srgbClr val="111111"/>
                </a:solidFill>
                <a:latin typeface="Benguiat Bk BT" panose="02030604050306020704"/>
              </a:rPr>
              <a:t> standpoint should never hinder us and in our responsibility to spread the Gospel!  </a:t>
            </a:r>
            <a:r>
              <a:rPr lang="en-US" sz="2400" b="1" dirty="0">
                <a:solidFill>
                  <a:srgbClr val="FF0000"/>
                </a:solidFill>
                <a:latin typeface="Benguiat Bk BT" panose="02030604050306020704"/>
              </a:rPr>
              <a:t>Philippians 1:12-14 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q"/>
            </a:pPr>
            <a:r>
              <a:rPr lang="en-US" altLang="en-US" sz="2400" b="1" dirty="0">
                <a:latin typeface="Benguiat Bk BT" panose="02030604050306020704"/>
              </a:rPr>
              <a:t>How do we respond to the following:  False Teaching, Persecution, and Sin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q"/>
            </a:pPr>
            <a:r>
              <a:rPr lang="en-US" altLang="en-US" sz="2400" b="1" dirty="0">
                <a:latin typeface="Benguiat Bk BT" panose="02030604050306020704"/>
              </a:rPr>
              <a:t>A few and one Disciple can make a difference! 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q"/>
            </a:pPr>
            <a:r>
              <a:rPr lang="en-US" altLang="en-US" sz="2400" b="1" dirty="0">
                <a:latin typeface="Benguiat Bk BT" panose="02030604050306020704"/>
              </a:rPr>
              <a:t>What about Gamliel?  </a:t>
            </a:r>
            <a:r>
              <a:rPr lang="en-US" altLang="en-US" sz="2400" b="1" dirty="0">
                <a:solidFill>
                  <a:srgbClr val="FF0000"/>
                </a:solidFill>
                <a:latin typeface="Benguiat Bk BT" panose="02030604050306020704"/>
              </a:rPr>
              <a:t>Acts 5:33-42</a:t>
            </a:r>
            <a:r>
              <a:rPr lang="en-US" altLang="en-US" sz="2400" b="1" dirty="0">
                <a:latin typeface="Benguiat Bk BT" panose="02030604050306020704"/>
              </a:rPr>
              <a:t>	</a:t>
            </a:r>
          </a:p>
          <a:p>
            <a:pPr marL="457200" indent="-457200" algn="l" eaLnBrk="1" hangingPunct="1">
              <a:buFont typeface="Wingdings" panose="05000000000000000000" pitchFamily="2" charset="2"/>
              <a:buChar char="q"/>
            </a:pPr>
            <a:r>
              <a:rPr lang="en-US" altLang="en-US" sz="2400" b="1" dirty="0">
                <a:latin typeface="Benguiat Bk BT" panose="02030604050306020704"/>
              </a:rPr>
              <a:t> Jesus is always looking for a few good men who will take up their cross daily and follow Him! 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155AE4-1B67-4BAE-B425-9CE5529E6118}"/>
              </a:ext>
            </a:extLst>
          </p:cNvPr>
          <p:cNvSpPr/>
          <p:nvPr/>
        </p:nvSpPr>
        <p:spPr>
          <a:xfrm>
            <a:off x="304800" y="228600"/>
            <a:ext cx="11582400" cy="640080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AB97DC-26FD-6AF8-F3A9-67F24DC372E6}"/>
              </a:ext>
            </a:extLst>
          </p:cNvPr>
          <p:cNvSpPr txBox="1">
            <a:spLocks noChangeArrowheads="1"/>
          </p:cNvSpPr>
          <p:nvPr/>
        </p:nvSpPr>
        <p:spPr>
          <a:xfrm>
            <a:off x="1159140" y="329380"/>
            <a:ext cx="10210800" cy="1068259"/>
          </a:xfrm>
          <a:prstGeom prst="rect">
            <a:avLst/>
          </a:prstGeom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en-US" alt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 Bk BT" panose="02030604050306020704" pitchFamily="18" charset="0"/>
              </a:rPr>
              <a:t>Hard Times make us Stronger! </a:t>
            </a:r>
          </a:p>
        </p:txBody>
      </p:sp>
    </p:spTree>
    <p:extLst>
      <p:ext uri="{BB962C8B-B14F-4D97-AF65-F5344CB8AC3E}">
        <p14:creationId xmlns:p14="http://schemas.microsoft.com/office/powerpoint/2010/main" val="272477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4453</TotalTime>
  <Words>1084</Words>
  <Application>Microsoft Office PowerPoint</Application>
  <PresentationFormat>Widescreen</PresentationFormat>
  <Paragraphs>95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  <vt:variant>
        <vt:lpstr>Custom Shows</vt:lpstr>
      </vt:variant>
      <vt:variant>
        <vt:i4>1</vt:i4>
      </vt:variant>
    </vt:vector>
  </HeadingPairs>
  <TitlesOfParts>
    <vt:vector size="22" baseType="lpstr">
      <vt:lpstr>Arial</vt:lpstr>
      <vt:lpstr>Benguiat Bk BT</vt:lpstr>
      <vt:lpstr>Calibri</vt:lpstr>
      <vt:lpstr>Calibri Light</vt:lpstr>
      <vt:lpstr>Palatino Linotype</vt:lpstr>
      <vt:lpstr>Times New Roman</vt:lpstr>
      <vt:lpstr>Wingdings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Main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Spirit of Worship</dc:title>
  <dc:creator>Steve Klein</dc:creator>
  <cp:lastModifiedBy>College View church of Christ</cp:lastModifiedBy>
  <cp:revision>277</cp:revision>
  <dcterms:created xsi:type="dcterms:W3CDTF">2013-08-12T14:39:11Z</dcterms:created>
  <dcterms:modified xsi:type="dcterms:W3CDTF">2023-08-06T15:55:24Z</dcterms:modified>
</cp:coreProperties>
</file>