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sldIdLst>
    <p:sldId id="295" r:id="rId2"/>
    <p:sldId id="261" r:id="rId3"/>
    <p:sldId id="262" r:id="rId4"/>
    <p:sldId id="293" r:id="rId5"/>
    <p:sldId id="294" r:id="rId6"/>
    <p:sldId id="263" r:id="rId7"/>
    <p:sldId id="280" r:id="rId8"/>
    <p:sldId id="285" r:id="rId9"/>
    <p:sldId id="286" r:id="rId10"/>
    <p:sldId id="287" r:id="rId11"/>
    <p:sldId id="288" r:id="rId12"/>
    <p:sldId id="289" r:id="rId13"/>
    <p:sldId id="278" r:id="rId14"/>
    <p:sldId id="290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5" r:id="rId24"/>
    <p:sldId id="291" r:id="rId25"/>
    <p:sldId id="292" r:id="rId26"/>
    <p:sldId id="276" r:id="rId27"/>
    <p:sldId id="277" r:id="rId28"/>
    <p:sldId id="279" r:id="rId29"/>
    <p:sldId id="296" r:id="rId30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3B12"/>
    <a:srgbClr val="FF6621"/>
    <a:srgbClr val="D67F58"/>
    <a:srgbClr val="E04E63"/>
    <a:srgbClr val="C2313E"/>
    <a:srgbClr val="B76537"/>
    <a:srgbClr val="BB7733"/>
    <a:srgbClr val="E0664E"/>
    <a:srgbClr val="680E17"/>
    <a:srgbClr val="372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94475A-CE03-4B41-865A-FA3DA97B8B18}" v="417" dt="2023-07-09T03:14:00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57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43F0863-ED5C-4EA3-977F-24FF231EE3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9EC7E9E-8810-4239-B182-5B810691837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105BC27-5F0E-4887-9CEE-7AA39C6422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DD71E9D-C618-4BBA-977B-017C2AF6B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B18B47E-72D4-450A-97D1-EAA892AC63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D267CE3-D2D3-4BFD-8608-455C8927DB1E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A5D0EA2-7736-4ED7-A8F0-D94FAF8FC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14F0002-5006-4B53-BBEC-5D7EC029F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CA3EF26-0A03-4E0B-84C8-B1F489A00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506EDE-65EE-4BE3-847F-8ADB762B6684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8F37634-7697-4591-8845-6B5A6E47AA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1F91F6F-48C5-4E1F-A8F2-2ACABAFB8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2F2A38A7-4293-4904-8DBE-E0DB5CF66D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1BAE3A-8D5A-4204-9F84-A367FE4D2287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AF9AE733-B1E5-42D7-9D18-01D4B9AE9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C96AA57-EAF5-4DDB-86AA-E6743D24A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CB66B26D-BF74-48AE-9ED3-6B86AA7381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9D380C-70A9-4555-8E7E-50626569A9FD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A86C6E8-A5A1-43C3-9239-451E77953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23703D0-D910-4788-8210-D191B7A21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3FAE437-862F-4744-9ADB-E9180CEF26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F55AF9-7628-4BBB-B6AD-D73822180138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F954C91-1D89-4DAB-AD71-133AB1D2FC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55CB46B-7701-44CC-9718-74F842261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01A1E19-22F4-49D3-9B6B-07128F6117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9BB471-7692-4FB7-A494-F3B1F1A92EDE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F40A73D-57D0-4037-A357-F325D2C18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56A9EE0-8FC0-4BA2-B807-E26025100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9B08B5B-7D5E-449A-9724-5F4046002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A11DB6-0B37-4749-9C89-55778459B0C6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FFAEAC7-DF17-4529-B316-F230D80BDC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6FDFF9B-72DD-4C66-8134-34CCB4BA6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857D0E9B-03BF-41EF-9F84-0BB1859CFA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52ECE5-F9E1-4FA8-907E-FA196E852E30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70B0F27-490B-40EE-9373-3586B8C9DE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93590E6-B05F-47CB-A6F8-EF7E4D674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37AA001-4EB7-48B8-BB4F-E71D9F894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6373453-9047-4779-9AC2-49CD36E0BD6B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8C4A4A08-D327-4EFF-BD13-756DDB8C4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F78E812-C8FE-4CE5-9947-3930F85F5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FBFB99BF-458D-4BF7-92E1-5825F9FBB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143586-106B-4E35-BDDF-6F7E4BF04307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8E14973-201A-40F1-B407-D751478EE4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6788D883-0E2E-49B3-B37E-B72302B86A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516A357-8268-47ED-9218-D97D33852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75E99D-0068-45A4-82F4-BB15BEE21E5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01654AD-FF2C-4835-BF3C-59415B844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FFC1F71-D242-47F4-BFE6-E712D263A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0C9F734-10F0-41EB-B57C-0555B59C3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F45A55-69FD-4988-B608-08EE9878D404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70F4D1A-B824-42EA-B719-BD48E83AE0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14C1F9E-5DF5-4DE7-AE92-923433C29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0FEB165-3D6C-44F1-BA0B-02D872A101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505BCD-8ED8-4F04-8307-17943C9204D2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CE98C084-A3D0-4090-B327-540E8EFB8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31EE6A1-C66A-49DD-A871-286150FEE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0AA8EC0-E58D-4129-8392-AEF515F8E9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41A672-C059-4A7A-B546-A1784E820F65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0121F83-59A6-42CC-9789-EED213B7FF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C1A1490-D532-4851-8F81-D7DEB26AB6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C267ED-0E85-4E44-B9B4-A1B22364A514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3498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2ABA10DA-7BE2-4474-B23F-E795A0AF7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BAEEDD-7C7F-409E-9354-2E1C9C9A2AF4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DE5E73F-FA82-4463-9E28-AE4493FFB3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46D4D5A-5FA7-450F-B960-0FD53B418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9F02EBD5-3FCE-4F3B-B891-F5169B0FE8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DA2B9BC-622C-4636-80D8-1B036EB1291F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BC8CBAA7-FD65-4ECB-ADE7-0833A2B06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7AC296B-58A2-437F-B166-D3EB47AF8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D35F72F-8936-4A02-A349-318A2A6130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273F9DF-D4B5-47FE-BD36-BAA8A197FBBD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C36CE9C-AF1E-40C2-B71F-F88702BA74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0EFEEB6-177B-4226-AAA6-3B606EB71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516A357-8268-47ED-9218-D97D33852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75E99D-0068-45A4-82F4-BB15BEE21E50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01654AD-FF2C-4835-BF3C-59415B844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FFC1F71-D242-47F4-BFE6-E712D263A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03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1516A357-8268-47ED-9218-D97D338524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75E99D-0068-45A4-82F4-BB15BEE21E50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01654AD-FF2C-4835-BF3C-59415B844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FFC1F71-D242-47F4-BFE6-E712D263A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To have true Christian zeal, we must first have priorities.</a:t>
            </a:r>
          </a:p>
        </p:txBody>
      </p:sp>
    </p:spTree>
    <p:extLst>
      <p:ext uri="{BB962C8B-B14F-4D97-AF65-F5344CB8AC3E}">
        <p14:creationId xmlns:p14="http://schemas.microsoft.com/office/powerpoint/2010/main" val="3140522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A6070FB-3B71-4009-AA74-B229F1FE25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E547D9-0E0F-4A5E-9B87-762A0D73CADD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8D00FF9-4751-4779-A225-DEF5E17D09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2DCA788-76C0-4C74-8A22-7A5898F67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69F45DC-338A-40BB-843B-9829481DC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CDFE5D-EA9E-42E4-8D6A-370B9A0682F3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FA95637-5C82-4E33-A940-A62E607C30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D0A2DD0-FD34-40C8-80EE-B514F5C45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187617C-E344-446D-9EFE-01AB9F1825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98EA5D-E6E9-4A6C-BDF1-709B628BC687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5363" name="Rectangle 1026">
            <a:extLst>
              <a:ext uri="{FF2B5EF4-FFF2-40B4-BE49-F238E27FC236}">
                <a16:creationId xmlns:a16="http://schemas.microsoft.com/office/drawing/2014/main" id="{13F49BCF-A1C8-4653-B3C0-A8C242CCD1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1027">
            <a:extLst>
              <a:ext uri="{FF2B5EF4-FFF2-40B4-BE49-F238E27FC236}">
                <a16:creationId xmlns:a16="http://schemas.microsoft.com/office/drawing/2014/main" id="{FEBEFFE5-58B7-418B-A6DC-6C0085D5F9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69406E5-B032-455E-87B7-B8586964F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364D84-9E92-421F-8479-7BE52ADCE22D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FA24962-BD1B-456B-9AFB-43F56D8439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FAC419D3-C263-4DBC-BF4F-6A9B48041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70DB1B0A-627F-4513-B293-5ED4401C2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BE95D1-5BB0-4300-BB62-5C350DB1FBB7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E0DB8FF-CABF-4325-8218-C235BE5A88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93D31E4-E35C-4D21-95C7-8BF00EFAB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</a:rPr>
              <a:t>In addition to our having priorities, we must have growth.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16654" y="2003753"/>
            <a:ext cx="8151383" cy="203606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6654" y="4077225"/>
            <a:ext cx="8151383" cy="814428"/>
          </a:xfrm>
        </p:spPr>
        <p:txBody>
          <a:bodyPr>
            <a:normAutofit/>
          </a:bodyPr>
          <a:lstStyle>
            <a:lvl1pPr marL="0" indent="0" algn="l">
              <a:buNone/>
              <a:defRPr sz="3733" b="0" i="0">
                <a:solidFill>
                  <a:srgbClr val="FF662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7967" y="3101618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640" y="374900"/>
            <a:ext cx="10994760" cy="1199787"/>
          </a:xfrm>
        </p:spPr>
        <p:txBody>
          <a:bodyPr>
            <a:normAutofit/>
          </a:bodyPr>
          <a:lstStyle>
            <a:lvl1pPr algn="l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640" y="2003754"/>
            <a:ext cx="10994760" cy="4325164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  <a:lvl2pPr algn="l">
              <a:defRPr sz="3000">
                <a:solidFill>
                  <a:schemeClr val="bg1"/>
                </a:solidFill>
              </a:defRPr>
            </a:lvl2pPr>
            <a:lvl3pPr algn="l">
              <a:defRPr sz="2800">
                <a:solidFill>
                  <a:schemeClr val="accent2"/>
                </a:solidFill>
              </a:defRPr>
            </a:lvl3pPr>
            <a:lvl4pPr algn="l">
              <a:defRPr sz="2600">
                <a:solidFill>
                  <a:schemeClr val="bg1"/>
                </a:solidFill>
              </a:defRPr>
            </a:lvl4pPr>
            <a:lvl5pPr algn="l"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5C6A78-297D-CBAE-2227-C224630B7A47}"/>
              </a:ext>
            </a:extLst>
          </p:cNvPr>
          <p:cNvSpPr/>
          <p:nvPr userDrawn="1"/>
        </p:nvSpPr>
        <p:spPr>
          <a:xfrm>
            <a:off x="24827" y="-83215"/>
            <a:ext cx="12216400" cy="1824225"/>
          </a:xfrm>
          <a:prstGeom prst="rect">
            <a:avLst/>
          </a:prstGeom>
          <a:solidFill>
            <a:srgbClr val="BA3B12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382" y="614433"/>
            <a:ext cx="8561388" cy="1018033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FF662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381" y="1765000"/>
            <a:ext cx="8561388" cy="4458817"/>
          </a:xfrm>
        </p:spPr>
        <p:txBody>
          <a:bodyPr/>
          <a:lstStyle>
            <a:lvl1pPr>
              <a:defRPr sz="373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07505CB-3137-3D28-8F16-A140010B1418}"/>
              </a:ext>
            </a:extLst>
          </p:cNvPr>
          <p:cNvSpPr/>
          <p:nvPr userDrawn="1"/>
        </p:nvSpPr>
        <p:spPr>
          <a:xfrm>
            <a:off x="0" y="-74980"/>
            <a:ext cx="12216400" cy="1842237"/>
          </a:xfrm>
          <a:prstGeom prst="rect">
            <a:avLst/>
          </a:prstGeom>
          <a:solidFill>
            <a:srgbClr val="BA3B12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013BFCA-BAB6-466A-EDFE-3901324B8158}"/>
              </a:ext>
            </a:extLst>
          </p:cNvPr>
          <p:cNvSpPr/>
          <p:nvPr userDrawn="1"/>
        </p:nvSpPr>
        <p:spPr>
          <a:xfrm>
            <a:off x="0" y="-74980"/>
            <a:ext cx="12216400" cy="1842237"/>
          </a:xfrm>
          <a:prstGeom prst="rect">
            <a:avLst/>
          </a:prstGeom>
          <a:solidFill>
            <a:srgbClr val="BA3B12">
              <a:alpha val="5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839" y="457930"/>
            <a:ext cx="10769195" cy="1203813"/>
          </a:xfrm>
        </p:spPr>
        <p:txBody>
          <a:bodyPr>
            <a:normAutofit/>
          </a:bodyPr>
          <a:lstStyle>
            <a:lvl1pPr algn="l">
              <a:defRPr sz="4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5839" y="2207360"/>
            <a:ext cx="5386917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rgbClr val="FF662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839" y="2837223"/>
            <a:ext cx="5386917" cy="3035059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667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33">
                <a:solidFill>
                  <a:schemeClr val="bg1"/>
                </a:solidFill>
              </a:defRPr>
            </a:lvl4pPr>
            <a:lvl5pPr algn="ctr">
              <a:defRPr sz="2133">
                <a:solidFill>
                  <a:schemeClr val="tx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1" y="2207360"/>
            <a:ext cx="5389033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rgbClr val="FF662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1" y="2837223"/>
            <a:ext cx="5389033" cy="3035059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  <a:lvl2pPr algn="ctr">
              <a:defRPr sz="2667">
                <a:solidFill>
                  <a:schemeClr val="bg1"/>
                </a:solidFill>
              </a:defRPr>
            </a:lvl2pPr>
            <a:lvl3pPr algn="ctr">
              <a:defRPr sz="2400">
                <a:solidFill>
                  <a:schemeClr val="bg1"/>
                </a:solidFill>
              </a:defRPr>
            </a:lvl3pPr>
            <a:lvl4pPr algn="ctr">
              <a:defRPr sz="2133">
                <a:solidFill>
                  <a:schemeClr val="bg1"/>
                </a:solidFill>
              </a:defRPr>
            </a:lvl4pPr>
            <a:lvl5pPr algn="ctr">
              <a:defRPr sz="2133">
                <a:solidFill>
                  <a:schemeClr val="bg1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335B-52F9-2AA6-0E98-EC4567063A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7109E-3483-85BE-58A6-2A62CC8AE6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19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43727EB7-127C-4907-BF3B-74AE2EC8A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Must Have Priorities.</a:t>
            </a:r>
          </a:p>
        </p:txBody>
      </p:sp>
      <p:sp>
        <p:nvSpPr>
          <p:cNvPr id="9221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A9F647E-941E-4D73-8DB6-BE46C2026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Bible also deals with those who don’t have their priorities in this order.</a:t>
            </a:r>
          </a:p>
          <a:p>
            <a:pPr lvl="1"/>
            <a:r>
              <a:rPr lang="en-US" altLang="en-US"/>
              <a:t>Phil. 3:18-19</a:t>
            </a:r>
          </a:p>
          <a:p>
            <a:pPr lvl="1"/>
            <a:r>
              <a:rPr lang="en-US" altLang="en-US"/>
              <a:t>2 Tim. 3:2-5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DA246-D6BC-4D8E-F07B-84FFBCEC7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478C1A-7664-4373-BDBB-EB38F2BD4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Must Grow</a:t>
            </a:r>
          </a:p>
        </p:txBody>
      </p:sp>
      <p:sp>
        <p:nvSpPr>
          <p:cNvPr id="1229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7A7D66A-F4CC-4604-AB2C-853281DC0D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0994760" cy="4854246"/>
          </a:xfrm>
        </p:spPr>
        <p:txBody>
          <a:bodyPr>
            <a:normAutofit/>
          </a:bodyPr>
          <a:lstStyle/>
          <a:p>
            <a:r>
              <a:rPr lang="en-US" altLang="en-US" dirty="0"/>
              <a:t>It’s a command.  (2 Pet. 3:17-18)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If we aren’t growing, we’re dying.</a:t>
            </a:r>
          </a:p>
          <a:p>
            <a:r>
              <a:rPr lang="en-US" altLang="en-US" dirty="0"/>
              <a:t>We must grow in all aspects of our lives. (Acts 20:20)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Public Worship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Private Service</a:t>
            </a:r>
          </a:p>
          <a:p>
            <a:r>
              <a:rPr lang="en-US" dirty="0"/>
              <a:t>“</a:t>
            </a:r>
            <a:r>
              <a:rPr lang="en-US" i="1" dirty="0"/>
              <a:t>God is spirit, and those who worship him must worship in Spirit and in truth.</a:t>
            </a:r>
            <a:r>
              <a:rPr lang="en-US" dirty="0"/>
              <a:t>” (John 4:24)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“a matter of the heart and obedience to His commands”</a:t>
            </a:r>
          </a:p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197AB-D611-5BAE-E6BF-566AE144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6DB5F219-61D7-481E-878C-E2259EEB4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Public Worship</a:t>
            </a:r>
          </a:p>
        </p:txBody>
      </p:sp>
      <p:sp>
        <p:nvSpPr>
          <p:cNvPr id="13317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582B41A-2B38-486F-B93D-A0981CE2B7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39" y="2003754"/>
            <a:ext cx="11158445" cy="4784756"/>
          </a:xfrm>
        </p:spPr>
        <p:txBody>
          <a:bodyPr>
            <a:normAutofit/>
          </a:bodyPr>
          <a:lstStyle/>
          <a:p>
            <a:r>
              <a:rPr lang="en-US" altLang="en-US" dirty="0"/>
              <a:t>Attendance (Heb. 10:24-25)</a:t>
            </a:r>
          </a:p>
          <a:p>
            <a:pPr lvl="1"/>
            <a:r>
              <a:rPr lang="en-US" altLang="en-US" dirty="0"/>
              <a:t>Are you present at all times that you can be?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</a:rPr>
              <a:t>Bible Study, Worship Services, Gospel Meetings, Special Services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</a:rPr>
              <a:t>Are you making something else your god? Recall if so, your end is destruction (Phil. 3:18-19) unless you make correction.</a:t>
            </a:r>
          </a:p>
          <a:p>
            <a:pPr lvl="1"/>
            <a:r>
              <a:rPr lang="en-US" altLang="en-US" dirty="0"/>
              <a:t>There are some gospel meetings where visitors are present for all services (Sunday morning Bible study, services, and every night of the meeting) – more than members. </a:t>
            </a:r>
          </a:p>
          <a:p>
            <a:pPr lvl="1"/>
            <a:r>
              <a:rPr lang="en-US" altLang="en-US" dirty="0"/>
              <a:t>How is our zeal in our attendance?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81858-D7C8-91B7-5902-1A48C6D4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uiExpand="1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E3CDB050-62D9-4AD2-A5FC-D864339D3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Public Worship</a:t>
            </a:r>
          </a:p>
        </p:txBody>
      </p:sp>
      <p:sp>
        <p:nvSpPr>
          <p:cNvPr id="38918" name="Rectangle 6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18C8406-5779-494A-9AFE-06E0981999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Bible Class (Heb. 5:12-14; 2 Tim. 2:2)</a:t>
            </a:r>
          </a:p>
          <a:p>
            <a:pPr lvl="1"/>
            <a:r>
              <a:rPr lang="en-US" altLang="en-US" dirty="0"/>
              <a:t>Are you present?</a:t>
            </a:r>
          </a:p>
          <a:p>
            <a:pPr lvl="1"/>
            <a:r>
              <a:rPr lang="en-US" altLang="en-US" dirty="0"/>
              <a:t>Are you prepared?</a:t>
            </a:r>
          </a:p>
          <a:p>
            <a:pPr lvl="1"/>
            <a:r>
              <a:rPr lang="en-US" altLang="en-US" dirty="0"/>
              <a:t>Do you pay attention and not let your mind wander?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9DCB8-1BEE-85F2-2BF0-BBCB875C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9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uiExpand="1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FC08392D-7618-42EC-882F-79C833589E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Public Worship</a:t>
            </a:r>
          </a:p>
        </p:txBody>
      </p:sp>
      <p:sp>
        <p:nvSpPr>
          <p:cNvPr id="14341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F34E742-1072-41F6-9D20-B07F6C763F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1604360" cy="4854246"/>
          </a:xfrm>
        </p:spPr>
        <p:txBody>
          <a:bodyPr>
            <a:normAutofit/>
          </a:bodyPr>
          <a:lstStyle/>
          <a:p>
            <a:r>
              <a:rPr lang="en-US" altLang="en-US" dirty="0"/>
              <a:t>Giving (1 Cor. 16:1-2)</a:t>
            </a:r>
          </a:p>
          <a:p>
            <a:pPr lvl="1"/>
            <a:r>
              <a:rPr lang="en-US" altLang="en-US" dirty="0"/>
              <a:t>Do you SACRIFICE in your giving? (Mark 12:41-44)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</a:rPr>
              <a:t>Widow gave all she had while others merely scraped a little off of the top of their riches.</a:t>
            </a:r>
          </a:p>
          <a:p>
            <a:pPr lvl="1"/>
            <a:r>
              <a:rPr lang="en-US" altLang="en-US" dirty="0"/>
              <a:t>Do you give of yourself first to the Lord? (2 Cor. 8:5)</a:t>
            </a:r>
          </a:p>
          <a:p>
            <a:pPr lvl="2"/>
            <a:r>
              <a:rPr lang="en-US" altLang="en-US" dirty="0">
                <a:solidFill>
                  <a:schemeClr val="accent2"/>
                </a:solidFill>
              </a:rPr>
              <a:t>Your giving is a witness of your authentic or earnest love. (2 Cor. 8:7)</a:t>
            </a:r>
          </a:p>
          <a:p>
            <a:pPr lvl="1"/>
            <a:r>
              <a:rPr lang="en-US" altLang="en-US" dirty="0"/>
              <a:t>Do you give freely and cheerfully? (2 Cor. 9:6-7)</a:t>
            </a:r>
          </a:p>
          <a:p>
            <a:pPr lvl="1"/>
            <a:r>
              <a:rPr lang="en-US" altLang="en-US" dirty="0"/>
              <a:t>Is your zeal in giving encouraging to stir up others? (2 Cor. 9:2) </a:t>
            </a:r>
          </a:p>
          <a:p>
            <a:pPr lvl="1"/>
            <a:r>
              <a:rPr lang="en-US" altLang="en-US" dirty="0"/>
              <a:t>Are you zealous in your giving?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BF529-9DD5-8607-0227-735AC33C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uiExpand="1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690880C7-74C4-4334-BB01-C47B16CDD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in Public Worship</a:t>
            </a:r>
          </a:p>
        </p:txBody>
      </p:sp>
      <p:sp>
        <p:nvSpPr>
          <p:cNvPr id="15365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D1A6DDE-DF2B-4A42-991C-448A504251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1604360" cy="4854246"/>
          </a:xfrm>
        </p:spPr>
        <p:txBody>
          <a:bodyPr>
            <a:normAutofit/>
          </a:bodyPr>
          <a:lstStyle/>
          <a:p>
            <a:r>
              <a:rPr lang="en-US" altLang="en-US" dirty="0"/>
              <a:t>Lord’s Supper (1 Cor. 11:23-29; Acts 20:7; Acts 2:42)</a:t>
            </a:r>
          </a:p>
          <a:p>
            <a:pPr lvl="1"/>
            <a:r>
              <a:rPr lang="en-US" altLang="en-US" dirty="0"/>
              <a:t>Do you reflect on the sacrifice Christ made?</a:t>
            </a:r>
          </a:p>
          <a:p>
            <a:pPr lvl="2"/>
            <a:r>
              <a:rPr lang="en-US" altLang="en-US" dirty="0"/>
              <a:t>1 Cor. 11:24-25 “This do in remembrance of Me”</a:t>
            </a:r>
          </a:p>
          <a:p>
            <a:pPr marL="609585" lvl="1" indent="0">
              <a:buNone/>
            </a:pPr>
            <a:r>
              <a:rPr lang="en-US" altLang="en-US" dirty="0"/>
              <a:t>				- OR -</a:t>
            </a:r>
          </a:p>
          <a:p>
            <a:pPr lvl="1"/>
            <a:r>
              <a:rPr lang="en-US" altLang="en-US" dirty="0"/>
              <a:t>Do you let your mind wander?</a:t>
            </a:r>
          </a:p>
          <a:p>
            <a:pPr lvl="2"/>
            <a:r>
              <a:rPr lang="en-US" altLang="en-US" dirty="0"/>
              <a:t>Punishment for not partaking in a worthy manner is seen in </a:t>
            </a:r>
            <a:br>
              <a:rPr lang="en-US" altLang="en-US" dirty="0"/>
            </a:br>
            <a:r>
              <a:rPr lang="en-US" altLang="en-US" dirty="0"/>
              <a:t>1 Cor. 11:27-29.</a:t>
            </a:r>
          </a:p>
          <a:p>
            <a:pPr lvl="1"/>
            <a:r>
              <a:rPr lang="en-US" altLang="en-US" dirty="0"/>
              <a:t>Are you zealous in your wisdom when partaking of the </a:t>
            </a:r>
            <a:br>
              <a:rPr lang="en-US" altLang="en-US" dirty="0"/>
            </a:br>
            <a:r>
              <a:rPr lang="en-US" altLang="en-US" dirty="0"/>
              <a:t>Lord’s Supper?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019B1-9B3B-B987-2F74-762B6AC6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>
            <a:extLst>
              <a:ext uri="{FF2B5EF4-FFF2-40B4-BE49-F238E27FC236}">
                <a16:creationId xmlns:a16="http://schemas.microsoft.com/office/drawing/2014/main" id="{6B2CE2B0-3744-4798-828D-49CF42E53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Public Worship</a:t>
            </a:r>
          </a:p>
        </p:txBody>
      </p:sp>
      <p:sp>
        <p:nvSpPr>
          <p:cNvPr id="17413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A1C15CA-B907-40EA-8D45-D62DE4B25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1616560" cy="4854246"/>
          </a:xfrm>
        </p:spPr>
        <p:txBody>
          <a:bodyPr>
            <a:normAutofit/>
          </a:bodyPr>
          <a:lstStyle/>
          <a:p>
            <a:r>
              <a:rPr lang="en-US" altLang="en-US" dirty="0"/>
              <a:t>Singing (Col. 3:16; Eph. 5:19)</a:t>
            </a:r>
          </a:p>
          <a:p>
            <a:pPr lvl="1"/>
            <a:r>
              <a:rPr lang="en-US" altLang="en-US" dirty="0"/>
              <a:t>Do you sing?</a:t>
            </a:r>
          </a:p>
          <a:p>
            <a:pPr lvl="2"/>
            <a:r>
              <a:rPr lang="en-US" altLang="en-US" dirty="0"/>
              <a:t>Praises God in our hearts</a:t>
            </a:r>
          </a:p>
          <a:p>
            <a:pPr lvl="2"/>
            <a:r>
              <a:rPr lang="en-US" altLang="en-US" dirty="0"/>
              <a:t>Teaches, admonishes one another</a:t>
            </a:r>
          </a:p>
          <a:p>
            <a:pPr lvl="1"/>
            <a:r>
              <a:rPr lang="en-US" altLang="en-US" dirty="0"/>
              <a:t>Do you focus on the words and meaning of song?</a:t>
            </a:r>
          </a:p>
          <a:p>
            <a:pPr lvl="2"/>
            <a:r>
              <a:rPr lang="en-US" altLang="en-US" dirty="0"/>
              <a:t>1 Cor. 14:15 – “With Understanding”</a:t>
            </a:r>
          </a:p>
          <a:p>
            <a:pPr lvl="1"/>
            <a:r>
              <a:rPr lang="en-US" altLang="en-US" dirty="0"/>
              <a:t>Do you mouth the words and let your mind wander?</a:t>
            </a:r>
          </a:p>
          <a:p>
            <a:pPr lvl="2"/>
            <a:r>
              <a:rPr lang="en-US" altLang="en-US" dirty="0"/>
              <a:t>1 Cor. 14:15 – “With the Spirit”</a:t>
            </a:r>
          </a:p>
          <a:p>
            <a:pPr lvl="1"/>
            <a:r>
              <a:rPr lang="en-US" altLang="en-US" dirty="0"/>
              <a:t>Are you zealous in your singing?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C45E-4266-9972-B97F-0F2298036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uiExpand="1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D3FD9AB2-9DCE-43DB-86D9-E89DF7D53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in Public Worship</a:t>
            </a:r>
          </a:p>
        </p:txBody>
      </p:sp>
      <p:sp>
        <p:nvSpPr>
          <p:cNvPr id="19461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00098FE-2D9D-4786-AC3E-2DE9DCB67B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Prayer (Acts 2:42)</a:t>
            </a:r>
          </a:p>
          <a:p>
            <a:pPr lvl="1"/>
            <a:r>
              <a:rPr lang="en-US" altLang="en-US" dirty="0"/>
              <a:t>Do you pray along with prayer being led?</a:t>
            </a:r>
          </a:p>
          <a:p>
            <a:pPr lvl="2"/>
            <a:r>
              <a:rPr lang="en-US" altLang="en-US" dirty="0"/>
              <a:t>1 Cor.  14:15 - Pray with understanding </a:t>
            </a:r>
          </a:p>
          <a:p>
            <a:pPr lvl="1"/>
            <a:r>
              <a:rPr lang="en-US" altLang="en-US" dirty="0"/>
              <a:t>Do you focus on the words and thought of prayer or do you let your mind think on other things?</a:t>
            </a:r>
          </a:p>
          <a:p>
            <a:pPr lvl="2"/>
            <a:r>
              <a:rPr lang="en-US" altLang="en-US" dirty="0"/>
              <a:t>1 Cor.  14:15 - Pray with the spirit</a:t>
            </a:r>
          </a:p>
          <a:p>
            <a:pPr lvl="1"/>
            <a:r>
              <a:rPr lang="en-US" altLang="en-US" dirty="0"/>
              <a:t>Are you zealous in public prayers?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1C941-28CE-3A45-4B4C-E63D2D4B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uiExpand="1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>
            <a:extLst>
              <a:ext uri="{FF2B5EF4-FFF2-40B4-BE49-F238E27FC236}">
                <a16:creationId xmlns:a16="http://schemas.microsoft.com/office/drawing/2014/main" id="{90BB9D51-02FA-4A7D-9559-5E1183B4B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in Public Worship</a:t>
            </a:r>
          </a:p>
        </p:txBody>
      </p:sp>
      <p:sp>
        <p:nvSpPr>
          <p:cNvPr id="21511" name="Rectangle 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118DE5E-F403-4B1A-A781-A2BF7ABE41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3"/>
            <a:ext cx="11604360" cy="4937461"/>
          </a:xfrm>
        </p:spPr>
        <p:txBody>
          <a:bodyPr>
            <a:normAutofit/>
          </a:bodyPr>
          <a:lstStyle/>
          <a:p>
            <a:r>
              <a:rPr lang="en-US" altLang="en-US" dirty="0"/>
              <a:t>Sermon (Acts 2:42; Mk. 16:15; 2 Tim. 4:1-4)</a:t>
            </a:r>
          </a:p>
          <a:p>
            <a:pPr lvl="1"/>
            <a:r>
              <a:rPr lang="en-US" altLang="en-US" dirty="0"/>
              <a:t>Do you have an open heart? (James 1:21)</a:t>
            </a:r>
          </a:p>
          <a:p>
            <a:pPr lvl="1"/>
            <a:r>
              <a:rPr lang="en-US" altLang="en-US" dirty="0"/>
              <a:t>Do you study to see if things taught are so or not? (Acts 17:10-11)</a:t>
            </a:r>
          </a:p>
          <a:p>
            <a:pPr lvl="1"/>
            <a:r>
              <a:rPr lang="en-US" altLang="en-US" dirty="0"/>
              <a:t>Do you sleep during the sermon?</a:t>
            </a:r>
          </a:p>
          <a:p>
            <a:pPr lvl="2"/>
            <a:r>
              <a:rPr lang="en-US" altLang="en-US" dirty="0"/>
              <a:t>Not medicine side effects, worked 3rd shift or are a mom to babies and have made the effort to come to services </a:t>
            </a:r>
          </a:p>
          <a:p>
            <a:pPr lvl="2"/>
            <a:r>
              <a:rPr lang="en-US" altLang="en-US" dirty="0"/>
              <a:t>You are not getting anything out of the sermon</a:t>
            </a:r>
          </a:p>
          <a:p>
            <a:pPr lvl="2"/>
            <a:r>
              <a:rPr lang="en-US" altLang="en-US" dirty="0"/>
              <a:t>You are a distraction/discouragement to those around you</a:t>
            </a:r>
          </a:p>
          <a:p>
            <a:pPr lvl="1"/>
            <a:r>
              <a:rPr lang="en-US" altLang="en-US" dirty="0"/>
              <a:t>Are you zealous in participating in the study of God’s Word?</a:t>
            </a:r>
          </a:p>
          <a:p>
            <a:pPr lvl="2"/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3722D-A014-5726-88F5-C93B6A6C3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uiExpand="1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B8C6E682-2700-4D5C-9B25-EE5190F60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Growth in Public Worship</a:t>
            </a:r>
          </a:p>
        </p:txBody>
      </p:sp>
      <p:sp>
        <p:nvSpPr>
          <p:cNvPr id="23557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7B28025-7412-4649-BBD5-47C9233DC2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After services (Gal. 6:10; Eph. 2:19; Acts 2:46-47)</a:t>
            </a:r>
          </a:p>
          <a:p>
            <a:pPr lvl="1"/>
            <a:r>
              <a:rPr lang="en-US" altLang="en-US" dirty="0"/>
              <a:t>Do you leave as fast as you can?</a:t>
            </a:r>
          </a:p>
          <a:p>
            <a:pPr lvl="1"/>
            <a:r>
              <a:rPr lang="en-US" altLang="en-US" dirty="0"/>
              <a:t>Do you stay around and talk to fellow Christians?</a:t>
            </a:r>
          </a:p>
          <a:p>
            <a:pPr lvl="1"/>
            <a:r>
              <a:rPr lang="en-US" altLang="en-US" dirty="0"/>
              <a:t>It’s sad when the elders or person giving announcements tells of someone being sick or having troubles, and the only thing you can think of is “WHO?”</a:t>
            </a:r>
          </a:p>
          <a:p>
            <a:pPr lvl="1"/>
            <a:r>
              <a:rPr lang="en-US" altLang="en-US" dirty="0"/>
              <a:t>Are you zealous in your hospitality to your brothers &amp; sisters?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B6E64-BB4E-9103-E25A-D83EC6D4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0C47CD9-AB6D-4996-9A94-443B91435D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02227" y="2003753"/>
            <a:ext cx="8151383" cy="2036067"/>
          </a:xfrm>
        </p:spPr>
        <p:txBody>
          <a:bodyPr/>
          <a:lstStyle/>
          <a:p>
            <a:r>
              <a:rPr lang="en-US" altLang="en-US" dirty="0"/>
              <a:t>A True Zeal for the Lord</a:t>
            </a:r>
          </a:p>
        </p:txBody>
      </p:sp>
      <p:sp>
        <p:nvSpPr>
          <p:cNvPr id="614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1B1A891-F570-4B64-B00A-4FD00DD97F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16654" y="3428999"/>
            <a:ext cx="8151383" cy="814428"/>
          </a:xfrm>
        </p:spPr>
        <p:txBody>
          <a:bodyPr/>
          <a:lstStyle/>
          <a:p>
            <a:r>
              <a:rPr lang="en-US" altLang="en-US" dirty="0"/>
              <a:t>Rom. 10:1-3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>
            <a:extLst>
              <a:ext uri="{FF2B5EF4-FFF2-40B4-BE49-F238E27FC236}">
                <a16:creationId xmlns:a16="http://schemas.microsoft.com/office/drawing/2014/main" id="{2FEE4F63-84EA-481B-88DE-80D805C16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Private Service</a:t>
            </a:r>
          </a:p>
        </p:txBody>
      </p:sp>
      <p:sp>
        <p:nvSpPr>
          <p:cNvPr id="25605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F603651-1E01-4769-A636-FF36467AF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Bible Study (2 Tim. 2:15; 1 Pet. 3:15)</a:t>
            </a:r>
          </a:p>
          <a:p>
            <a:pPr lvl="1"/>
            <a:r>
              <a:rPr lang="en-US" altLang="en-US" dirty="0"/>
              <a:t>When was last time you read Bible, not for preaching, teaching, or doing your Bible lesson?</a:t>
            </a:r>
          </a:p>
          <a:p>
            <a:pPr lvl="1"/>
            <a:r>
              <a:rPr lang="en-US" altLang="en-US" dirty="0"/>
              <a:t>You may know the main Bible characters but there are other interesting stories in the Bible you may not know.</a:t>
            </a:r>
          </a:p>
          <a:p>
            <a:pPr lvl="2"/>
            <a:r>
              <a:rPr lang="en-US" altLang="en-US" dirty="0"/>
              <a:t>If I said that someone drives like Jehu, who understands what I mean? (2 Kings 9:20)</a:t>
            </a:r>
          </a:p>
          <a:p>
            <a:pPr lvl="1"/>
            <a:r>
              <a:rPr lang="en-US" altLang="en-US" dirty="0"/>
              <a:t>Are you zealous in your Bible study?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936CF-F100-0D73-4326-11F49298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uiExpand="1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>
            <a:extLst>
              <a:ext uri="{FF2B5EF4-FFF2-40B4-BE49-F238E27FC236}">
                <a16:creationId xmlns:a16="http://schemas.microsoft.com/office/drawing/2014/main" id="{CE6A7EA5-9346-4135-8272-FAB31F6ECC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Private Service</a:t>
            </a:r>
          </a:p>
        </p:txBody>
      </p:sp>
      <p:sp>
        <p:nvSpPr>
          <p:cNvPr id="27653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21F8D9F-F960-4E5D-93ED-EC0685ADEF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3"/>
            <a:ext cx="11604360" cy="4937461"/>
          </a:xfrm>
        </p:spPr>
        <p:txBody>
          <a:bodyPr>
            <a:normAutofit/>
          </a:bodyPr>
          <a:lstStyle/>
          <a:p>
            <a:r>
              <a:rPr lang="en-US" altLang="en-US" dirty="0"/>
              <a:t>Prayer (1 Thes. 5:17; 1 Tim. 2:8)</a:t>
            </a:r>
          </a:p>
          <a:p>
            <a:pPr lvl="1"/>
            <a:r>
              <a:rPr lang="en-US" altLang="en-US" dirty="0"/>
              <a:t>How often do you pray?</a:t>
            </a:r>
          </a:p>
          <a:p>
            <a:pPr lvl="1"/>
            <a:endParaRPr lang="en-US" altLang="en-US" dirty="0"/>
          </a:p>
          <a:p>
            <a:pPr lvl="3"/>
            <a:endParaRPr lang="en-US" altLang="en-US" dirty="0"/>
          </a:p>
          <a:p>
            <a:pPr marL="1219170" lvl="2" indent="0">
              <a:buNone/>
            </a:pPr>
            <a:endParaRPr lang="en-US" altLang="en-US" dirty="0"/>
          </a:p>
          <a:p>
            <a:pPr marL="1219170" lvl="2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We can always pray more than we do.</a:t>
            </a:r>
          </a:p>
          <a:p>
            <a:pPr lvl="1"/>
            <a:r>
              <a:rPr lang="en-US" altLang="en-US" dirty="0"/>
              <a:t>Are you zealous in your prayer life?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8600F1-6A55-0B0D-FB46-00DE18CC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39BB5E-A3EE-13AE-5835-6571CD350E29}"/>
              </a:ext>
            </a:extLst>
          </p:cNvPr>
          <p:cNvSpPr txBox="1"/>
          <p:nvPr/>
        </p:nvSpPr>
        <p:spPr>
          <a:xfrm>
            <a:off x="445914" y="3155324"/>
            <a:ext cx="13438041" cy="2074414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1523962" marR="0" lvl="2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wake up</a:t>
            </a:r>
          </a:p>
          <a:p>
            <a:pPr marL="1523962" marR="0" lvl="2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eat your meals</a:t>
            </a:r>
          </a:p>
          <a:p>
            <a:pPr marL="1523962" marR="0" lvl="2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someone is sick</a:t>
            </a:r>
          </a:p>
          <a:p>
            <a:pPr marL="1523962" marR="0" lvl="2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someone having a hard time</a:t>
            </a:r>
          </a:p>
          <a:p>
            <a:pPr marL="1523962" marR="0" lvl="2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way to/from work</a:t>
            </a:r>
          </a:p>
          <a:p>
            <a:pPr marL="1523962" marR="0" lvl="2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Before going to bed</a:t>
            </a:r>
          </a:p>
          <a:p>
            <a:pPr marL="1523962" marR="0" lvl="2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Anytime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uiExpand="1" build="p" bldLvl="2" autoUpdateAnimBg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12CE43E6-CBD8-4926-A440-C3AC3B789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Private Service</a:t>
            </a:r>
          </a:p>
        </p:txBody>
      </p:sp>
      <p:sp>
        <p:nvSpPr>
          <p:cNvPr id="29701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C6FC1F0-BAF6-44CC-A25C-15857BE7E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3"/>
            <a:ext cx="11604360" cy="4937461"/>
          </a:xfrm>
        </p:spPr>
        <p:txBody>
          <a:bodyPr>
            <a:normAutofit/>
          </a:bodyPr>
          <a:lstStyle/>
          <a:p>
            <a:r>
              <a:rPr lang="en-US" altLang="en-US" dirty="0"/>
              <a:t>Benevolence (Gal. 6:10; Eph. 4:28; Luke 10:25-37)</a:t>
            </a:r>
          </a:p>
          <a:p>
            <a:pPr lvl="1"/>
            <a:r>
              <a:rPr lang="en-US" altLang="en-US" dirty="0"/>
              <a:t>There are always people in need.</a:t>
            </a:r>
          </a:p>
          <a:p>
            <a:pPr lvl="2"/>
            <a:r>
              <a:rPr lang="en-US" altLang="en-US" dirty="0"/>
              <a:t>Sick, Loss of loved one, Needy</a:t>
            </a:r>
          </a:p>
          <a:p>
            <a:pPr lvl="1"/>
            <a:r>
              <a:rPr lang="en-US" altLang="en-US" dirty="0"/>
              <a:t>When the need arises, do you give to others in need? </a:t>
            </a:r>
            <a:br>
              <a:rPr lang="en-US" altLang="en-US" dirty="0"/>
            </a:br>
            <a:r>
              <a:rPr lang="en-US" altLang="en-US" dirty="0"/>
              <a:t>(Matt. 25:31-46; 1 John 3:17-18)</a:t>
            </a:r>
          </a:p>
          <a:p>
            <a:pPr lvl="2"/>
            <a:r>
              <a:rPr lang="en-US" altLang="en-US" dirty="0"/>
              <a:t>Money</a:t>
            </a:r>
          </a:p>
          <a:p>
            <a:pPr lvl="2"/>
            <a:r>
              <a:rPr lang="en-US" altLang="en-US" dirty="0"/>
              <a:t>Transportation</a:t>
            </a:r>
          </a:p>
          <a:p>
            <a:pPr lvl="2"/>
            <a:r>
              <a:rPr lang="en-US" altLang="en-US" dirty="0"/>
              <a:t>Clothing</a:t>
            </a:r>
          </a:p>
          <a:p>
            <a:pPr lvl="2"/>
            <a:r>
              <a:rPr lang="en-US" altLang="en-US" dirty="0"/>
              <a:t>Food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8053DD-B1AA-0D1F-5300-9B2BA0B46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uiExpand="1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>
            <a:extLst>
              <a:ext uri="{FF2B5EF4-FFF2-40B4-BE49-F238E27FC236}">
                <a16:creationId xmlns:a16="http://schemas.microsoft.com/office/drawing/2014/main" id="{0998091B-D0A6-45EE-BE9D-BCA7E3EC8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Growth in Private Service</a:t>
            </a:r>
          </a:p>
        </p:txBody>
      </p:sp>
      <p:sp>
        <p:nvSpPr>
          <p:cNvPr id="34821" name="Rectangle 5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BA79154-90CE-464E-8DAC-61647E05BA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1311150" cy="4325164"/>
          </a:xfrm>
        </p:spPr>
        <p:txBody>
          <a:bodyPr>
            <a:normAutofit/>
          </a:bodyPr>
          <a:lstStyle/>
          <a:p>
            <a:r>
              <a:rPr lang="en-US" altLang="en-US" dirty="0"/>
              <a:t>Personal Evangelism (Matt. 28:19-20; Mk. 16:15)</a:t>
            </a:r>
          </a:p>
          <a:p>
            <a:pPr lvl="1"/>
            <a:r>
              <a:rPr lang="en-US" altLang="en-US" dirty="0"/>
              <a:t>Home Bible Studies</a:t>
            </a:r>
          </a:p>
          <a:p>
            <a:pPr lvl="1"/>
            <a:r>
              <a:rPr lang="en-US" altLang="en-US" dirty="0"/>
              <a:t>Correspondence Courses</a:t>
            </a:r>
          </a:p>
          <a:p>
            <a:pPr lvl="1"/>
            <a:r>
              <a:rPr lang="en-US" altLang="en-US" dirty="0"/>
              <a:t>Tracts on all subjects</a:t>
            </a:r>
          </a:p>
          <a:p>
            <a:pPr lvl="1"/>
            <a:r>
              <a:rPr lang="en-US" altLang="en-US" dirty="0"/>
              <a:t>CD’s, Website, Sermon/Class audio, slides of sermons</a:t>
            </a:r>
          </a:p>
          <a:p>
            <a:pPr lvl="1"/>
            <a:r>
              <a:rPr lang="en-US" altLang="en-US" dirty="0"/>
              <a:t>Inviting others to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8FFDA-ECE9-8FC4-CF1E-A3EAA34F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A7656081-66A8-486F-BD2F-62502B99B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By Our Growth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31CD965-D54D-446A-9165-60216DBB46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We are able to teach others (2 Tim. 2:2; Heb. 5:12-14)</a:t>
            </a:r>
          </a:p>
          <a:p>
            <a:pPr lvl="1"/>
            <a:r>
              <a:rPr lang="en-US" altLang="en-US" dirty="0"/>
              <a:t>Thus fulfilling the Great Commission (Matt. 28:19-20)</a:t>
            </a:r>
          </a:p>
          <a:p>
            <a:pPr lvl="1"/>
            <a:r>
              <a:rPr lang="en-US" altLang="en-US" dirty="0"/>
              <a:t>The Lord’s church will grow (Acts 2:47)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4CA15-A26C-2004-0933-019D6E26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1128D0FD-AB6B-4AF8-924C-45B715F77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By Our Growth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71CF3E6-6020-44BF-B068-FFAA897534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3"/>
            <a:ext cx="11604360" cy="4937461"/>
          </a:xfrm>
        </p:spPr>
        <p:txBody>
          <a:bodyPr>
            <a:normAutofit/>
          </a:bodyPr>
          <a:lstStyle/>
          <a:p>
            <a:r>
              <a:rPr lang="en-US" altLang="en-US" dirty="0"/>
              <a:t>We become the church the Lord desires.</a:t>
            </a:r>
          </a:p>
          <a:p>
            <a:pPr lvl="1"/>
            <a:r>
              <a:rPr lang="en-US" altLang="en-US" dirty="0"/>
              <a:t>Compare churches of Asia in Rev. 2-3.  If we are not what the </a:t>
            </a:r>
            <a:br>
              <a:rPr lang="en-US" altLang="en-US" dirty="0"/>
            </a:br>
            <a:r>
              <a:rPr lang="en-US" altLang="en-US" dirty="0"/>
              <a:t>Lord desires, He will remove His candlestick/fellowship.</a:t>
            </a:r>
          </a:p>
          <a:p>
            <a:pPr lvl="1"/>
            <a:r>
              <a:rPr lang="en-US" altLang="en-US" dirty="0"/>
              <a:t>We become the types of Christians God wants.  </a:t>
            </a:r>
            <a:br>
              <a:rPr lang="en-US" altLang="en-US" dirty="0"/>
            </a:br>
            <a:r>
              <a:rPr lang="en-US" altLang="en-US" dirty="0"/>
              <a:t>(1 Tim. 3:1-13; Tit. 1:6-9)</a:t>
            </a:r>
          </a:p>
          <a:p>
            <a:pPr lvl="2"/>
            <a:r>
              <a:rPr lang="en-US" altLang="en-US" dirty="0"/>
              <a:t>Is this local body lacking?</a:t>
            </a:r>
          </a:p>
          <a:p>
            <a:pPr lvl="2"/>
            <a:r>
              <a:rPr lang="en-US" altLang="en-US" dirty="0"/>
              <a:t>Are you growing into the mature Christian that God desires you to be?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12B3E-8DF2-C400-F51B-C2BB4435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7871-5DC1-4589-A5EA-D78F918B1040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EA69697-7D57-4192-9B08-3A2D8A1C4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368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32AB3AA-8DC6-4F06-AF39-EB69614B55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Do you have a zeal for God, according to knowledge?</a:t>
            </a:r>
          </a:p>
          <a:p>
            <a:pPr lvl="1"/>
            <a:r>
              <a:rPr lang="en-US" altLang="en-US" dirty="0"/>
              <a:t>Are you submitting to the righteousness of God?</a:t>
            </a:r>
          </a:p>
          <a:p>
            <a:pPr lvl="2"/>
            <a:r>
              <a:rPr lang="en-US" altLang="en-US" dirty="0"/>
              <a:t>All areas we have seen this morning have been commands given in Scripture.</a:t>
            </a:r>
          </a:p>
          <a:p>
            <a:pPr lvl="2"/>
            <a:r>
              <a:rPr lang="en-US" altLang="en-US" dirty="0"/>
              <a:t>“</a:t>
            </a:r>
            <a:r>
              <a:rPr lang="en-US" dirty="0"/>
              <a:t>If you love me, you will keep my commandments.” (John 14:15)</a:t>
            </a:r>
          </a:p>
          <a:p>
            <a:pPr lvl="1"/>
            <a:r>
              <a:rPr lang="en-US" altLang="en-US" dirty="0"/>
              <a:t>We always have room to grow both in our private and in our public service to God.</a:t>
            </a:r>
          </a:p>
          <a:p>
            <a:pPr lvl="1"/>
            <a:r>
              <a:rPr lang="en-US" altLang="en-US" dirty="0"/>
              <a:t>We must strive to give our first fruits to our Master.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F1D46-B82D-90B1-5A14-5FED6727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7871-5DC1-4589-A5EA-D78F918B1040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2AF7208-A5FD-44C7-937F-9872DCD06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3789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C54F7DB-4E7E-49FC-8D9C-204797697A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3"/>
            <a:ext cx="11604360" cy="4937461"/>
          </a:xfrm>
        </p:spPr>
        <p:txBody>
          <a:bodyPr>
            <a:normAutofit/>
          </a:bodyPr>
          <a:lstStyle/>
          <a:p>
            <a:r>
              <a:rPr lang="en-US" altLang="en-US" dirty="0"/>
              <a:t>If you are not a Christian</a:t>
            </a:r>
          </a:p>
          <a:p>
            <a:pPr lvl="1"/>
            <a:r>
              <a:rPr lang="en-US" altLang="en-US" dirty="0"/>
              <a:t>Hear – Rom. 10:17</a:t>
            </a:r>
          </a:p>
          <a:p>
            <a:pPr lvl="1"/>
            <a:r>
              <a:rPr lang="en-US" altLang="en-US" dirty="0"/>
              <a:t>Believe – John 20:30-31</a:t>
            </a:r>
          </a:p>
          <a:p>
            <a:pPr lvl="1"/>
            <a:r>
              <a:rPr lang="en-US" altLang="en-US" dirty="0"/>
              <a:t>Repent of Your Sins – Luke 13:3</a:t>
            </a:r>
          </a:p>
          <a:p>
            <a:pPr lvl="1"/>
            <a:r>
              <a:rPr lang="en-US" altLang="en-US" dirty="0"/>
              <a:t>Confess Jesus as the Christ – Rom. 10:9-10</a:t>
            </a:r>
          </a:p>
          <a:p>
            <a:pPr lvl="1"/>
            <a:r>
              <a:rPr lang="en-US" altLang="en-US" dirty="0"/>
              <a:t>Be baptized for the remission of your sins – Acts 2:38</a:t>
            </a:r>
          </a:p>
          <a:p>
            <a:pPr lvl="1"/>
            <a:r>
              <a:rPr lang="en-US" altLang="en-US" dirty="0"/>
              <a:t>Enduring to the end, remaining faithful – Matt. 10:22</a:t>
            </a:r>
          </a:p>
          <a:p>
            <a:pPr lvl="1"/>
            <a:r>
              <a:rPr lang="en-US" altLang="en-US" dirty="0"/>
              <a:t>Continue growing – 2 Pet. 3:18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10515-4E94-9B11-265D-016AC8A7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B84A97C-AD1F-4F51-A842-509D7C015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4915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30F5447-5213-4F0D-B2C3-D07D64BF85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If you are an erring Christian</a:t>
            </a:r>
          </a:p>
          <a:p>
            <a:pPr lvl="1"/>
            <a:r>
              <a:rPr lang="en-US" altLang="en-US" dirty="0"/>
              <a:t>Repent of your sins – Acts 8:22</a:t>
            </a:r>
          </a:p>
          <a:p>
            <a:pPr lvl="1"/>
            <a:r>
              <a:rPr lang="en-US" altLang="en-US" dirty="0"/>
              <a:t>Confess your faults &amp; Prayer – James 5:16; 1 Jn. 1:9</a:t>
            </a:r>
          </a:p>
          <a:p>
            <a:pPr lvl="1"/>
            <a:r>
              <a:rPr lang="en-US" altLang="en-US" dirty="0"/>
              <a:t>Being faithful unto death – Rev. </a:t>
            </a:r>
            <a:r>
              <a:rPr lang="en-US" altLang="en-US"/>
              <a:t>2:10</a:t>
            </a:r>
            <a:endParaRPr lang="en-US" altLang="en-US" dirty="0"/>
          </a:p>
          <a:p>
            <a:pPr lvl="1"/>
            <a:r>
              <a:rPr lang="en-US" altLang="en-US" dirty="0"/>
              <a:t>Continue growing – 2 Pet. 3:18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7F9F1B-B0D1-D9F9-6735-5853D842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 autoUpdateAnimBg="0" advAuto="2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1335B-52F9-2AA6-0E98-EC4567063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654" y="2309163"/>
            <a:ext cx="8151383" cy="2036067"/>
          </a:xfrm>
        </p:spPr>
        <p:txBody>
          <a:bodyPr/>
          <a:lstStyle/>
          <a:p>
            <a:r>
              <a:rPr lang="en-US" altLang="en-US" dirty="0"/>
              <a:t>Are You Zealous</a:t>
            </a:r>
            <a:br>
              <a:rPr lang="en-US" altLang="en-US" dirty="0"/>
            </a:br>
            <a:r>
              <a:rPr lang="en-US" altLang="en-US" dirty="0"/>
              <a:t>for the Lord?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FE963020-2D22-4DAA-B1F8-6F47DE934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 True Zeal for the Lord</a:t>
            </a:r>
          </a:p>
        </p:txBody>
      </p:sp>
      <p:sp>
        <p:nvSpPr>
          <p:cNvPr id="8195" name="Rectangle 6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FA3EE59-C038-4605-AA1C-60C9F3A67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“Brethren, my heart’s desire and prayer to God for Israel is that they may be saved. For I bear them witness that they have a </a:t>
            </a:r>
            <a:r>
              <a:rPr lang="en-US" altLang="en-US" b="1" dirty="0">
                <a:solidFill>
                  <a:schemeClr val="accent2"/>
                </a:solidFill>
              </a:rPr>
              <a:t>zeal for God</a:t>
            </a:r>
            <a:r>
              <a:rPr lang="en-US" altLang="en-US" dirty="0"/>
              <a:t>, but not </a:t>
            </a:r>
            <a:r>
              <a:rPr lang="en-US" altLang="en-US" b="1" dirty="0">
                <a:solidFill>
                  <a:schemeClr val="accent2"/>
                </a:solidFill>
              </a:rPr>
              <a:t>according to knowledge</a:t>
            </a:r>
            <a:r>
              <a:rPr lang="en-US" altLang="en-US" dirty="0"/>
              <a:t>. For they being ignorant of God’s righteousness, and seeking to establish their own righteousness, have not </a:t>
            </a:r>
            <a:r>
              <a:rPr lang="en-US" altLang="en-US" b="1" dirty="0">
                <a:solidFill>
                  <a:schemeClr val="accent2"/>
                </a:solidFill>
              </a:rPr>
              <a:t>submitted to the righteousness of God</a:t>
            </a:r>
            <a:r>
              <a:rPr lang="en-US" altLang="en-US" dirty="0"/>
              <a:t>.”</a:t>
            </a:r>
            <a:br>
              <a:rPr lang="en-US" altLang="en-US" dirty="0"/>
            </a:br>
            <a:r>
              <a:rPr lang="en-US" altLang="en-US" dirty="0"/>
              <a:t>						         Romans 10:1-3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E0CC8-5A59-14D3-5168-07D27F19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7871-5DC1-4589-A5EA-D78F918B104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4711BA1-22AF-4CE6-95C2-E8CC9A914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048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9" rIns="92075" bIns="46039" anchor="b"/>
          <a:lstStyle/>
          <a:p>
            <a:pPr>
              <a:lnSpc>
                <a:spcPct val="70000"/>
              </a:lnSpc>
              <a:defRPr/>
            </a:pPr>
            <a:endParaRPr kumimoji="1" lang="en-US" sz="44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FE963020-2D22-4DAA-B1F8-6F47DE934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Zeal?</a:t>
            </a:r>
          </a:p>
        </p:txBody>
      </p:sp>
      <p:sp>
        <p:nvSpPr>
          <p:cNvPr id="8195" name="Rectangle 6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FA3EE59-C038-4605-AA1C-60C9F3A67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1412953" cy="4854247"/>
          </a:xfrm>
        </p:spPr>
        <p:txBody>
          <a:bodyPr>
            <a:normAutofit/>
          </a:bodyPr>
          <a:lstStyle/>
          <a:p>
            <a:r>
              <a:rPr lang="en-US" altLang="en-US" dirty="0"/>
              <a:t>Zeal is far more than the ambition of youth or the burst of energy from a cup of coffee. In the Bible, zeal is a burning desire to please God!</a:t>
            </a:r>
          </a:p>
          <a:p>
            <a:r>
              <a:rPr lang="en-US" altLang="en-US" dirty="0"/>
              <a:t>Formally, zeal is defined as "great energy or enthusiasm in pursuit of a cause or objective.“</a:t>
            </a:r>
          </a:p>
          <a:p>
            <a:pPr lvl="1"/>
            <a:r>
              <a:rPr lang="en-US" altLang="en-US" dirty="0"/>
              <a:t>Definition is fine for talking about zeal for sports or hobbies, but it's not precise enough to describe what God envisions for His people.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E0CC8-5A59-14D3-5168-07D27F19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7871-5DC1-4589-A5EA-D78F918B1040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4711BA1-22AF-4CE6-95C2-E8CC9A914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048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9" rIns="92075" bIns="46039" anchor="b"/>
          <a:lstStyle/>
          <a:p>
            <a:pPr>
              <a:lnSpc>
                <a:spcPct val="70000"/>
              </a:lnSpc>
              <a:defRPr/>
            </a:pPr>
            <a:endParaRPr kumimoji="1" lang="en-US" sz="44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A74835-3046-F41C-74BF-1EEBFBCC8AA0}"/>
              </a:ext>
            </a:extLst>
          </p:cNvPr>
          <p:cNvSpPr txBox="1"/>
          <p:nvPr/>
        </p:nvSpPr>
        <p:spPr>
          <a:xfrm>
            <a:off x="2878607" y="6388400"/>
            <a:ext cx="8256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i="1" u="sng" dirty="0">
                <a:solidFill>
                  <a:schemeClr val="bg1">
                    <a:lumMod val="65000"/>
                  </a:schemeClr>
                </a:solidFill>
              </a:rPr>
              <a:t>Lifelong Zeal: How to Build Lasting Passion for God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</a:rPr>
              <a:t>by Phillip </a:t>
            </a:r>
            <a:r>
              <a:rPr lang="en-US" sz="2000" i="1" dirty="0" err="1">
                <a:solidFill>
                  <a:schemeClr val="bg1">
                    <a:lumMod val="65000"/>
                  </a:schemeClr>
                </a:solidFill>
              </a:rPr>
              <a:t>Shumake</a:t>
            </a:r>
            <a:endParaRPr lang="en-US" sz="2000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FE963020-2D22-4DAA-B1F8-6F47DE934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Zeal?</a:t>
            </a:r>
          </a:p>
        </p:txBody>
      </p:sp>
      <p:sp>
        <p:nvSpPr>
          <p:cNvPr id="8195" name="Rectangle 6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FA3EE59-C038-4605-AA1C-60C9F3A67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1412953" cy="485424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en-US" dirty="0"/>
              <a:t>Five qualities the Bible directly links to the concept of zeal.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Courage (1 Peter 3:13)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Wisdom (Rom. 10:2)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Energy (John 4:34)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Diligence (Ezra 7:23)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Loving service (Rom. 12:11)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These traits create a clear picture of this "burning desire" in action.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E0CC8-5A59-14D3-5168-07D27F19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7871-5DC1-4589-A5EA-D78F918B1040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A4711BA1-22AF-4CE6-95C2-E8CC9A914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04800"/>
            <a:ext cx="6248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9" rIns="92075" bIns="46039" anchor="b"/>
          <a:lstStyle/>
          <a:p>
            <a:pPr>
              <a:lnSpc>
                <a:spcPct val="70000"/>
              </a:lnSpc>
              <a:defRPr/>
            </a:pPr>
            <a:endParaRPr kumimoji="1" lang="en-US" sz="4400" b="1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E511DF-E51E-E178-1079-16547A90BF01}"/>
              </a:ext>
            </a:extLst>
          </p:cNvPr>
          <p:cNvSpPr/>
          <p:nvPr/>
        </p:nvSpPr>
        <p:spPr>
          <a:xfrm>
            <a:off x="7012230" y="2665475"/>
            <a:ext cx="4886560" cy="2906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 zeal is the </a:t>
            </a:r>
            <a:b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courage to exercise </a:t>
            </a:r>
            <a:b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wisdom, great energy, and great diligence in loving service to God.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D6F268-C3B2-72EC-0440-C12BC2F5510C}"/>
              </a:ext>
            </a:extLst>
          </p:cNvPr>
          <p:cNvSpPr txBox="1"/>
          <p:nvPr/>
        </p:nvSpPr>
        <p:spPr>
          <a:xfrm>
            <a:off x="2889195" y="6388400"/>
            <a:ext cx="82566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i="1" u="sng" dirty="0">
                <a:solidFill>
                  <a:schemeClr val="bg1">
                    <a:lumMod val="65000"/>
                  </a:schemeClr>
                </a:solidFill>
              </a:rPr>
              <a:t>Lifelong Zeal: How to Build Lasting Passion for God </a:t>
            </a:r>
            <a:r>
              <a:rPr lang="en-US" sz="2000" i="1" dirty="0">
                <a:solidFill>
                  <a:schemeClr val="bg1">
                    <a:lumMod val="65000"/>
                  </a:schemeClr>
                </a:solidFill>
              </a:rPr>
              <a:t>by Phillip </a:t>
            </a:r>
            <a:r>
              <a:rPr lang="en-US" sz="2000" i="1" dirty="0" err="1">
                <a:solidFill>
                  <a:schemeClr val="bg1">
                    <a:lumMod val="65000"/>
                  </a:schemeClr>
                </a:solidFill>
              </a:rPr>
              <a:t>Shumake</a:t>
            </a:r>
            <a:endParaRPr lang="en-US" sz="2000" i="1" u="sng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E1D4E5A-6AE7-4E08-8EFE-F8DA36274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Must Have Priorities.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D9A8A67-9264-4F4A-BC54-C9BEE12414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God must have our top priority. (Matt. 6:33)</a:t>
            </a:r>
          </a:p>
          <a:p>
            <a:pPr lvl="1"/>
            <a:r>
              <a:rPr lang="en-US" altLang="en-US" dirty="0"/>
              <a:t>We must love God more than our own families. (Matt. 10:37)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</a:rPr>
              <a:t>Do we put our parents and spending time with them in a higher priority than our responsibilities to God?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</a:rPr>
              <a:t>Do we put our children and their pleasures in higher esteem than our service to God?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</a:rPr>
              <a:t>These things ought not to be so!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0B2339-C813-BB58-6546-24773CA2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F66A05E-7253-48F7-98CC-541B5ABEE8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Must Have Priorities.</a:t>
            </a:r>
          </a:p>
        </p:txBody>
      </p:sp>
      <p:sp>
        <p:nvSpPr>
          <p:cNvPr id="5017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58C4D27-A404-4F30-9888-4A389C5016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God will not accept our excuses. (Luke 14:16-27) </a:t>
            </a:r>
          </a:p>
          <a:p>
            <a:pPr lvl="1"/>
            <a:r>
              <a:rPr lang="en-US" altLang="en-US" dirty="0"/>
              <a:t>We must put God before: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</a:rPr>
              <a:t>Property and possessions (v. 18)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CCC13E-11A7-3973-A2BE-2C014CC0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F1BE9D-C4B3-249E-855A-4DEBEAD97A62}"/>
              </a:ext>
            </a:extLst>
          </p:cNvPr>
          <p:cNvSpPr txBox="1"/>
          <p:nvPr/>
        </p:nvSpPr>
        <p:spPr>
          <a:xfrm>
            <a:off x="293210" y="3634033"/>
            <a:ext cx="11758285" cy="1932837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2133547" marR="0" lvl="3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a house</a:t>
            </a:r>
          </a:p>
          <a:p>
            <a:pPr marL="2133547" marR="0" lvl="3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Buying/Selling a house</a:t>
            </a:r>
          </a:p>
          <a:p>
            <a:pPr marL="2133547" marR="0" lvl="3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Cleaning a house </a:t>
            </a:r>
          </a:p>
          <a:p>
            <a:pPr marL="2133547" marR="0" lvl="3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Remodeling a house</a:t>
            </a:r>
          </a:p>
          <a:p>
            <a:pPr marL="2133547" marR="0" lvl="3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Yard work</a:t>
            </a:r>
          </a:p>
          <a:p>
            <a:pPr marL="2133547" marR="0" lvl="3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Buying/Selling a car</a:t>
            </a:r>
          </a:p>
          <a:p>
            <a:pPr marL="2133547" marR="0" lvl="3" indent="-304792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Repairing a car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 bldLvl="3" autoUpdateAnimBg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64C416F-827A-4BCC-B186-0FC9CCC67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Must Have Priorities.</a:t>
            </a:r>
          </a:p>
        </p:txBody>
      </p:sp>
      <p:sp>
        <p:nvSpPr>
          <p:cNvPr id="1433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0DC8604-B3E6-4AE0-B372-3FEFD22F20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7640" y="2003754"/>
            <a:ext cx="10994760" cy="4854246"/>
          </a:xfrm>
        </p:spPr>
        <p:txBody>
          <a:bodyPr>
            <a:normAutofit/>
          </a:bodyPr>
          <a:lstStyle/>
          <a:p>
            <a:r>
              <a:rPr lang="en-US" altLang="en-US" dirty="0"/>
              <a:t>God will not accept our excuses. (Luke 14:16-27) </a:t>
            </a:r>
          </a:p>
          <a:p>
            <a:pPr lvl="1"/>
            <a:r>
              <a:rPr lang="en-US" altLang="en-US" dirty="0"/>
              <a:t>We must put God before: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</a:rPr>
              <a:t>Business and livelihood (v. 19)</a:t>
            </a:r>
          </a:p>
          <a:p>
            <a:pPr lvl="3"/>
            <a:r>
              <a:rPr lang="en-US" altLang="en-US" dirty="0">
                <a:solidFill>
                  <a:schemeClr val="accent2"/>
                </a:solidFill>
              </a:rPr>
              <a:t>Business to run</a:t>
            </a:r>
          </a:p>
          <a:p>
            <a:pPr lvl="3"/>
            <a:r>
              <a:rPr lang="en-US" altLang="en-US" dirty="0">
                <a:solidFill>
                  <a:schemeClr val="accent2"/>
                </a:solidFill>
              </a:rPr>
              <a:t>Job that conflicts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</a:rPr>
              <a:t>Family and relationships (v. 20)</a:t>
            </a:r>
          </a:p>
          <a:p>
            <a:pPr lvl="3"/>
            <a:r>
              <a:rPr lang="en-US" altLang="en-US" dirty="0">
                <a:solidFill>
                  <a:schemeClr val="accent2"/>
                </a:solidFill>
              </a:rPr>
              <a:t>Preparing a meal for visiting family</a:t>
            </a:r>
          </a:p>
          <a:p>
            <a:pPr lvl="3"/>
            <a:r>
              <a:rPr lang="en-US" altLang="en-US" dirty="0">
                <a:solidFill>
                  <a:schemeClr val="accent2"/>
                </a:solidFill>
              </a:rPr>
              <a:t>Stay at home to prepare big meal</a:t>
            </a:r>
          </a:p>
          <a:p>
            <a:pPr lvl="2"/>
            <a:r>
              <a:rPr lang="en-US" altLang="en-US" dirty="0">
                <a:solidFill>
                  <a:schemeClr val="bg1"/>
                </a:solidFill>
              </a:rPr>
              <a:t>Ourselves</a:t>
            </a:r>
          </a:p>
        </p:txBody>
      </p:sp>
      <p:sp>
        <p:nvSpPr>
          <p:cNvPr id="61446" name="Rectangle 6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181F59E-D9BF-4EC3-9D1F-4372F3992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124200"/>
            <a:ext cx="8001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368425" indent="-341313"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11325" indent="-228600">
              <a:spcBef>
                <a:spcPct val="20000"/>
              </a:spcBef>
              <a:buClr>
                <a:srgbClr val="CC00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2" eaLnBrk="1" hangingPunct="1">
              <a:lnSpc>
                <a:spcPct val="90000"/>
              </a:lnSpc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8EA0EF-ADEE-7D62-B446-DE636C699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0C9D02-DE9A-476D-A391-816B23749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 Must Have Priorities.</a:t>
            </a:r>
          </a:p>
        </p:txBody>
      </p:sp>
      <p:sp>
        <p:nvSpPr>
          <p:cNvPr id="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1344E11-15DB-43AF-917B-CC0F001743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After God, we have responsibilities to our family. </a:t>
            </a:r>
            <a:br>
              <a:rPr lang="en-US" altLang="en-US" dirty="0"/>
            </a:br>
            <a:r>
              <a:rPr lang="en-US" altLang="en-US" dirty="0"/>
              <a:t>(Eph. 5:22-6:4)</a:t>
            </a:r>
          </a:p>
          <a:p>
            <a:r>
              <a:rPr lang="en-US" altLang="en-US" dirty="0"/>
              <a:t>Next, we have the needs of others. (Matt. 20:26-28)</a:t>
            </a:r>
          </a:p>
          <a:p>
            <a:r>
              <a:rPr lang="en-US" altLang="en-US" dirty="0"/>
              <a:t>Lastly, we have self. (Luke 9:23)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F6297B39-4A15-420F-97F5-E28484C63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572002"/>
            <a:ext cx="7924800" cy="1255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1000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FF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Tahoma" panose="020B0604030504040204" pitchFamily="34" charset="0"/>
              </a:rPr>
              <a:t>Satisfying one's personal lusts cannot take priority over service to God, service to one's family, or service to others.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F354F-7274-44E2-59BC-7B9C9A05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FA7871-5DC1-4589-A5EA-D78F918B104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 autoUpdateAnimBg="0"/>
      <p:bldP spid="8196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1929</Words>
  <Application>Microsoft Office PowerPoint</Application>
  <PresentationFormat>Widescreen</PresentationFormat>
  <Paragraphs>249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 Narrow</vt:lpstr>
      <vt:lpstr>Calibri</vt:lpstr>
      <vt:lpstr>Cambria</vt:lpstr>
      <vt:lpstr>Tahoma</vt:lpstr>
      <vt:lpstr>Times New Roman</vt:lpstr>
      <vt:lpstr>Wingdings</vt:lpstr>
      <vt:lpstr>Office Theme</vt:lpstr>
      <vt:lpstr>PowerPoint Presentation</vt:lpstr>
      <vt:lpstr>A True Zeal for the Lord</vt:lpstr>
      <vt:lpstr>A True Zeal for the Lord</vt:lpstr>
      <vt:lpstr>What Is Zeal?</vt:lpstr>
      <vt:lpstr>What Is Zeal?</vt:lpstr>
      <vt:lpstr>We Must Have Priorities.</vt:lpstr>
      <vt:lpstr>We Must Have Priorities.</vt:lpstr>
      <vt:lpstr>We Must Have Priorities.</vt:lpstr>
      <vt:lpstr>We Must Have Priorities.</vt:lpstr>
      <vt:lpstr>We Must Have Priorities.</vt:lpstr>
      <vt:lpstr>We Must Grow</vt:lpstr>
      <vt:lpstr>Growth in Public Worship</vt:lpstr>
      <vt:lpstr>Growth in Public Worship</vt:lpstr>
      <vt:lpstr>Growth in Public Worship</vt:lpstr>
      <vt:lpstr>Growth in Public Worship</vt:lpstr>
      <vt:lpstr>Growth in Public Worship</vt:lpstr>
      <vt:lpstr>Growth in Public Worship</vt:lpstr>
      <vt:lpstr>Growth in Public Worship</vt:lpstr>
      <vt:lpstr>Growth in Public Worship</vt:lpstr>
      <vt:lpstr>Growth in Private Service</vt:lpstr>
      <vt:lpstr>Growth in Private Service</vt:lpstr>
      <vt:lpstr>Growth in Private Service</vt:lpstr>
      <vt:lpstr>Growth in Private Service</vt:lpstr>
      <vt:lpstr>By Our Growth</vt:lpstr>
      <vt:lpstr>By Our Growth</vt:lpstr>
      <vt:lpstr>Conclusion</vt:lpstr>
      <vt:lpstr>Conclusion</vt:lpstr>
      <vt:lpstr>Conclusion</vt:lpstr>
      <vt:lpstr>Are You Zealous for the Lord?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2017-08-01T15:40:51Z</dcterms:created>
  <dcterms:modified xsi:type="dcterms:W3CDTF">2023-07-09T03:14:10Z</dcterms:modified>
</cp:coreProperties>
</file>