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Mankind’s hope for the future.…"/>
          <p:cNvSpPr txBox="1"/>
          <p:nvPr>
            <p:ph type="title"/>
          </p:nvPr>
        </p:nvSpPr>
        <p:spPr>
          <a:xfrm>
            <a:off x="952500" y="1155700"/>
            <a:ext cx="10469464" cy="7014667"/>
          </a:xfrm>
          <a:prstGeom prst="rect">
            <a:avLst/>
          </a:prstGeom>
        </p:spPr>
        <p:txBody>
          <a:bodyPr/>
          <a:lstStyle/>
          <a:p>
            <a:pPr>
              <a:defRPr sz="66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Mankind’s hope for the future.</a:t>
            </a:r>
          </a:p>
          <a:p>
            <a:pPr>
              <a:defRPr sz="6600" u="sng">
                <a:latin typeface="Arial Black"/>
                <a:ea typeface="Arial Black"/>
                <a:cs typeface="Arial Black"/>
                <a:sym typeface="Arial Black"/>
              </a:defRPr>
            </a:pPr>
            <a:r>
              <a:t>Romans 11</a:t>
            </a:r>
          </a:p>
        </p:txBody>
      </p:sp>
      <p:sp>
        <p:nvSpPr>
          <p:cNvPr id="147" name="Body"/>
          <p:cNvSpPr txBox="1"/>
          <p:nvPr>
            <p:ph type="body" sz="quarter" idx="1"/>
          </p:nvPr>
        </p:nvSpPr>
        <p:spPr>
          <a:xfrm>
            <a:off x="952500" y="8429873"/>
            <a:ext cx="11099800" cy="447427"/>
          </a:xfrm>
          <a:prstGeom prst="rect">
            <a:avLst/>
          </a:prstGeom>
        </p:spPr>
        <p:txBody>
          <a:bodyPr/>
          <a:lstStyle/>
          <a:p>
            <a:pPr marL="311150" indent="-311150" defTabSz="408940">
              <a:spcBef>
                <a:spcPts val="2900"/>
              </a:spcBef>
              <a:defRPr sz="22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omans 11:11"/>
          <p:cNvSpPr txBox="1"/>
          <p:nvPr>
            <p:ph type="title"/>
          </p:nvPr>
        </p:nvSpPr>
        <p:spPr>
          <a:xfrm>
            <a:off x="1104900" y="1168400"/>
            <a:ext cx="10428437" cy="1338412"/>
          </a:xfrm>
          <a:prstGeom prst="rect">
            <a:avLst/>
          </a:prstGeom>
        </p:spPr>
        <p:txBody>
          <a:bodyPr/>
          <a:lstStyle>
            <a:lvl1pPr>
              <a:defRPr sz="6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Romans 11:11</a:t>
            </a:r>
          </a:p>
        </p:txBody>
      </p:sp>
      <p:sp>
        <p:nvSpPr>
          <p:cNvPr id="150" name="1. Stumble: Make a mistake, go astray…"/>
          <p:cNvSpPr txBox="1"/>
          <p:nvPr>
            <p:ph type="body" idx="1"/>
          </p:nvPr>
        </p:nvSpPr>
        <p:spPr>
          <a:xfrm>
            <a:off x="1397000" y="2829991"/>
            <a:ext cx="10529789" cy="629161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1. </a:t>
            </a:r>
            <a:r>
              <a:rPr u="sng"/>
              <a:t>Stumble</a:t>
            </a:r>
            <a:r>
              <a:t>: Make a mistake, go astray</a:t>
            </a:r>
          </a:p>
          <a:p>
            <a:pPr marL="0" indent="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2. </a:t>
            </a:r>
            <a:r>
              <a:rPr u="sng"/>
              <a:t>Fall</a:t>
            </a:r>
            <a:r>
              <a:t>: Complete ruin, fall under judgment</a:t>
            </a:r>
          </a:p>
          <a:p>
            <a:pPr marL="0" indent="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3. </a:t>
            </a:r>
            <a:r>
              <a:rPr u="sng"/>
              <a:t>Fall</a:t>
            </a:r>
            <a:r>
              <a:t>: false step, transgression, trespass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omans 11:12"/>
          <p:cNvSpPr txBox="1"/>
          <p:nvPr>
            <p:ph type="title"/>
          </p:nvPr>
        </p:nvSpPr>
        <p:spPr>
          <a:xfrm>
            <a:off x="1473200" y="1143000"/>
            <a:ext cx="10316518" cy="1313061"/>
          </a:xfrm>
          <a:prstGeom prst="rect">
            <a:avLst/>
          </a:prstGeom>
        </p:spPr>
        <p:txBody>
          <a:bodyPr/>
          <a:lstStyle>
            <a:lvl1pPr>
              <a:defRPr sz="6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Romans 11:12</a:t>
            </a:r>
          </a:p>
        </p:txBody>
      </p:sp>
      <p:sp>
        <p:nvSpPr>
          <p:cNvPr id="153" name="1. Fall: false step, trespass, transgression…"/>
          <p:cNvSpPr txBox="1"/>
          <p:nvPr>
            <p:ph type="body" idx="1"/>
          </p:nvPr>
        </p:nvSpPr>
        <p:spPr>
          <a:xfrm>
            <a:off x="1377131" y="3041203"/>
            <a:ext cx="10508656" cy="713149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1. </a:t>
            </a:r>
            <a:r>
              <a:rPr u="sng"/>
              <a:t>Fall</a:t>
            </a:r>
            <a:r>
              <a:t>: false step, trespass, transgression</a:t>
            </a:r>
          </a:p>
          <a:p>
            <a:pPr marL="0" indent="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2. </a:t>
            </a:r>
            <a:r>
              <a:rPr u="sng"/>
              <a:t>Loss</a:t>
            </a:r>
            <a:r>
              <a:t>: decrease, defeat</a:t>
            </a:r>
          </a:p>
          <a:p>
            <a:pPr marL="520700" indent="-52070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3. </a:t>
            </a:r>
            <a:r>
              <a:rPr u="sng"/>
              <a:t>Fulness</a:t>
            </a:r>
            <a:r>
              <a:t>: Contrast to loss, full complement (Note verse 25)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Body"/>
          <p:cNvSpPr txBox="1"/>
          <p:nvPr>
            <p:ph type="body" idx="1"/>
          </p:nvPr>
        </p:nvSpPr>
        <p:spPr>
          <a:xfrm>
            <a:off x="1984226" y="2705100"/>
            <a:ext cx="10276235" cy="690081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7" name="100_0368.JPG" descr="100_036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4226" y="2705100"/>
            <a:ext cx="8246365" cy="61847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Man’s Need For Salvation"/>
          <p:cNvSpPr txBox="1"/>
          <p:nvPr>
            <p:ph type="title"/>
          </p:nvPr>
        </p:nvSpPr>
        <p:spPr>
          <a:xfrm>
            <a:off x="1397000" y="977900"/>
            <a:ext cx="10601077" cy="1442145"/>
          </a:xfrm>
          <a:prstGeom prst="rect">
            <a:avLst/>
          </a:prstGeom>
        </p:spPr>
        <p:txBody>
          <a:bodyPr/>
          <a:lstStyle>
            <a:lvl1pPr defTabSz="543305">
              <a:defRPr sz="5952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Man’s Need For Salvation</a:t>
            </a:r>
          </a:p>
        </p:txBody>
      </p:sp>
      <p:sp>
        <p:nvSpPr>
          <p:cNvPr id="123" name="1. 1:18-32. Gentiles need salvation.…"/>
          <p:cNvSpPr txBox="1"/>
          <p:nvPr>
            <p:ph type="body" idx="1"/>
          </p:nvPr>
        </p:nvSpPr>
        <p:spPr>
          <a:xfrm>
            <a:off x="1397000" y="3136900"/>
            <a:ext cx="10601077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9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1. </a:t>
            </a:r>
            <a:r>
              <a:rPr>
                <a:solidFill>
                  <a:srgbClr val="FF2600"/>
                </a:solidFill>
              </a:rPr>
              <a:t>1:18-32</a:t>
            </a:r>
            <a:r>
              <a:t>. Gentiles need salvation.</a:t>
            </a:r>
          </a:p>
          <a:p>
            <a:pPr marL="0" indent="0">
              <a:buSzTx/>
              <a:buNone/>
              <a:defRPr sz="39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2. </a:t>
            </a:r>
            <a:r>
              <a:rPr>
                <a:solidFill>
                  <a:srgbClr val="FF2600"/>
                </a:solidFill>
              </a:rPr>
              <a:t>2:1-29</a:t>
            </a:r>
            <a:r>
              <a:t>. Jews need salvation.</a:t>
            </a:r>
          </a:p>
          <a:p>
            <a:pPr marL="0" indent="0">
              <a:buSzTx/>
              <a:buNone/>
              <a:defRPr sz="39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3. </a:t>
            </a:r>
            <a:r>
              <a:rPr>
                <a:solidFill>
                  <a:srgbClr val="FF2600"/>
                </a:solidFill>
              </a:rPr>
              <a:t>3:1-19</a:t>
            </a:r>
            <a:r>
              <a:t>. </a:t>
            </a:r>
            <a:r>
              <a:rPr u="sng"/>
              <a:t>ALL</a:t>
            </a:r>
            <a:r>
              <a:t> need salvation.</a:t>
            </a:r>
          </a:p>
          <a:p>
            <a:pPr marL="533400" indent="-533400">
              <a:buSzTx/>
              <a:buNone/>
              <a:defRPr sz="39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4. </a:t>
            </a:r>
            <a:r>
              <a:rPr>
                <a:solidFill>
                  <a:srgbClr val="FF2600"/>
                </a:solidFill>
              </a:rPr>
              <a:t>3:19-20</a:t>
            </a:r>
            <a:r>
              <a:t>. The law of Moses could not meet this need.</a:t>
            </a:r>
          </a:p>
          <a:p>
            <a:pPr marL="520700" indent="-520700">
              <a:buSzTx/>
              <a:buNone/>
              <a:defRPr sz="39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5. </a:t>
            </a:r>
            <a:r>
              <a:rPr>
                <a:solidFill>
                  <a:srgbClr val="FF2600"/>
                </a:solidFill>
              </a:rPr>
              <a:t>3:21-31</a:t>
            </a:r>
            <a:r>
              <a:t>. A righteousness has been revealed.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his justification is by faith, not by law.…"/>
          <p:cNvSpPr txBox="1"/>
          <p:nvPr>
            <p:ph type="title"/>
          </p:nvPr>
        </p:nvSpPr>
        <p:spPr>
          <a:xfrm>
            <a:off x="1562100" y="1790700"/>
            <a:ext cx="10316419" cy="5873949"/>
          </a:xfrm>
          <a:prstGeom prst="rect">
            <a:avLst/>
          </a:prstGeom>
        </p:spPr>
        <p:txBody>
          <a:bodyPr/>
          <a:lstStyle/>
          <a:p>
            <a:pPr>
              <a:defRPr sz="66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This justification is by faith, not by law.</a:t>
            </a:r>
          </a:p>
          <a:p>
            <a:pPr>
              <a:defRPr sz="6600" u="sng">
                <a:latin typeface="Arial Black"/>
                <a:ea typeface="Arial Black"/>
                <a:cs typeface="Arial Black"/>
                <a:sym typeface="Arial Black"/>
              </a:defRPr>
            </a:pPr>
            <a:r>
              <a:t>Romans 4</a:t>
            </a:r>
          </a:p>
        </p:txBody>
      </p:sp>
      <p:sp>
        <p:nvSpPr>
          <p:cNvPr id="126" name="Body"/>
          <p:cNvSpPr txBox="1"/>
          <p:nvPr>
            <p:ph type="body" sz="quarter" idx="1"/>
          </p:nvPr>
        </p:nvSpPr>
        <p:spPr>
          <a:xfrm>
            <a:off x="952500" y="8486229"/>
            <a:ext cx="11099800" cy="391071"/>
          </a:xfrm>
          <a:prstGeom prst="rect">
            <a:avLst/>
          </a:prstGeom>
        </p:spPr>
        <p:txBody>
          <a:bodyPr/>
          <a:lstStyle/>
          <a:p>
            <a:pPr marL="266700" indent="-266700" defTabSz="350520">
              <a:spcBef>
                <a:spcPts val="2500"/>
              </a:spcBef>
              <a:defRPr sz="192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e now have peace with God.…"/>
          <p:cNvSpPr txBox="1"/>
          <p:nvPr>
            <p:ph type="title"/>
          </p:nvPr>
        </p:nvSpPr>
        <p:spPr>
          <a:xfrm>
            <a:off x="1447800" y="215900"/>
            <a:ext cx="10562035" cy="7956054"/>
          </a:xfrm>
          <a:prstGeom prst="rect">
            <a:avLst/>
          </a:prstGeom>
        </p:spPr>
        <p:txBody>
          <a:bodyPr/>
          <a:lstStyle/>
          <a:p>
            <a:pPr>
              <a:defRPr sz="66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We now have peace with God.</a:t>
            </a:r>
          </a:p>
          <a:p>
            <a:pPr>
              <a:defRPr sz="6600" u="sng">
                <a:latin typeface="Arial Black"/>
                <a:ea typeface="Arial Black"/>
                <a:cs typeface="Arial Black"/>
                <a:sym typeface="Arial Black"/>
              </a:defRPr>
            </a:pPr>
            <a:r>
              <a:t>Romans 5</a:t>
            </a:r>
          </a:p>
        </p:txBody>
      </p:sp>
      <p:sp>
        <p:nvSpPr>
          <p:cNvPr id="129" name="Body"/>
          <p:cNvSpPr txBox="1"/>
          <p:nvPr>
            <p:ph type="body" sz="quarter" idx="1"/>
          </p:nvPr>
        </p:nvSpPr>
        <p:spPr>
          <a:xfrm>
            <a:off x="952500" y="8488660"/>
            <a:ext cx="11099800" cy="388640"/>
          </a:xfrm>
          <a:prstGeom prst="rect">
            <a:avLst/>
          </a:prstGeom>
        </p:spPr>
        <p:txBody>
          <a:bodyPr/>
          <a:lstStyle/>
          <a:p>
            <a:pPr marL="266700" indent="-266700" defTabSz="350520">
              <a:spcBef>
                <a:spcPts val="2500"/>
              </a:spcBef>
              <a:defRPr sz="192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an we continue in sin?…"/>
          <p:cNvSpPr txBox="1"/>
          <p:nvPr>
            <p:ph type="title"/>
          </p:nvPr>
        </p:nvSpPr>
        <p:spPr>
          <a:xfrm>
            <a:off x="1524000" y="330200"/>
            <a:ext cx="10493177" cy="7985721"/>
          </a:xfrm>
          <a:prstGeom prst="rect">
            <a:avLst/>
          </a:prstGeom>
        </p:spPr>
        <p:txBody>
          <a:bodyPr/>
          <a:lstStyle/>
          <a:p>
            <a:pPr>
              <a:defRPr sz="66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Can we continue in sin?</a:t>
            </a:r>
          </a:p>
          <a:p>
            <a:pPr>
              <a:defRPr sz="6600" u="sng">
                <a:latin typeface="Arial Black"/>
                <a:ea typeface="Arial Black"/>
                <a:cs typeface="Arial Black"/>
                <a:sym typeface="Arial Black"/>
              </a:defRPr>
            </a:pPr>
            <a:r>
              <a:t>Romans 6</a:t>
            </a:r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xfrm>
            <a:off x="495300" y="849630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he human condition under the Law.…"/>
          <p:cNvSpPr txBox="1"/>
          <p:nvPr>
            <p:ph type="title"/>
          </p:nvPr>
        </p:nvSpPr>
        <p:spPr>
          <a:xfrm>
            <a:off x="1409700" y="292100"/>
            <a:ext cx="10612984" cy="7663458"/>
          </a:xfrm>
          <a:prstGeom prst="rect">
            <a:avLst/>
          </a:prstGeom>
        </p:spPr>
        <p:txBody>
          <a:bodyPr/>
          <a:lstStyle/>
          <a:p>
            <a:pPr>
              <a:defRPr sz="66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The human condition under the Law.</a:t>
            </a:r>
          </a:p>
          <a:p>
            <a:pPr>
              <a:defRPr sz="6600" u="sng">
                <a:latin typeface="Arial Black"/>
                <a:ea typeface="Arial Black"/>
                <a:cs typeface="Arial Black"/>
                <a:sym typeface="Arial Black"/>
              </a:defRPr>
            </a:pPr>
            <a:r>
              <a:t>Romans 7</a:t>
            </a:r>
          </a:p>
        </p:txBody>
      </p:sp>
      <p:sp>
        <p:nvSpPr>
          <p:cNvPr id="135" name="Body"/>
          <p:cNvSpPr txBox="1"/>
          <p:nvPr>
            <p:ph type="body" sz="quarter" idx="1"/>
          </p:nvPr>
        </p:nvSpPr>
        <p:spPr>
          <a:xfrm>
            <a:off x="952500" y="8142783"/>
            <a:ext cx="11099800" cy="73451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he advantages of being in Christ.…"/>
          <p:cNvSpPr txBox="1"/>
          <p:nvPr>
            <p:ph type="title"/>
          </p:nvPr>
        </p:nvSpPr>
        <p:spPr>
          <a:xfrm>
            <a:off x="1041400" y="1298649"/>
            <a:ext cx="11099800" cy="7156302"/>
          </a:xfrm>
          <a:prstGeom prst="rect">
            <a:avLst/>
          </a:prstGeom>
        </p:spPr>
        <p:txBody>
          <a:bodyPr/>
          <a:lstStyle/>
          <a:p>
            <a:pPr>
              <a:defRPr sz="66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The advantages of being in Christ.</a:t>
            </a:r>
          </a:p>
          <a:p>
            <a:pPr>
              <a:defRPr sz="6600" u="sng">
                <a:latin typeface="Arial Black"/>
                <a:ea typeface="Arial Black"/>
                <a:cs typeface="Arial Black"/>
                <a:sym typeface="Arial Black"/>
              </a:defRPr>
            </a:pPr>
            <a:r>
              <a:t>Romans 8</a:t>
            </a:r>
          </a:p>
        </p:txBody>
      </p:sp>
      <p:sp>
        <p:nvSpPr>
          <p:cNvPr id="138" name="Body"/>
          <p:cNvSpPr txBox="1"/>
          <p:nvPr>
            <p:ph type="body" sz="quarter" idx="1"/>
          </p:nvPr>
        </p:nvSpPr>
        <p:spPr>
          <a:xfrm>
            <a:off x="952500" y="8528298"/>
            <a:ext cx="11099800" cy="349002"/>
          </a:xfrm>
          <a:prstGeom prst="rect">
            <a:avLst/>
          </a:prstGeom>
        </p:spPr>
        <p:txBody>
          <a:bodyPr/>
          <a:lstStyle/>
          <a:p>
            <a:pPr marL="226695" indent="-226695" defTabSz="297941">
              <a:spcBef>
                <a:spcPts val="2100"/>
              </a:spcBef>
              <a:defRPr sz="1632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roblem: The rejection of Israel and the sovereignty of God.…"/>
          <p:cNvSpPr txBox="1"/>
          <p:nvPr>
            <p:ph type="title"/>
          </p:nvPr>
        </p:nvSpPr>
        <p:spPr>
          <a:xfrm>
            <a:off x="952500" y="254000"/>
            <a:ext cx="10521752" cy="8066584"/>
          </a:xfrm>
          <a:prstGeom prst="rect">
            <a:avLst/>
          </a:prstGeom>
        </p:spPr>
        <p:txBody>
          <a:bodyPr/>
          <a:lstStyle/>
          <a:p>
            <a:pPr>
              <a:defRPr sz="66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Problem: The rejection of Israel and the sovereignty of God.</a:t>
            </a:r>
          </a:p>
          <a:p>
            <a:pPr>
              <a:defRPr sz="6600" u="sng">
                <a:latin typeface="Arial Black"/>
                <a:ea typeface="Arial Black"/>
                <a:cs typeface="Arial Black"/>
                <a:sym typeface="Arial Black"/>
              </a:defRPr>
            </a:pPr>
            <a:r>
              <a:t>Romans 9</a:t>
            </a:r>
          </a:p>
        </p:txBody>
      </p:sp>
      <p:sp>
        <p:nvSpPr>
          <p:cNvPr id="141" name="Body"/>
          <p:cNvSpPr txBox="1"/>
          <p:nvPr>
            <p:ph type="body" sz="quarter" idx="1"/>
          </p:nvPr>
        </p:nvSpPr>
        <p:spPr>
          <a:xfrm>
            <a:off x="952500" y="8543776"/>
            <a:ext cx="11099800" cy="333524"/>
          </a:xfrm>
          <a:prstGeom prst="rect">
            <a:avLst/>
          </a:prstGeom>
        </p:spPr>
        <p:txBody>
          <a:bodyPr/>
          <a:lstStyle/>
          <a:p>
            <a:pPr marL="222250" indent="-222250" defTabSz="292100">
              <a:spcBef>
                <a:spcPts val="2100"/>
              </a:spcBef>
              <a:defRPr sz="16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Israel was responsible for their rejection.…"/>
          <p:cNvSpPr txBox="1"/>
          <p:nvPr>
            <p:ph type="title"/>
          </p:nvPr>
        </p:nvSpPr>
        <p:spPr>
          <a:xfrm>
            <a:off x="1536700" y="330200"/>
            <a:ext cx="10446098" cy="7696002"/>
          </a:xfrm>
          <a:prstGeom prst="rect">
            <a:avLst/>
          </a:prstGeom>
        </p:spPr>
        <p:txBody>
          <a:bodyPr/>
          <a:lstStyle/>
          <a:p>
            <a:pPr>
              <a:defRPr sz="66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Israel was responsible for their rejection.</a:t>
            </a:r>
          </a:p>
          <a:p>
            <a:pPr>
              <a:defRPr sz="6600" u="sng">
                <a:latin typeface="Arial Black"/>
                <a:ea typeface="Arial Black"/>
                <a:cs typeface="Arial Black"/>
                <a:sym typeface="Arial Black"/>
              </a:defRPr>
            </a:pPr>
            <a:r>
              <a:t>Romans 10</a:t>
            </a:r>
          </a:p>
        </p:txBody>
      </p:sp>
      <p:sp>
        <p:nvSpPr>
          <p:cNvPr id="144" name="Body"/>
          <p:cNvSpPr txBox="1"/>
          <p:nvPr>
            <p:ph type="body" sz="quarter" idx="1"/>
          </p:nvPr>
        </p:nvSpPr>
        <p:spPr>
          <a:xfrm>
            <a:off x="952500" y="8243341"/>
            <a:ext cx="11099800" cy="63395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