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6" r:id="rId2"/>
    <p:sldId id="317" r:id="rId3"/>
    <p:sldId id="318" r:id="rId4"/>
    <p:sldId id="319" r:id="rId5"/>
    <p:sldId id="320" r:id="rId6"/>
    <p:sldId id="321" r:id="rId7"/>
    <p:sldId id="322" r:id="rId8"/>
    <p:sldId id="323" r:id="rId9"/>
    <p:sldId id="268" r:id="rId10"/>
    <p:sldId id="324" r:id="rId11"/>
    <p:sldId id="325" r:id="rId12"/>
    <p:sldId id="326" r:id="rId13"/>
    <p:sldId id="269" r:id="rId14"/>
    <p:sldId id="273" r:id="rId15"/>
    <p:sldId id="272" r:id="rId16"/>
    <p:sldId id="271" r:id="rId17"/>
    <p:sldId id="270" r:id="rId18"/>
    <p:sldId id="327" r:id="rId19"/>
    <p:sldId id="32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90" d="100"/>
          <a:sy n="90" d="100"/>
        </p:scale>
        <p:origin x="51" y="1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Stilts" userId="99c6032548666723" providerId="LiveId" clId="{7FD559AA-1371-45AA-B0F0-100C295E7284}"/>
    <pc:docChg chg="delSld">
      <pc:chgData name="Kevin Stilts" userId="99c6032548666723" providerId="LiveId" clId="{7FD559AA-1371-45AA-B0F0-100C295E7284}" dt="2022-12-04T20:16:45.077" v="0" actId="47"/>
      <pc:docMkLst>
        <pc:docMk/>
      </pc:docMkLst>
      <pc:sldChg chg="del">
        <pc:chgData name="Kevin Stilts" userId="99c6032548666723" providerId="LiveId" clId="{7FD559AA-1371-45AA-B0F0-100C295E7284}" dt="2022-12-04T20:16:45.077" v="0" actId="47"/>
        <pc:sldMkLst>
          <pc:docMk/>
          <pc:sldMk cId="2047429072" sldId="256"/>
        </pc:sldMkLst>
      </pc:sldChg>
      <pc:sldChg chg="del">
        <pc:chgData name="Kevin Stilts" userId="99c6032548666723" providerId="LiveId" clId="{7FD559AA-1371-45AA-B0F0-100C295E7284}" dt="2022-12-04T20:16:45.077" v="0" actId="47"/>
        <pc:sldMkLst>
          <pc:docMk/>
          <pc:sldMk cId="3016383445" sldId="257"/>
        </pc:sldMkLst>
      </pc:sldChg>
      <pc:sldChg chg="del">
        <pc:chgData name="Kevin Stilts" userId="99c6032548666723" providerId="LiveId" clId="{7FD559AA-1371-45AA-B0F0-100C295E7284}" dt="2022-12-04T20:16:45.077" v="0" actId="47"/>
        <pc:sldMkLst>
          <pc:docMk/>
          <pc:sldMk cId="506204890" sldId="258"/>
        </pc:sldMkLst>
      </pc:sldChg>
      <pc:sldChg chg="del">
        <pc:chgData name="Kevin Stilts" userId="99c6032548666723" providerId="LiveId" clId="{7FD559AA-1371-45AA-B0F0-100C295E7284}" dt="2022-12-04T20:16:45.077" v="0" actId="47"/>
        <pc:sldMkLst>
          <pc:docMk/>
          <pc:sldMk cId="753017194" sldId="259"/>
        </pc:sldMkLst>
      </pc:sldChg>
      <pc:sldChg chg="del">
        <pc:chgData name="Kevin Stilts" userId="99c6032548666723" providerId="LiveId" clId="{7FD559AA-1371-45AA-B0F0-100C295E7284}" dt="2022-12-04T20:16:45.077" v="0" actId="47"/>
        <pc:sldMkLst>
          <pc:docMk/>
          <pc:sldMk cId="3296972788" sldId="260"/>
        </pc:sldMkLst>
      </pc:sldChg>
      <pc:sldChg chg="del">
        <pc:chgData name="Kevin Stilts" userId="99c6032548666723" providerId="LiveId" clId="{7FD559AA-1371-45AA-B0F0-100C295E7284}" dt="2022-12-04T20:16:45.077" v="0" actId="47"/>
        <pc:sldMkLst>
          <pc:docMk/>
          <pc:sldMk cId="1107117678" sldId="261"/>
        </pc:sldMkLst>
      </pc:sldChg>
      <pc:sldChg chg="del">
        <pc:chgData name="Kevin Stilts" userId="99c6032548666723" providerId="LiveId" clId="{7FD559AA-1371-45AA-B0F0-100C295E7284}" dt="2022-12-04T20:16:45.077" v="0" actId="47"/>
        <pc:sldMkLst>
          <pc:docMk/>
          <pc:sldMk cId="2424731928" sldId="262"/>
        </pc:sldMkLst>
      </pc:sldChg>
      <pc:sldChg chg="del">
        <pc:chgData name="Kevin Stilts" userId="99c6032548666723" providerId="LiveId" clId="{7FD559AA-1371-45AA-B0F0-100C295E7284}" dt="2022-12-04T20:16:45.077" v="0" actId="47"/>
        <pc:sldMkLst>
          <pc:docMk/>
          <pc:sldMk cId="17740877" sldId="263"/>
        </pc:sldMkLst>
      </pc:sldChg>
      <pc:sldChg chg="del">
        <pc:chgData name="Kevin Stilts" userId="99c6032548666723" providerId="LiveId" clId="{7FD559AA-1371-45AA-B0F0-100C295E7284}" dt="2022-12-04T20:16:45.077" v="0" actId="47"/>
        <pc:sldMkLst>
          <pc:docMk/>
          <pc:sldMk cId="107944966" sldId="264"/>
        </pc:sldMkLst>
      </pc:sldChg>
      <pc:sldChg chg="del">
        <pc:chgData name="Kevin Stilts" userId="99c6032548666723" providerId="LiveId" clId="{7FD559AA-1371-45AA-B0F0-100C295E7284}" dt="2022-12-04T20:16:45.077" v="0" actId="47"/>
        <pc:sldMkLst>
          <pc:docMk/>
          <pc:sldMk cId="1301924987" sldId="265"/>
        </pc:sldMkLst>
      </pc:sldChg>
      <pc:sldChg chg="del">
        <pc:chgData name="Kevin Stilts" userId="99c6032548666723" providerId="LiveId" clId="{7FD559AA-1371-45AA-B0F0-100C295E7284}" dt="2022-12-04T20:16:45.077" v="0" actId="47"/>
        <pc:sldMkLst>
          <pc:docMk/>
          <pc:sldMk cId="3888369517" sldId="266"/>
        </pc:sldMkLst>
      </pc:sldChg>
      <pc:sldChg chg="del">
        <pc:chgData name="Kevin Stilts" userId="99c6032548666723" providerId="LiveId" clId="{7FD559AA-1371-45AA-B0F0-100C295E7284}" dt="2022-12-04T20:16:45.077" v="0" actId="47"/>
        <pc:sldMkLst>
          <pc:docMk/>
          <pc:sldMk cId="1025558520" sldId="267"/>
        </pc:sldMkLst>
      </pc:sldChg>
      <pc:sldChg chg="del">
        <pc:chgData name="Kevin Stilts" userId="99c6032548666723" providerId="LiveId" clId="{7FD559AA-1371-45AA-B0F0-100C295E7284}" dt="2022-12-04T20:16:45.077" v="0" actId="47"/>
        <pc:sldMkLst>
          <pc:docMk/>
          <pc:sldMk cId="508157251" sldId="313"/>
        </pc:sldMkLst>
      </pc:sldChg>
      <pc:sldChg chg="del">
        <pc:chgData name="Kevin Stilts" userId="99c6032548666723" providerId="LiveId" clId="{7FD559AA-1371-45AA-B0F0-100C295E7284}" dt="2022-12-04T20:16:45.077" v="0" actId="47"/>
        <pc:sldMkLst>
          <pc:docMk/>
          <pc:sldMk cId="1728027716" sldId="31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5F76B-FC42-4265-B247-F0A84375E3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8DD913-89C3-4838-B80D-0B15D0CB73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F43B71-1072-4065-8744-A2A36047F048}"/>
              </a:ext>
            </a:extLst>
          </p:cNvPr>
          <p:cNvSpPr>
            <a:spLocks noGrp="1"/>
          </p:cNvSpPr>
          <p:nvPr>
            <p:ph type="dt" sz="half" idx="10"/>
          </p:nvPr>
        </p:nvSpPr>
        <p:spPr/>
        <p:txBody>
          <a:bodyPr/>
          <a:lstStyle/>
          <a:p>
            <a:fld id="{1842FB08-925C-43AA-8D6F-BD27F3D56E7B}" type="datetimeFigureOut">
              <a:rPr lang="en-US" smtClean="0"/>
              <a:t>12/4/2022</a:t>
            </a:fld>
            <a:endParaRPr lang="en-US"/>
          </a:p>
        </p:txBody>
      </p:sp>
      <p:sp>
        <p:nvSpPr>
          <p:cNvPr id="5" name="Footer Placeholder 4">
            <a:extLst>
              <a:ext uri="{FF2B5EF4-FFF2-40B4-BE49-F238E27FC236}">
                <a16:creationId xmlns:a16="http://schemas.microsoft.com/office/drawing/2014/main" id="{A56EBB18-F2B7-4A27-8536-399636A5F6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FF634B-3CEE-49C5-AA82-7ACC1493F28F}"/>
              </a:ext>
            </a:extLst>
          </p:cNvPr>
          <p:cNvSpPr>
            <a:spLocks noGrp="1"/>
          </p:cNvSpPr>
          <p:nvPr>
            <p:ph type="sldNum" sz="quarter" idx="12"/>
          </p:nvPr>
        </p:nvSpPr>
        <p:spPr/>
        <p:txBody>
          <a:bodyPr/>
          <a:lstStyle/>
          <a:p>
            <a:fld id="{A9253E33-F766-4250-BE85-12E0F839F279}" type="slidenum">
              <a:rPr lang="en-US" smtClean="0"/>
              <a:t>‹#›</a:t>
            </a:fld>
            <a:endParaRPr lang="en-US"/>
          </a:p>
        </p:txBody>
      </p:sp>
    </p:spTree>
    <p:extLst>
      <p:ext uri="{BB962C8B-B14F-4D97-AF65-F5344CB8AC3E}">
        <p14:creationId xmlns:p14="http://schemas.microsoft.com/office/powerpoint/2010/main" val="3965856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AD7FC-DCD0-4B86-AD22-6CB89D6B25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C4554D-DBDB-456C-8F7F-43EA8866324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E9B933-0D7F-49DB-86A1-F0AB1D5F472F}"/>
              </a:ext>
            </a:extLst>
          </p:cNvPr>
          <p:cNvSpPr>
            <a:spLocks noGrp="1"/>
          </p:cNvSpPr>
          <p:nvPr>
            <p:ph type="dt" sz="half" idx="10"/>
          </p:nvPr>
        </p:nvSpPr>
        <p:spPr/>
        <p:txBody>
          <a:bodyPr/>
          <a:lstStyle/>
          <a:p>
            <a:fld id="{1842FB08-925C-43AA-8D6F-BD27F3D56E7B}" type="datetimeFigureOut">
              <a:rPr lang="en-US" smtClean="0"/>
              <a:t>12/4/2022</a:t>
            </a:fld>
            <a:endParaRPr lang="en-US"/>
          </a:p>
        </p:txBody>
      </p:sp>
      <p:sp>
        <p:nvSpPr>
          <p:cNvPr id="5" name="Footer Placeholder 4">
            <a:extLst>
              <a:ext uri="{FF2B5EF4-FFF2-40B4-BE49-F238E27FC236}">
                <a16:creationId xmlns:a16="http://schemas.microsoft.com/office/drawing/2014/main" id="{45C07849-A0C0-499B-895D-EA3BB4A8E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9A7A41-0A40-4927-BA31-727B0E5DB1DD}"/>
              </a:ext>
            </a:extLst>
          </p:cNvPr>
          <p:cNvSpPr>
            <a:spLocks noGrp="1"/>
          </p:cNvSpPr>
          <p:nvPr>
            <p:ph type="sldNum" sz="quarter" idx="12"/>
          </p:nvPr>
        </p:nvSpPr>
        <p:spPr/>
        <p:txBody>
          <a:bodyPr/>
          <a:lstStyle/>
          <a:p>
            <a:fld id="{A9253E33-F766-4250-BE85-12E0F839F279}" type="slidenum">
              <a:rPr lang="en-US" smtClean="0"/>
              <a:t>‹#›</a:t>
            </a:fld>
            <a:endParaRPr lang="en-US"/>
          </a:p>
        </p:txBody>
      </p:sp>
    </p:spTree>
    <p:extLst>
      <p:ext uri="{BB962C8B-B14F-4D97-AF65-F5344CB8AC3E}">
        <p14:creationId xmlns:p14="http://schemas.microsoft.com/office/powerpoint/2010/main" val="1794107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7232C2-13C7-4CF4-8BB0-2E4F13E04C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3DD0A5-C318-4933-9479-5609282EF81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0E07E2-EE7F-4076-902B-F4B5F1B17084}"/>
              </a:ext>
            </a:extLst>
          </p:cNvPr>
          <p:cNvSpPr>
            <a:spLocks noGrp="1"/>
          </p:cNvSpPr>
          <p:nvPr>
            <p:ph type="dt" sz="half" idx="10"/>
          </p:nvPr>
        </p:nvSpPr>
        <p:spPr/>
        <p:txBody>
          <a:bodyPr/>
          <a:lstStyle/>
          <a:p>
            <a:fld id="{1842FB08-925C-43AA-8D6F-BD27F3D56E7B}" type="datetimeFigureOut">
              <a:rPr lang="en-US" smtClean="0"/>
              <a:t>12/4/2022</a:t>
            </a:fld>
            <a:endParaRPr lang="en-US"/>
          </a:p>
        </p:txBody>
      </p:sp>
      <p:sp>
        <p:nvSpPr>
          <p:cNvPr id="5" name="Footer Placeholder 4">
            <a:extLst>
              <a:ext uri="{FF2B5EF4-FFF2-40B4-BE49-F238E27FC236}">
                <a16:creationId xmlns:a16="http://schemas.microsoft.com/office/drawing/2014/main" id="{46F6E17A-DDE2-4BF7-AF8E-98FFE9B72A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65FF69-9547-4441-8C83-2905BFE1F800}"/>
              </a:ext>
            </a:extLst>
          </p:cNvPr>
          <p:cNvSpPr>
            <a:spLocks noGrp="1"/>
          </p:cNvSpPr>
          <p:nvPr>
            <p:ph type="sldNum" sz="quarter" idx="12"/>
          </p:nvPr>
        </p:nvSpPr>
        <p:spPr/>
        <p:txBody>
          <a:bodyPr/>
          <a:lstStyle/>
          <a:p>
            <a:fld id="{A9253E33-F766-4250-BE85-12E0F839F279}" type="slidenum">
              <a:rPr lang="en-US" smtClean="0"/>
              <a:t>‹#›</a:t>
            </a:fld>
            <a:endParaRPr lang="en-US"/>
          </a:p>
        </p:txBody>
      </p:sp>
    </p:spTree>
    <p:extLst>
      <p:ext uri="{BB962C8B-B14F-4D97-AF65-F5344CB8AC3E}">
        <p14:creationId xmlns:p14="http://schemas.microsoft.com/office/powerpoint/2010/main" val="4056956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7D4A3-D2DE-4B44-85CE-F6B3E92625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ABAE93-3122-4D1B-9D96-82B1D7A69A7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F2F8EA-211C-42A1-A93B-C6C984E976AC}"/>
              </a:ext>
            </a:extLst>
          </p:cNvPr>
          <p:cNvSpPr>
            <a:spLocks noGrp="1"/>
          </p:cNvSpPr>
          <p:nvPr>
            <p:ph type="dt" sz="half" idx="10"/>
          </p:nvPr>
        </p:nvSpPr>
        <p:spPr/>
        <p:txBody>
          <a:bodyPr/>
          <a:lstStyle/>
          <a:p>
            <a:fld id="{1842FB08-925C-43AA-8D6F-BD27F3D56E7B}" type="datetimeFigureOut">
              <a:rPr lang="en-US" smtClean="0"/>
              <a:t>12/4/2022</a:t>
            </a:fld>
            <a:endParaRPr lang="en-US"/>
          </a:p>
        </p:txBody>
      </p:sp>
      <p:sp>
        <p:nvSpPr>
          <p:cNvPr id="5" name="Footer Placeholder 4">
            <a:extLst>
              <a:ext uri="{FF2B5EF4-FFF2-40B4-BE49-F238E27FC236}">
                <a16:creationId xmlns:a16="http://schemas.microsoft.com/office/drawing/2014/main" id="{1854865C-08F8-48EC-A103-8DEE1126E0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F82023-A4BF-4522-965D-3DB3FCF96545}"/>
              </a:ext>
            </a:extLst>
          </p:cNvPr>
          <p:cNvSpPr>
            <a:spLocks noGrp="1"/>
          </p:cNvSpPr>
          <p:nvPr>
            <p:ph type="sldNum" sz="quarter" idx="12"/>
          </p:nvPr>
        </p:nvSpPr>
        <p:spPr/>
        <p:txBody>
          <a:bodyPr/>
          <a:lstStyle/>
          <a:p>
            <a:fld id="{A9253E33-F766-4250-BE85-12E0F839F279}" type="slidenum">
              <a:rPr lang="en-US" smtClean="0"/>
              <a:t>‹#›</a:t>
            </a:fld>
            <a:endParaRPr lang="en-US"/>
          </a:p>
        </p:txBody>
      </p:sp>
    </p:spTree>
    <p:extLst>
      <p:ext uri="{BB962C8B-B14F-4D97-AF65-F5344CB8AC3E}">
        <p14:creationId xmlns:p14="http://schemas.microsoft.com/office/powerpoint/2010/main" val="1594223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DCC02-6BD3-4FB5-A4F4-3B59EEEF71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E04EEB-43A0-4660-9551-64FEC37662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B193E69-FCAE-43FE-B83D-75694D9D0ABF}"/>
              </a:ext>
            </a:extLst>
          </p:cNvPr>
          <p:cNvSpPr>
            <a:spLocks noGrp="1"/>
          </p:cNvSpPr>
          <p:nvPr>
            <p:ph type="dt" sz="half" idx="10"/>
          </p:nvPr>
        </p:nvSpPr>
        <p:spPr/>
        <p:txBody>
          <a:bodyPr/>
          <a:lstStyle/>
          <a:p>
            <a:fld id="{1842FB08-925C-43AA-8D6F-BD27F3D56E7B}" type="datetimeFigureOut">
              <a:rPr lang="en-US" smtClean="0"/>
              <a:t>12/4/2022</a:t>
            </a:fld>
            <a:endParaRPr lang="en-US"/>
          </a:p>
        </p:txBody>
      </p:sp>
      <p:sp>
        <p:nvSpPr>
          <p:cNvPr id="5" name="Footer Placeholder 4">
            <a:extLst>
              <a:ext uri="{FF2B5EF4-FFF2-40B4-BE49-F238E27FC236}">
                <a16:creationId xmlns:a16="http://schemas.microsoft.com/office/drawing/2014/main" id="{9AFD2B9E-B5C4-4B07-971F-12769E88DA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866F76-FA43-47CE-AF41-6D48B2AA5F67}"/>
              </a:ext>
            </a:extLst>
          </p:cNvPr>
          <p:cNvSpPr>
            <a:spLocks noGrp="1"/>
          </p:cNvSpPr>
          <p:nvPr>
            <p:ph type="sldNum" sz="quarter" idx="12"/>
          </p:nvPr>
        </p:nvSpPr>
        <p:spPr/>
        <p:txBody>
          <a:bodyPr/>
          <a:lstStyle/>
          <a:p>
            <a:fld id="{A9253E33-F766-4250-BE85-12E0F839F279}" type="slidenum">
              <a:rPr lang="en-US" smtClean="0"/>
              <a:t>‹#›</a:t>
            </a:fld>
            <a:endParaRPr lang="en-US"/>
          </a:p>
        </p:txBody>
      </p:sp>
    </p:spTree>
    <p:extLst>
      <p:ext uri="{BB962C8B-B14F-4D97-AF65-F5344CB8AC3E}">
        <p14:creationId xmlns:p14="http://schemas.microsoft.com/office/powerpoint/2010/main" val="3086541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08917-AF9E-4372-85BB-9490564C78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5584C8-87C3-4B70-BCDA-3B13260036B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08C7D1-692B-4761-B4A0-9CBCE56764D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F71192-8DF3-4897-8C07-03B61E897329}"/>
              </a:ext>
            </a:extLst>
          </p:cNvPr>
          <p:cNvSpPr>
            <a:spLocks noGrp="1"/>
          </p:cNvSpPr>
          <p:nvPr>
            <p:ph type="dt" sz="half" idx="10"/>
          </p:nvPr>
        </p:nvSpPr>
        <p:spPr/>
        <p:txBody>
          <a:bodyPr/>
          <a:lstStyle/>
          <a:p>
            <a:fld id="{1842FB08-925C-43AA-8D6F-BD27F3D56E7B}" type="datetimeFigureOut">
              <a:rPr lang="en-US" smtClean="0"/>
              <a:t>12/4/2022</a:t>
            </a:fld>
            <a:endParaRPr lang="en-US"/>
          </a:p>
        </p:txBody>
      </p:sp>
      <p:sp>
        <p:nvSpPr>
          <p:cNvPr id="6" name="Footer Placeholder 5">
            <a:extLst>
              <a:ext uri="{FF2B5EF4-FFF2-40B4-BE49-F238E27FC236}">
                <a16:creationId xmlns:a16="http://schemas.microsoft.com/office/drawing/2014/main" id="{FAEC41FE-E780-4452-855B-DC22298D32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9635BA-C1F1-4A17-AE17-29ACD8A078FE}"/>
              </a:ext>
            </a:extLst>
          </p:cNvPr>
          <p:cNvSpPr>
            <a:spLocks noGrp="1"/>
          </p:cNvSpPr>
          <p:nvPr>
            <p:ph type="sldNum" sz="quarter" idx="12"/>
          </p:nvPr>
        </p:nvSpPr>
        <p:spPr/>
        <p:txBody>
          <a:bodyPr/>
          <a:lstStyle/>
          <a:p>
            <a:fld id="{A9253E33-F766-4250-BE85-12E0F839F279}" type="slidenum">
              <a:rPr lang="en-US" smtClean="0"/>
              <a:t>‹#›</a:t>
            </a:fld>
            <a:endParaRPr lang="en-US"/>
          </a:p>
        </p:txBody>
      </p:sp>
    </p:spTree>
    <p:extLst>
      <p:ext uri="{BB962C8B-B14F-4D97-AF65-F5344CB8AC3E}">
        <p14:creationId xmlns:p14="http://schemas.microsoft.com/office/powerpoint/2010/main" val="3933788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92A5F-F30E-4F1A-94E3-0A13823D13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D876DA-B0C9-41BA-A80A-88A5D7B388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CF127D0-5B77-4EB0-AFD9-0A78C3274B8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4229EB-294C-4E66-83E1-30BD056741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02F06C4-3A35-4C78-B293-89FB6E35EDE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0DCFAA-A8DE-4334-A1D3-8CA690779342}"/>
              </a:ext>
            </a:extLst>
          </p:cNvPr>
          <p:cNvSpPr>
            <a:spLocks noGrp="1"/>
          </p:cNvSpPr>
          <p:nvPr>
            <p:ph type="dt" sz="half" idx="10"/>
          </p:nvPr>
        </p:nvSpPr>
        <p:spPr/>
        <p:txBody>
          <a:bodyPr/>
          <a:lstStyle/>
          <a:p>
            <a:fld id="{1842FB08-925C-43AA-8D6F-BD27F3D56E7B}" type="datetimeFigureOut">
              <a:rPr lang="en-US" smtClean="0"/>
              <a:t>12/4/2022</a:t>
            </a:fld>
            <a:endParaRPr lang="en-US"/>
          </a:p>
        </p:txBody>
      </p:sp>
      <p:sp>
        <p:nvSpPr>
          <p:cNvPr id="8" name="Footer Placeholder 7">
            <a:extLst>
              <a:ext uri="{FF2B5EF4-FFF2-40B4-BE49-F238E27FC236}">
                <a16:creationId xmlns:a16="http://schemas.microsoft.com/office/drawing/2014/main" id="{0570194E-1401-44E9-A81E-AA36E2F1A3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9AFEF9-71DB-42A8-83BA-152CB7847BB5}"/>
              </a:ext>
            </a:extLst>
          </p:cNvPr>
          <p:cNvSpPr>
            <a:spLocks noGrp="1"/>
          </p:cNvSpPr>
          <p:nvPr>
            <p:ph type="sldNum" sz="quarter" idx="12"/>
          </p:nvPr>
        </p:nvSpPr>
        <p:spPr/>
        <p:txBody>
          <a:bodyPr/>
          <a:lstStyle/>
          <a:p>
            <a:fld id="{A9253E33-F766-4250-BE85-12E0F839F279}" type="slidenum">
              <a:rPr lang="en-US" smtClean="0"/>
              <a:t>‹#›</a:t>
            </a:fld>
            <a:endParaRPr lang="en-US"/>
          </a:p>
        </p:txBody>
      </p:sp>
    </p:spTree>
    <p:extLst>
      <p:ext uri="{BB962C8B-B14F-4D97-AF65-F5344CB8AC3E}">
        <p14:creationId xmlns:p14="http://schemas.microsoft.com/office/powerpoint/2010/main" val="953750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59B84-80AF-4B80-998B-9DA9D3CED6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86204A-A2BE-4181-9B02-970FA563141A}"/>
              </a:ext>
            </a:extLst>
          </p:cNvPr>
          <p:cNvSpPr>
            <a:spLocks noGrp="1"/>
          </p:cNvSpPr>
          <p:nvPr>
            <p:ph type="dt" sz="half" idx="10"/>
          </p:nvPr>
        </p:nvSpPr>
        <p:spPr/>
        <p:txBody>
          <a:bodyPr/>
          <a:lstStyle/>
          <a:p>
            <a:fld id="{1842FB08-925C-43AA-8D6F-BD27F3D56E7B}" type="datetimeFigureOut">
              <a:rPr lang="en-US" smtClean="0"/>
              <a:t>12/4/2022</a:t>
            </a:fld>
            <a:endParaRPr lang="en-US"/>
          </a:p>
        </p:txBody>
      </p:sp>
      <p:sp>
        <p:nvSpPr>
          <p:cNvPr id="4" name="Footer Placeholder 3">
            <a:extLst>
              <a:ext uri="{FF2B5EF4-FFF2-40B4-BE49-F238E27FC236}">
                <a16:creationId xmlns:a16="http://schemas.microsoft.com/office/drawing/2014/main" id="{E3A0FA16-E16B-44B7-9FA4-8A59C47D1C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40E56A-84EA-421C-A219-62AB51525157}"/>
              </a:ext>
            </a:extLst>
          </p:cNvPr>
          <p:cNvSpPr>
            <a:spLocks noGrp="1"/>
          </p:cNvSpPr>
          <p:nvPr>
            <p:ph type="sldNum" sz="quarter" idx="12"/>
          </p:nvPr>
        </p:nvSpPr>
        <p:spPr/>
        <p:txBody>
          <a:bodyPr/>
          <a:lstStyle/>
          <a:p>
            <a:fld id="{A9253E33-F766-4250-BE85-12E0F839F279}" type="slidenum">
              <a:rPr lang="en-US" smtClean="0"/>
              <a:t>‹#›</a:t>
            </a:fld>
            <a:endParaRPr lang="en-US"/>
          </a:p>
        </p:txBody>
      </p:sp>
    </p:spTree>
    <p:extLst>
      <p:ext uri="{BB962C8B-B14F-4D97-AF65-F5344CB8AC3E}">
        <p14:creationId xmlns:p14="http://schemas.microsoft.com/office/powerpoint/2010/main" val="2010913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185EF0-4157-4C39-A31F-8CC4C802CE26}"/>
              </a:ext>
            </a:extLst>
          </p:cNvPr>
          <p:cNvSpPr>
            <a:spLocks noGrp="1"/>
          </p:cNvSpPr>
          <p:nvPr>
            <p:ph type="dt" sz="half" idx="10"/>
          </p:nvPr>
        </p:nvSpPr>
        <p:spPr/>
        <p:txBody>
          <a:bodyPr/>
          <a:lstStyle/>
          <a:p>
            <a:fld id="{1842FB08-925C-43AA-8D6F-BD27F3D56E7B}" type="datetimeFigureOut">
              <a:rPr lang="en-US" smtClean="0"/>
              <a:t>12/4/2022</a:t>
            </a:fld>
            <a:endParaRPr lang="en-US"/>
          </a:p>
        </p:txBody>
      </p:sp>
      <p:sp>
        <p:nvSpPr>
          <p:cNvPr id="3" name="Footer Placeholder 2">
            <a:extLst>
              <a:ext uri="{FF2B5EF4-FFF2-40B4-BE49-F238E27FC236}">
                <a16:creationId xmlns:a16="http://schemas.microsoft.com/office/drawing/2014/main" id="{C7D7CC47-5692-40CC-BE4F-4E72432ECC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97EDDF-ECAD-4154-8566-22A1BCD0D4C8}"/>
              </a:ext>
            </a:extLst>
          </p:cNvPr>
          <p:cNvSpPr>
            <a:spLocks noGrp="1"/>
          </p:cNvSpPr>
          <p:nvPr>
            <p:ph type="sldNum" sz="quarter" idx="12"/>
          </p:nvPr>
        </p:nvSpPr>
        <p:spPr/>
        <p:txBody>
          <a:bodyPr/>
          <a:lstStyle/>
          <a:p>
            <a:fld id="{A9253E33-F766-4250-BE85-12E0F839F279}" type="slidenum">
              <a:rPr lang="en-US" smtClean="0"/>
              <a:t>‹#›</a:t>
            </a:fld>
            <a:endParaRPr lang="en-US"/>
          </a:p>
        </p:txBody>
      </p:sp>
    </p:spTree>
    <p:extLst>
      <p:ext uri="{BB962C8B-B14F-4D97-AF65-F5344CB8AC3E}">
        <p14:creationId xmlns:p14="http://schemas.microsoft.com/office/powerpoint/2010/main" val="2810012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9E27D-1AF5-40BF-8A21-DB307FEAF1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303E40B-4F5C-41C1-9EC7-F7D6BCECD1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47A2A8-D475-49F9-8496-F7D0EE30DB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A83DF68-AFD0-47C3-BFB0-751566DFD89E}"/>
              </a:ext>
            </a:extLst>
          </p:cNvPr>
          <p:cNvSpPr>
            <a:spLocks noGrp="1"/>
          </p:cNvSpPr>
          <p:nvPr>
            <p:ph type="dt" sz="half" idx="10"/>
          </p:nvPr>
        </p:nvSpPr>
        <p:spPr/>
        <p:txBody>
          <a:bodyPr/>
          <a:lstStyle/>
          <a:p>
            <a:fld id="{1842FB08-925C-43AA-8D6F-BD27F3D56E7B}" type="datetimeFigureOut">
              <a:rPr lang="en-US" smtClean="0"/>
              <a:t>12/4/2022</a:t>
            </a:fld>
            <a:endParaRPr lang="en-US"/>
          </a:p>
        </p:txBody>
      </p:sp>
      <p:sp>
        <p:nvSpPr>
          <p:cNvPr id="6" name="Footer Placeholder 5">
            <a:extLst>
              <a:ext uri="{FF2B5EF4-FFF2-40B4-BE49-F238E27FC236}">
                <a16:creationId xmlns:a16="http://schemas.microsoft.com/office/drawing/2014/main" id="{D2B86429-5E2D-4B19-9B42-E6FDD30EF0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AA0EA3-E0F0-4997-BDA9-2A44C69203F9}"/>
              </a:ext>
            </a:extLst>
          </p:cNvPr>
          <p:cNvSpPr>
            <a:spLocks noGrp="1"/>
          </p:cNvSpPr>
          <p:nvPr>
            <p:ph type="sldNum" sz="quarter" idx="12"/>
          </p:nvPr>
        </p:nvSpPr>
        <p:spPr/>
        <p:txBody>
          <a:bodyPr/>
          <a:lstStyle/>
          <a:p>
            <a:fld id="{A9253E33-F766-4250-BE85-12E0F839F279}" type="slidenum">
              <a:rPr lang="en-US" smtClean="0"/>
              <a:t>‹#›</a:t>
            </a:fld>
            <a:endParaRPr lang="en-US"/>
          </a:p>
        </p:txBody>
      </p:sp>
    </p:spTree>
    <p:extLst>
      <p:ext uri="{BB962C8B-B14F-4D97-AF65-F5344CB8AC3E}">
        <p14:creationId xmlns:p14="http://schemas.microsoft.com/office/powerpoint/2010/main" val="144963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C9C54-2816-4EDE-9380-30879CD15E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957620-5E78-4ECA-871E-6AE4720F1C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FF20A7-8857-4301-843A-C77E8CBACA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DA36B20-5A56-489B-B4AC-E8930928B91C}"/>
              </a:ext>
            </a:extLst>
          </p:cNvPr>
          <p:cNvSpPr>
            <a:spLocks noGrp="1"/>
          </p:cNvSpPr>
          <p:nvPr>
            <p:ph type="dt" sz="half" idx="10"/>
          </p:nvPr>
        </p:nvSpPr>
        <p:spPr/>
        <p:txBody>
          <a:bodyPr/>
          <a:lstStyle/>
          <a:p>
            <a:fld id="{1842FB08-925C-43AA-8D6F-BD27F3D56E7B}" type="datetimeFigureOut">
              <a:rPr lang="en-US" smtClean="0"/>
              <a:t>12/4/2022</a:t>
            </a:fld>
            <a:endParaRPr lang="en-US"/>
          </a:p>
        </p:txBody>
      </p:sp>
      <p:sp>
        <p:nvSpPr>
          <p:cNvPr id="6" name="Footer Placeholder 5">
            <a:extLst>
              <a:ext uri="{FF2B5EF4-FFF2-40B4-BE49-F238E27FC236}">
                <a16:creationId xmlns:a16="http://schemas.microsoft.com/office/drawing/2014/main" id="{6F451B88-4A7B-4673-A74A-18538233D0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59D25B-7929-47B8-9591-CA6CA1CB2470}"/>
              </a:ext>
            </a:extLst>
          </p:cNvPr>
          <p:cNvSpPr>
            <a:spLocks noGrp="1"/>
          </p:cNvSpPr>
          <p:nvPr>
            <p:ph type="sldNum" sz="quarter" idx="12"/>
          </p:nvPr>
        </p:nvSpPr>
        <p:spPr/>
        <p:txBody>
          <a:bodyPr/>
          <a:lstStyle/>
          <a:p>
            <a:fld id="{A9253E33-F766-4250-BE85-12E0F839F279}" type="slidenum">
              <a:rPr lang="en-US" smtClean="0"/>
              <a:t>‹#›</a:t>
            </a:fld>
            <a:endParaRPr lang="en-US"/>
          </a:p>
        </p:txBody>
      </p:sp>
    </p:spTree>
    <p:extLst>
      <p:ext uri="{BB962C8B-B14F-4D97-AF65-F5344CB8AC3E}">
        <p14:creationId xmlns:p14="http://schemas.microsoft.com/office/powerpoint/2010/main" val="2062969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2E01BB-E00A-4EEE-9BE1-21F2443F3E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A77095-52AF-4ADD-B136-E237A83382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EA6C2B-5DCD-4AC4-8513-C5F1A2F38C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42FB08-925C-43AA-8D6F-BD27F3D56E7B}" type="datetimeFigureOut">
              <a:rPr lang="en-US" smtClean="0"/>
              <a:t>12/4/2022</a:t>
            </a:fld>
            <a:endParaRPr lang="en-US"/>
          </a:p>
        </p:txBody>
      </p:sp>
      <p:sp>
        <p:nvSpPr>
          <p:cNvPr id="5" name="Footer Placeholder 4">
            <a:extLst>
              <a:ext uri="{FF2B5EF4-FFF2-40B4-BE49-F238E27FC236}">
                <a16:creationId xmlns:a16="http://schemas.microsoft.com/office/drawing/2014/main" id="{E02998C6-7C5C-4A36-BE0F-7017D93B49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F2606C2-9232-482E-BEC4-5563D187A5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253E33-F766-4250-BE85-12E0F839F279}" type="slidenum">
              <a:rPr lang="en-US" smtClean="0"/>
              <a:t>‹#›</a:t>
            </a:fld>
            <a:endParaRPr lang="en-US"/>
          </a:p>
        </p:txBody>
      </p:sp>
    </p:spTree>
    <p:extLst>
      <p:ext uri="{BB962C8B-B14F-4D97-AF65-F5344CB8AC3E}">
        <p14:creationId xmlns:p14="http://schemas.microsoft.com/office/powerpoint/2010/main" val="3271025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a:stretch>
        </a:blipFill>
        <a:effectLst/>
      </p:bgPr>
    </p:bg>
    <p:spTree>
      <p:nvGrpSpPr>
        <p:cNvPr id="1" name=""/>
        <p:cNvGrpSpPr/>
        <p:nvPr/>
      </p:nvGrpSpPr>
      <p:grpSpPr>
        <a:xfrm>
          <a:off x="0" y="0"/>
          <a:ext cx="0" cy="0"/>
          <a:chOff x="0" y="0"/>
          <a:chExt cx="0" cy="0"/>
        </a:xfrm>
      </p:grpSpPr>
      <p:sp>
        <p:nvSpPr>
          <p:cNvPr id="2" name="Scroll: Vertical 1">
            <a:extLst>
              <a:ext uri="{FF2B5EF4-FFF2-40B4-BE49-F238E27FC236}">
                <a16:creationId xmlns:a16="http://schemas.microsoft.com/office/drawing/2014/main" id="{E27A36FB-A0B2-4158-9E59-E6AC3B3FD33F}"/>
              </a:ext>
            </a:extLst>
          </p:cNvPr>
          <p:cNvSpPr/>
          <p:nvPr/>
        </p:nvSpPr>
        <p:spPr>
          <a:xfrm>
            <a:off x="164591" y="610885"/>
            <a:ext cx="3911650" cy="4313654"/>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The seals, trumpets, and bowls are all means for God to give time for man to repent BEFORE judgment falls.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Notice how the amount of the earth affected grows with each warning.</a:t>
            </a:r>
          </a:p>
        </p:txBody>
      </p:sp>
    </p:spTree>
    <p:extLst>
      <p:ext uri="{BB962C8B-B14F-4D97-AF65-F5344CB8AC3E}">
        <p14:creationId xmlns:p14="http://schemas.microsoft.com/office/powerpoint/2010/main" val="273927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FEC535-46F1-419F-AF11-F68574CF8D26}"/>
              </a:ext>
            </a:extLst>
          </p:cNvPr>
          <p:cNvSpPr>
            <a:spLocks noGrp="1"/>
          </p:cNvSpPr>
          <p:nvPr>
            <p:ph type="title"/>
          </p:nvPr>
        </p:nvSpPr>
        <p:spPr>
          <a:xfrm>
            <a:off x="121186" y="365125"/>
            <a:ext cx="1949985" cy="6355164"/>
          </a:xfrm>
          <a:ln w="25400">
            <a:solidFill>
              <a:srgbClr val="FFFF00"/>
            </a:solidFill>
          </a:ln>
        </p:spPr>
        <p:txBody>
          <a:bodyPr>
            <a:normAutofit fontScale="90000"/>
          </a:bodyPr>
          <a:lstStyle/>
          <a:p>
            <a:pPr algn="ctr"/>
            <a:r>
              <a:rPr lang="en-US" sz="2800" b="1" baseline="30000" dirty="0">
                <a:solidFill>
                  <a:srgbClr val="FFFF00"/>
                </a:solidFill>
                <a:latin typeface="system-ui"/>
              </a:rPr>
              <a:t>6 </a:t>
            </a:r>
            <a:r>
              <a:rPr lang="en-US" sz="2800" b="1" dirty="0">
                <a:solidFill>
                  <a:srgbClr val="FFFF00"/>
                </a:solidFill>
                <a:latin typeface="system-ui"/>
              </a:rPr>
              <a:t>And I heard a voice in the midst of the four living creatures saying, “A quart of wheat for a denarius, and three quarts of barley for a denarius; and do not harm the oil and the wine.”</a:t>
            </a:r>
            <a:endParaRPr lang="en-US" dirty="0"/>
          </a:p>
        </p:txBody>
      </p:sp>
      <p:sp>
        <p:nvSpPr>
          <p:cNvPr id="5" name="Content Placeholder 4">
            <a:extLst>
              <a:ext uri="{FF2B5EF4-FFF2-40B4-BE49-F238E27FC236}">
                <a16:creationId xmlns:a16="http://schemas.microsoft.com/office/drawing/2014/main" id="{F0DAD4E5-C001-4EB2-8813-2F1AC1429231}"/>
              </a:ext>
            </a:extLst>
          </p:cNvPr>
          <p:cNvSpPr>
            <a:spLocks noGrp="1"/>
          </p:cNvSpPr>
          <p:nvPr>
            <p:ph sz="half" idx="1"/>
          </p:nvPr>
        </p:nvSpPr>
        <p:spPr>
          <a:xfrm>
            <a:off x="2412695" y="523081"/>
            <a:ext cx="4076240" cy="5811838"/>
          </a:xfrm>
        </p:spPr>
        <p:txBody>
          <a:bodyPr/>
          <a:lstStyle/>
          <a:p>
            <a:pPr algn="ctr"/>
            <a:r>
              <a:rPr lang="en-US" b="1" dirty="0">
                <a:solidFill>
                  <a:srgbClr val="FFC000"/>
                </a:solidFill>
              </a:rPr>
              <a:t>Oil and wine were luxuries</a:t>
            </a:r>
          </a:p>
          <a:p>
            <a:pPr algn="ctr"/>
            <a:endParaRPr lang="en-US" b="1" dirty="0">
              <a:solidFill>
                <a:srgbClr val="FFC000"/>
              </a:solidFill>
            </a:endParaRPr>
          </a:p>
          <a:p>
            <a:pPr algn="ctr"/>
            <a:r>
              <a:rPr lang="en-US" b="1" dirty="0">
                <a:solidFill>
                  <a:srgbClr val="FFC000"/>
                </a:solidFill>
              </a:rPr>
              <a:t>Food was available, IF one had the price/money</a:t>
            </a:r>
          </a:p>
          <a:p>
            <a:pPr algn="ctr"/>
            <a:endParaRPr lang="en-US" b="1" dirty="0">
              <a:solidFill>
                <a:srgbClr val="FFC000"/>
              </a:solidFill>
            </a:endParaRPr>
          </a:p>
          <a:p>
            <a:pPr algn="ctr"/>
            <a:r>
              <a:rPr lang="en-US" b="1" dirty="0">
                <a:solidFill>
                  <a:srgbClr val="FFC000"/>
                </a:solidFill>
              </a:rPr>
              <a:t>Many Christians were slaves or very poor, many would be hard pressed to have the money to eat.</a:t>
            </a:r>
          </a:p>
        </p:txBody>
      </p:sp>
      <p:pic>
        <p:nvPicPr>
          <p:cNvPr id="9218" name="Picture 2" descr="Third Seal With A Black Horse - B I B L E - ONLY">
            <a:extLst>
              <a:ext uri="{FF2B5EF4-FFF2-40B4-BE49-F238E27FC236}">
                <a16:creationId xmlns:a16="http://schemas.microsoft.com/office/drawing/2014/main" id="{276FE119-3B66-4397-A784-2C22CFD4EC4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90981" y="165253"/>
            <a:ext cx="5181600" cy="6191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65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arn(inVertical)">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FEC535-46F1-419F-AF11-F68574CF8D26}"/>
              </a:ext>
            </a:extLst>
          </p:cNvPr>
          <p:cNvSpPr>
            <a:spLocks noGrp="1"/>
          </p:cNvSpPr>
          <p:nvPr>
            <p:ph type="title"/>
          </p:nvPr>
        </p:nvSpPr>
        <p:spPr>
          <a:xfrm>
            <a:off x="345195" y="110169"/>
            <a:ext cx="11501610" cy="1690688"/>
          </a:xfrm>
          <a:ln w="25400">
            <a:solidFill>
              <a:srgbClr val="FFFF00"/>
            </a:solidFill>
          </a:ln>
        </p:spPr>
        <p:txBody>
          <a:bodyPr>
            <a:noAutofit/>
          </a:bodyPr>
          <a:lstStyle/>
          <a:p>
            <a:pPr algn="ctr"/>
            <a:r>
              <a:rPr lang="en-US" sz="2400" b="1" baseline="30000" dirty="0">
                <a:solidFill>
                  <a:srgbClr val="FFFF00"/>
                </a:solidFill>
                <a:latin typeface="system-ui"/>
              </a:rPr>
              <a:t>7 </a:t>
            </a:r>
            <a:r>
              <a:rPr lang="en-US" sz="2400" b="1" dirty="0">
                <a:solidFill>
                  <a:srgbClr val="FFFF00"/>
                </a:solidFill>
                <a:latin typeface="system-ui"/>
              </a:rPr>
              <a:t>When He opened the fourth seal, I heard the voice of the fourth living creature saying, “Come and see.” </a:t>
            </a:r>
            <a:r>
              <a:rPr lang="en-US" sz="2400" b="1" baseline="30000" dirty="0">
                <a:solidFill>
                  <a:srgbClr val="FFFF00"/>
                </a:solidFill>
                <a:latin typeface="system-ui"/>
              </a:rPr>
              <a:t>8 </a:t>
            </a:r>
            <a:r>
              <a:rPr lang="en-US" sz="2400" b="1" dirty="0">
                <a:solidFill>
                  <a:srgbClr val="FFFF00"/>
                </a:solidFill>
                <a:latin typeface="system-ui"/>
              </a:rPr>
              <a:t>So I looked, and behold, a pale horse. And the name of him who sat on it was Death, and Hades followed with him. And power was given to them over a fourth of the earth, to kill with sword, with hunger, with death, and by the beasts of the earth.</a:t>
            </a:r>
            <a:endParaRPr lang="en-US" sz="2400" b="1" dirty="0">
              <a:solidFill>
                <a:srgbClr val="FFFF00"/>
              </a:solidFill>
            </a:endParaRPr>
          </a:p>
        </p:txBody>
      </p:sp>
      <p:sp>
        <p:nvSpPr>
          <p:cNvPr id="5" name="Content Placeholder 4">
            <a:extLst>
              <a:ext uri="{FF2B5EF4-FFF2-40B4-BE49-F238E27FC236}">
                <a16:creationId xmlns:a16="http://schemas.microsoft.com/office/drawing/2014/main" id="{F0DAD4E5-C001-4EB2-8813-2F1AC1429231}"/>
              </a:ext>
            </a:extLst>
          </p:cNvPr>
          <p:cNvSpPr>
            <a:spLocks noGrp="1"/>
          </p:cNvSpPr>
          <p:nvPr>
            <p:ph sz="half" idx="1"/>
          </p:nvPr>
        </p:nvSpPr>
        <p:spPr>
          <a:xfrm>
            <a:off x="345195" y="1894900"/>
            <a:ext cx="7058140" cy="4963099"/>
          </a:xfrm>
        </p:spPr>
        <p:txBody>
          <a:bodyPr>
            <a:normAutofit/>
          </a:bodyPr>
          <a:lstStyle/>
          <a:p>
            <a:r>
              <a:rPr lang="en-US" b="1" dirty="0">
                <a:solidFill>
                  <a:srgbClr val="FFC000"/>
                </a:solidFill>
              </a:rPr>
              <a:t>Power is again given by Christ</a:t>
            </a:r>
          </a:p>
          <a:p>
            <a:r>
              <a:rPr lang="en-US" b="1" dirty="0">
                <a:solidFill>
                  <a:srgbClr val="FFC000"/>
                </a:solidFill>
              </a:rPr>
              <a:t>¼ seems to indicate a larger sphere of operation than the  black horse</a:t>
            </a:r>
          </a:p>
          <a:p>
            <a:r>
              <a:rPr lang="en-US" b="1" dirty="0">
                <a:solidFill>
                  <a:srgbClr val="FFC000"/>
                </a:solidFill>
              </a:rPr>
              <a:t>This seems to indicate a military action of some sort.</a:t>
            </a:r>
          </a:p>
          <a:p>
            <a:r>
              <a:rPr lang="en-US" b="1" dirty="0">
                <a:solidFill>
                  <a:srgbClr val="FFC000"/>
                </a:solidFill>
              </a:rPr>
              <a:t>Each of these follow in logical order one after another</a:t>
            </a:r>
          </a:p>
          <a:p>
            <a:r>
              <a:rPr lang="en-US" b="1" dirty="0">
                <a:solidFill>
                  <a:srgbClr val="FFC000"/>
                </a:solidFill>
              </a:rPr>
              <a:t>“Sword, famine, pestilence, and wild beasts are often grouped together as ordinary means of death in an unstable society (Lev 26:22ff; </a:t>
            </a:r>
            <a:r>
              <a:rPr lang="en-US" b="1" dirty="0" err="1">
                <a:solidFill>
                  <a:srgbClr val="FFC000"/>
                </a:solidFill>
              </a:rPr>
              <a:t>Eze</a:t>
            </a:r>
            <a:r>
              <a:rPr lang="en-US" b="1" dirty="0">
                <a:solidFill>
                  <a:srgbClr val="FFC000"/>
                </a:solidFill>
              </a:rPr>
              <a:t> 14:21;)”                        (Roberts)</a:t>
            </a:r>
          </a:p>
        </p:txBody>
      </p:sp>
      <p:pic>
        <p:nvPicPr>
          <p:cNvPr id="10242" name="Picture 2" descr="Enter the Pale (Sickly Green) Horse from the Book of Revelation | Doug  Lawrence's Catholic Site">
            <a:extLst>
              <a:ext uri="{FF2B5EF4-FFF2-40B4-BE49-F238E27FC236}">
                <a16:creationId xmlns:a16="http://schemas.microsoft.com/office/drawing/2014/main" id="{C8DA3C87-C3A9-4543-8CE4-EC2974FA5E6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653337" y="1894901"/>
            <a:ext cx="4377082" cy="4770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69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FEC535-46F1-419F-AF11-F68574CF8D26}"/>
              </a:ext>
            </a:extLst>
          </p:cNvPr>
          <p:cNvSpPr>
            <a:spLocks noGrp="1"/>
          </p:cNvSpPr>
          <p:nvPr>
            <p:ph type="title"/>
          </p:nvPr>
        </p:nvSpPr>
        <p:spPr>
          <a:xfrm>
            <a:off x="7426287" y="722292"/>
            <a:ext cx="4545376" cy="956899"/>
          </a:xfrm>
        </p:spPr>
        <p:txBody>
          <a:bodyPr>
            <a:normAutofit fontScale="90000"/>
          </a:bodyPr>
          <a:lstStyle/>
          <a:p>
            <a:pPr algn="ctr"/>
            <a:r>
              <a:rPr lang="en-US" b="1" u="sng" dirty="0">
                <a:solidFill>
                  <a:srgbClr val="FFFF00"/>
                </a:solidFill>
              </a:rPr>
              <a:t>Overview of the Seals, Trumpets, and Bowls</a:t>
            </a:r>
          </a:p>
        </p:txBody>
      </p:sp>
      <p:sp>
        <p:nvSpPr>
          <p:cNvPr id="5" name="Content Placeholder 4">
            <a:extLst>
              <a:ext uri="{FF2B5EF4-FFF2-40B4-BE49-F238E27FC236}">
                <a16:creationId xmlns:a16="http://schemas.microsoft.com/office/drawing/2014/main" id="{F0DAD4E5-C001-4EB2-8813-2F1AC1429231}"/>
              </a:ext>
            </a:extLst>
          </p:cNvPr>
          <p:cNvSpPr>
            <a:spLocks noGrp="1"/>
          </p:cNvSpPr>
          <p:nvPr>
            <p:ph sz="half" idx="1"/>
          </p:nvPr>
        </p:nvSpPr>
        <p:spPr>
          <a:xfrm>
            <a:off x="220337" y="936434"/>
            <a:ext cx="6654188" cy="5794872"/>
          </a:xfrm>
        </p:spPr>
        <p:txBody>
          <a:bodyPr/>
          <a:lstStyle/>
          <a:p>
            <a:pPr algn="ctr"/>
            <a:r>
              <a:rPr lang="en-US" b="1" dirty="0">
                <a:solidFill>
                  <a:srgbClr val="FFC000"/>
                </a:solidFill>
              </a:rPr>
              <a:t>Notice how these increase – 1/4</a:t>
            </a:r>
            <a:r>
              <a:rPr lang="en-US" b="1" baseline="30000" dirty="0">
                <a:solidFill>
                  <a:srgbClr val="FFC000"/>
                </a:solidFill>
              </a:rPr>
              <a:t>th</a:t>
            </a:r>
            <a:r>
              <a:rPr lang="en-US" b="1" dirty="0">
                <a:solidFill>
                  <a:srgbClr val="FFC000"/>
                </a:solidFill>
              </a:rPr>
              <a:t> to 1/3</a:t>
            </a:r>
            <a:r>
              <a:rPr lang="en-US" b="1" baseline="30000" dirty="0">
                <a:solidFill>
                  <a:srgbClr val="FFC000"/>
                </a:solidFill>
              </a:rPr>
              <a:t>rd</a:t>
            </a:r>
            <a:r>
              <a:rPr lang="en-US" b="1" dirty="0">
                <a:solidFill>
                  <a:srgbClr val="FFC000"/>
                </a:solidFill>
              </a:rPr>
              <a:t> to the entire earth is impacted</a:t>
            </a:r>
          </a:p>
          <a:p>
            <a:pPr algn="ctr"/>
            <a:r>
              <a:rPr lang="en-US" b="1" dirty="0">
                <a:solidFill>
                  <a:srgbClr val="FFC000"/>
                </a:solidFill>
              </a:rPr>
              <a:t>Rev 16:9 – “</a:t>
            </a:r>
            <a:r>
              <a:rPr lang="en-US" b="1" baseline="30000" dirty="0">
                <a:solidFill>
                  <a:srgbClr val="FFC000"/>
                </a:solidFill>
              </a:rPr>
              <a:t>9 </a:t>
            </a:r>
            <a:r>
              <a:rPr lang="en-US" b="1" dirty="0">
                <a:solidFill>
                  <a:srgbClr val="FFC000"/>
                </a:solidFill>
              </a:rPr>
              <a:t>And men were scorched with great heat, and they blasphemed the name of God who has power over these plagues; and they did not repent and give Him glory.”</a:t>
            </a:r>
          </a:p>
          <a:p>
            <a:pPr algn="ctr"/>
            <a:r>
              <a:rPr lang="en-US" b="1" dirty="0">
                <a:solidFill>
                  <a:srgbClr val="FFC000"/>
                </a:solidFill>
              </a:rPr>
              <a:t>These are done to cause sinful man to repent of his evil ways (2 Pet 3:9)</a:t>
            </a:r>
          </a:p>
          <a:p>
            <a:pPr algn="ctr"/>
            <a:r>
              <a:rPr lang="en-US" b="1" dirty="0">
                <a:solidFill>
                  <a:srgbClr val="FFC000"/>
                </a:solidFill>
              </a:rPr>
              <a:t>These are designed to humble and show the world their need for God</a:t>
            </a:r>
          </a:p>
          <a:p>
            <a:pPr marL="0" indent="0" algn="ctr">
              <a:buNone/>
            </a:pPr>
            <a:endParaRPr lang="en-US" b="1" dirty="0">
              <a:solidFill>
                <a:srgbClr val="FFC000"/>
              </a:solidFill>
            </a:endParaRPr>
          </a:p>
        </p:txBody>
      </p:sp>
      <p:pic>
        <p:nvPicPr>
          <p:cNvPr id="11268" name="Picture 4" descr="Deals w/7 Bowls, Trumpets &amp; Seals: Reason I prefer uploading some videos is  because was trying to miss unnecessary disappointments, disappointment  due... | By 777 | Facebook">
            <a:extLst>
              <a:ext uri="{FF2B5EF4-FFF2-40B4-BE49-F238E27FC236}">
                <a16:creationId xmlns:a16="http://schemas.microsoft.com/office/drawing/2014/main" id="{8028EE93-E30C-404F-BAB1-C209D7DF3E6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529512" y="2071171"/>
            <a:ext cx="4662488" cy="4439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60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FEC535-46F1-419F-AF11-F68574CF8D26}"/>
              </a:ext>
            </a:extLst>
          </p:cNvPr>
          <p:cNvSpPr>
            <a:spLocks noGrp="1"/>
          </p:cNvSpPr>
          <p:nvPr>
            <p:ph type="title"/>
          </p:nvPr>
        </p:nvSpPr>
        <p:spPr>
          <a:xfrm>
            <a:off x="7426287" y="722292"/>
            <a:ext cx="4545376" cy="956899"/>
          </a:xfrm>
        </p:spPr>
        <p:txBody>
          <a:bodyPr>
            <a:normAutofit fontScale="90000"/>
          </a:bodyPr>
          <a:lstStyle/>
          <a:p>
            <a:pPr algn="ctr"/>
            <a:r>
              <a:rPr lang="en-US" b="1" u="sng" dirty="0">
                <a:solidFill>
                  <a:srgbClr val="FFFF00"/>
                </a:solidFill>
              </a:rPr>
              <a:t>Overview of the Seals, Trumpets, and Bowls</a:t>
            </a:r>
          </a:p>
        </p:txBody>
      </p:sp>
      <p:sp>
        <p:nvSpPr>
          <p:cNvPr id="5" name="Content Placeholder 4">
            <a:extLst>
              <a:ext uri="{FF2B5EF4-FFF2-40B4-BE49-F238E27FC236}">
                <a16:creationId xmlns:a16="http://schemas.microsoft.com/office/drawing/2014/main" id="{F0DAD4E5-C001-4EB2-8813-2F1AC1429231}"/>
              </a:ext>
            </a:extLst>
          </p:cNvPr>
          <p:cNvSpPr>
            <a:spLocks noGrp="1"/>
          </p:cNvSpPr>
          <p:nvPr>
            <p:ph sz="half" idx="1"/>
          </p:nvPr>
        </p:nvSpPr>
        <p:spPr>
          <a:xfrm>
            <a:off x="220337" y="936434"/>
            <a:ext cx="6654188" cy="5794872"/>
          </a:xfrm>
        </p:spPr>
        <p:txBody>
          <a:bodyPr/>
          <a:lstStyle/>
          <a:p>
            <a:pPr algn="ctr"/>
            <a:r>
              <a:rPr lang="en-US" b="1" dirty="0">
                <a:solidFill>
                  <a:srgbClr val="FFC000"/>
                </a:solidFill>
              </a:rPr>
              <a:t>We see two impacts</a:t>
            </a:r>
          </a:p>
          <a:p>
            <a:pPr lvl="1" algn="ctr"/>
            <a:r>
              <a:rPr lang="en-US" b="1" dirty="0">
                <a:solidFill>
                  <a:srgbClr val="FFC000"/>
                </a:solidFill>
              </a:rPr>
              <a:t>The first was on the world</a:t>
            </a:r>
          </a:p>
          <a:p>
            <a:pPr lvl="1" algn="ctr"/>
            <a:r>
              <a:rPr lang="en-US" b="1" dirty="0">
                <a:solidFill>
                  <a:srgbClr val="FFC000"/>
                </a:solidFill>
              </a:rPr>
              <a:t>The second will be on Christians</a:t>
            </a:r>
          </a:p>
          <a:p>
            <a:pPr marL="457200" lvl="1" indent="0" algn="ctr">
              <a:buNone/>
            </a:pPr>
            <a:endParaRPr lang="en-US" b="1" dirty="0">
              <a:solidFill>
                <a:srgbClr val="FFC000"/>
              </a:solidFill>
            </a:endParaRPr>
          </a:p>
          <a:p>
            <a:pPr algn="ctr"/>
            <a:r>
              <a:rPr lang="en-US" b="1" dirty="0">
                <a:solidFill>
                  <a:srgbClr val="FFC000"/>
                </a:solidFill>
              </a:rPr>
              <a:t>Also, don’t overlook the phrase that is used often, “power was given” this shows that God and Christ are in control</a:t>
            </a:r>
          </a:p>
          <a:p>
            <a:pPr algn="ctr"/>
            <a:r>
              <a:rPr lang="en-US" b="1" dirty="0">
                <a:solidFill>
                  <a:srgbClr val="FFC000"/>
                </a:solidFill>
              </a:rPr>
              <a:t>Vision now switches from an earthly view to a heavenly view.</a:t>
            </a:r>
          </a:p>
          <a:p>
            <a:pPr marL="0" indent="0" algn="ctr">
              <a:buNone/>
            </a:pPr>
            <a:endParaRPr lang="en-US" b="1" dirty="0">
              <a:solidFill>
                <a:srgbClr val="FFC000"/>
              </a:solidFill>
            </a:endParaRPr>
          </a:p>
        </p:txBody>
      </p:sp>
      <p:pic>
        <p:nvPicPr>
          <p:cNvPr id="11268" name="Picture 4" descr="Deals w/7 Bowls, Trumpets &amp; Seals: Reason I prefer uploading some videos is  because was trying to miss unnecessary disappointments, disappointment  due... | By 777 | Facebook">
            <a:extLst>
              <a:ext uri="{FF2B5EF4-FFF2-40B4-BE49-F238E27FC236}">
                <a16:creationId xmlns:a16="http://schemas.microsoft.com/office/drawing/2014/main" id="{8028EE93-E30C-404F-BAB1-C209D7DF3E6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529512" y="2071171"/>
            <a:ext cx="4662488" cy="4439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87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arn(inVertic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arn(inVertical)">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FEC535-46F1-419F-AF11-F68574CF8D26}"/>
              </a:ext>
            </a:extLst>
          </p:cNvPr>
          <p:cNvSpPr>
            <a:spLocks noGrp="1"/>
          </p:cNvSpPr>
          <p:nvPr>
            <p:ph type="title"/>
          </p:nvPr>
        </p:nvSpPr>
        <p:spPr>
          <a:xfrm>
            <a:off x="154236" y="143219"/>
            <a:ext cx="11865166" cy="2071171"/>
          </a:xfrm>
          <a:ln w="25400">
            <a:solidFill>
              <a:srgbClr val="FFFF00"/>
            </a:solidFill>
          </a:ln>
        </p:spPr>
        <p:txBody>
          <a:bodyPr>
            <a:noAutofit/>
          </a:bodyPr>
          <a:lstStyle/>
          <a:p>
            <a:pPr algn="ctr"/>
            <a:r>
              <a:rPr lang="en-US" sz="2400" b="1" baseline="30000" dirty="0">
                <a:solidFill>
                  <a:srgbClr val="FFFF00"/>
                </a:solidFill>
                <a:latin typeface="system-ui"/>
              </a:rPr>
              <a:t>9 </a:t>
            </a:r>
            <a:r>
              <a:rPr lang="en-US" sz="2400" dirty="0">
                <a:solidFill>
                  <a:srgbClr val="FFFF00"/>
                </a:solidFill>
                <a:latin typeface="system-ui"/>
              </a:rPr>
              <a:t>When He opened the fifth seal, I saw under the altar the souls of those who had been slain for the word of God and for the testimony which they held. </a:t>
            </a:r>
            <a:r>
              <a:rPr lang="en-US" sz="2400" b="1" baseline="30000" dirty="0">
                <a:solidFill>
                  <a:srgbClr val="FFFF00"/>
                </a:solidFill>
                <a:latin typeface="system-ui"/>
              </a:rPr>
              <a:t>10 </a:t>
            </a:r>
            <a:r>
              <a:rPr lang="en-US" sz="2400" dirty="0">
                <a:solidFill>
                  <a:srgbClr val="FFFF00"/>
                </a:solidFill>
                <a:latin typeface="system-ui"/>
              </a:rPr>
              <a:t>And they cried with a loud voice, saying, “How long, O Lord, holy and true, until You judge and avenge our blood on those who dwell on the earth?” </a:t>
            </a:r>
            <a:r>
              <a:rPr lang="en-US" sz="2400" b="1" baseline="30000" dirty="0">
                <a:solidFill>
                  <a:srgbClr val="FFFF00"/>
                </a:solidFill>
                <a:latin typeface="system-ui"/>
              </a:rPr>
              <a:t>11 </a:t>
            </a:r>
            <a:r>
              <a:rPr lang="en-US" sz="2400" dirty="0">
                <a:solidFill>
                  <a:srgbClr val="FFFF00"/>
                </a:solidFill>
                <a:latin typeface="system-ui"/>
              </a:rPr>
              <a:t>Then a white robe was given to each of them; and it was said to them that they should rest a little while longer, until both </a:t>
            </a:r>
            <a:r>
              <a:rPr lang="en-US" sz="2400" i="1" dirty="0">
                <a:solidFill>
                  <a:srgbClr val="FFFF00"/>
                </a:solidFill>
                <a:latin typeface="system-ui"/>
              </a:rPr>
              <a:t>the number of</a:t>
            </a:r>
            <a:r>
              <a:rPr lang="en-US" sz="2400" dirty="0">
                <a:solidFill>
                  <a:srgbClr val="FFFF00"/>
                </a:solidFill>
                <a:latin typeface="system-ui"/>
              </a:rPr>
              <a:t> their fellow servants and their brethren, who would be killed as they </a:t>
            </a:r>
            <a:r>
              <a:rPr lang="en-US" sz="2400" i="1" dirty="0">
                <a:solidFill>
                  <a:srgbClr val="FFFF00"/>
                </a:solidFill>
                <a:latin typeface="system-ui"/>
              </a:rPr>
              <a:t>were,</a:t>
            </a:r>
            <a:r>
              <a:rPr lang="en-US" sz="2400" dirty="0">
                <a:solidFill>
                  <a:srgbClr val="FFFF00"/>
                </a:solidFill>
                <a:latin typeface="system-ui"/>
              </a:rPr>
              <a:t> was completed.</a:t>
            </a:r>
            <a:endParaRPr lang="en-US" sz="2400" dirty="0">
              <a:solidFill>
                <a:srgbClr val="FFFF00"/>
              </a:solidFill>
            </a:endParaRPr>
          </a:p>
        </p:txBody>
      </p:sp>
      <p:sp>
        <p:nvSpPr>
          <p:cNvPr id="6" name="Content Placeholder 5">
            <a:extLst>
              <a:ext uri="{FF2B5EF4-FFF2-40B4-BE49-F238E27FC236}">
                <a16:creationId xmlns:a16="http://schemas.microsoft.com/office/drawing/2014/main" id="{F4935500-D138-4437-BE6A-8AE8A75ED73E}"/>
              </a:ext>
            </a:extLst>
          </p:cNvPr>
          <p:cNvSpPr>
            <a:spLocks noGrp="1"/>
          </p:cNvSpPr>
          <p:nvPr>
            <p:ph sz="half" idx="2"/>
          </p:nvPr>
        </p:nvSpPr>
        <p:spPr>
          <a:xfrm>
            <a:off x="5255045" y="2467778"/>
            <a:ext cx="6764357" cy="4247003"/>
          </a:xfrm>
        </p:spPr>
        <p:txBody>
          <a:bodyPr/>
          <a:lstStyle/>
          <a:p>
            <a:r>
              <a:rPr lang="en-US" b="1" dirty="0">
                <a:solidFill>
                  <a:srgbClr val="FFC000"/>
                </a:solidFill>
              </a:rPr>
              <a:t>Key Verse in Revelation!  The rest of the book answers this question – HOW LONG?</a:t>
            </a:r>
          </a:p>
          <a:p>
            <a:r>
              <a:rPr lang="en-US" b="1" dirty="0">
                <a:solidFill>
                  <a:srgbClr val="FFC000"/>
                </a:solidFill>
              </a:rPr>
              <a:t>Summers says that verse 9 indicates why judgment must come upon Rome.</a:t>
            </a:r>
          </a:p>
          <a:p>
            <a:r>
              <a:rPr lang="en-US" b="1" dirty="0">
                <a:solidFill>
                  <a:srgbClr val="FFC000"/>
                </a:solidFill>
              </a:rPr>
              <a:t>Not crying for revenge, but justice.</a:t>
            </a:r>
          </a:p>
          <a:p>
            <a:r>
              <a:rPr lang="en-US" b="1" dirty="0">
                <a:solidFill>
                  <a:srgbClr val="FFC000"/>
                </a:solidFill>
              </a:rPr>
              <a:t>How long before judgment is passed on those who killed God’s people.</a:t>
            </a:r>
          </a:p>
          <a:p>
            <a:r>
              <a:rPr lang="en-US" b="1" dirty="0">
                <a:solidFill>
                  <a:srgbClr val="FFC000"/>
                </a:solidFill>
              </a:rPr>
              <a:t>This group will be seen again in 20:4 remember.</a:t>
            </a:r>
          </a:p>
        </p:txBody>
      </p:sp>
      <p:pic>
        <p:nvPicPr>
          <p:cNvPr id="12290" name="Picture 2" descr="The Hebraic Meaning of &quot;Souls Under the Altar&quot; | Hoshana Rabbah BlogHoshana  Rabbah Blog">
            <a:extLst>
              <a:ext uri="{FF2B5EF4-FFF2-40B4-BE49-F238E27FC236}">
                <a16:creationId xmlns:a16="http://schemas.microsoft.com/office/drawing/2014/main" id="{84C85A94-C634-4A94-A756-9CF9369198B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 y="2346593"/>
            <a:ext cx="4858439" cy="4511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80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Vertical)">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FEC535-46F1-419F-AF11-F68574CF8D26}"/>
              </a:ext>
            </a:extLst>
          </p:cNvPr>
          <p:cNvSpPr>
            <a:spLocks noGrp="1"/>
          </p:cNvSpPr>
          <p:nvPr>
            <p:ph type="title"/>
          </p:nvPr>
        </p:nvSpPr>
        <p:spPr>
          <a:xfrm>
            <a:off x="9415518" y="165253"/>
            <a:ext cx="2647951" cy="6544018"/>
          </a:xfrm>
          <a:ln w="25400">
            <a:solidFill>
              <a:srgbClr val="FFFF00"/>
            </a:solidFill>
          </a:ln>
        </p:spPr>
        <p:txBody>
          <a:bodyPr>
            <a:noAutofit/>
          </a:bodyPr>
          <a:lstStyle/>
          <a:p>
            <a:pPr algn="ctr"/>
            <a:r>
              <a:rPr lang="en-US" sz="2200" b="1" baseline="30000" dirty="0">
                <a:solidFill>
                  <a:srgbClr val="FFFF00"/>
                </a:solidFill>
                <a:latin typeface="system-ui"/>
              </a:rPr>
              <a:t>12 </a:t>
            </a:r>
            <a:r>
              <a:rPr lang="en-US" sz="2200" b="1" dirty="0">
                <a:solidFill>
                  <a:srgbClr val="FFFF00"/>
                </a:solidFill>
                <a:latin typeface="system-ui"/>
              </a:rPr>
              <a:t>I looked when He opened the sixth seal, and behold, there was a great earthquake; and the sun became black as sackcloth of hair, and the moon became like blood. </a:t>
            </a:r>
            <a:r>
              <a:rPr lang="en-US" sz="2200" b="1" baseline="30000" dirty="0">
                <a:solidFill>
                  <a:srgbClr val="FFFF00"/>
                </a:solidFill>
                <a:latin typeface="system-ui"/>
              </a:rPr>
              <a:t>13 </a:t>
            </a:r>
            <a:r>
              <a:rPr lang="en-US" sz="2200" b="1" dirty="0">
                <a:solidFill>
                  <a:srgbClr val="FFFF00"/>
                </a:solidFill>
                <a:latin typeface="system-ui"/>
              </a:rPr>
              <a:t>And the stars of heaven fell to the earth, as a fig tree drops its late figs when it is shaken by a mighty wind. </a:t>
            </a:r>
            <a:r>
              <a:rPr lang="en-US" sz="2200" b="1" baseline="30000" dirty="0">
                <a:solidFill>
                  <a:srgbClr val="FFFF00"/>
                </a:solidFill>
                <a:latin typeface="system-ui"/>
              </a:rPr>
              <a:t>14 </a:t>
            </a:r>
            <a:r>
              <a:rPr lang="en-US" sz="2200" b="1" dirty="0">
                <a:solidFill>
                  <a:srgbClr val="FFFF00"/>
                </a:solidFill>
                <a:latin typeface="system-ui"/>
              </a:rPr>
              <a:t>Then the sky receded as a scroll when it is rolled up, and every mountain and island was moved out of its place.</a:t>
            </a:r>
            <a:endParaRPr lang="en-US" sz="2200" b="1" dirty="0">
              <a:solidFill>
                <a:srgbClr val="FFFF00"/>
              </a:solidFill>
            </a:endParaRPr>
          </a:p>
        </p:txBody>
      </p:sp>
      <p:sp>
        <p:nvSpPr>
          <p:cNvPr id="6" name="Content Placeholder 5">
            <a:extLst>
              <a:ext uri="{FF2B5EF4-FFF2-40B4-BE49-F238E27FC236}">
                <a16:creationId xmlns:a16="http://schemas.microsoft.com/office/drawing/2014/main" id="{F4935500-D138-4437-BE6A-8AE8A75ED73E}"/>
              </a:ext>
            </a:extLst>
          </p:cNvPr>
          <p:cNvSpPr>
            <a:spLocks noGrp="1"/>
          </p:cNvSpPr>
          <p:nvPr>
            <p:ph sz="half" idx="2"/>
          </p:nvPr>
        </p:nvSpPr>
        <p:spPr>
          <a:xfrm>
            <a:off x="3560283" y="165253"/>
            <a:ext cx="5605750" cy="6544017"/>
          </a:xfrm>
        </p:spPr>
        <p:txBody>
          <a:bodyPr/>
          <a:lstStyle/>
          <a:p>
            <a:pPr algn="ctr"/>
            <a:r>
              <a:rPr lang="en-US" b="1" dirty="0">
                <a:solidFill>
                  <a:srgbClr val="FFC000"/>
                </a:solidFill>
              </a:rPr>
              <a:t>Rome WILL fall is the answer to the last question</a:t>
            </a:r>
          </a:p>
          <a:p>
            <a:pPr algn="ctr"/>
            <a:endParaRPr lang="en-US" b="1" dirty="0">
              <a:solidFill>
                <a:srgbClr val="FFC000"/>
              </a:solidFill>
            </a:endParaRPr>
          </a:p>
          <a:p>
            <a:pPr algn="ctr"/>
            <a:r>
              <a:rPr lang="en-US" b="1" dirty="0">
                <a:solidFill>
                  <a:srgbClr val="FFC000"/>
                </a:solidFill>
              </a:rPr>
              <a:t>Isaiah used the same imagery of ancient Babylon (Is 13:10)</a:t>
            </a:r>
          </a:p>
          <a:p>
            <a:pPr algn="ctr"/>
            <a:endParaRPr lang="en-US" b="1" dirty="0">
              <a:solidFill>
                <a:srgbClr val="FFC000"/>
              </a:solidFill>
            </a:endParaRPr>
          </a:p>
          <a:p>
            <a:pPr algn="ctr"/>
            <a:r>
              <a:rPr lang="en-US" b="1" dirty="0">
                <a:solidFill>
                  <a:srgbClr val="FFC000"/>
                </a:solidFill>
              </a:rPr>
              <a:t>Joel had used the imagery to describe judgment against Jerusalem (Joel 2:31)</a:t>
            </a:r>
          </a:p>
          <a:p>
            <a:pPr algn="ctr"/>
            <a:endParaRPr lang="en-US" b="1" dirty="0">
              <a:solidFill>
                <a:srgbClr val="FFC000"/>
              </a:solidFill>
            </a:endParaRPr>
          </a:p>
          <a:p>
            <a:pPr algn="ctr"/>
            <a:r>
              <a:rPr lang="en-US" b="1" dirty="0">
                <a:solidFill>
                  <a:srgbClr val="FFC000"/>
                </a:solidFill>
              </a:rPr>
              <a:t>Jesus used the same imagery to describe the destruction of Jerusalem by the Romans (Matt 24:29ff)</a:t>
            </a:r>
          </a:p>
        </p:txBody>
      </p:sp>
      <p:pic>
        <p:nvPicPr>
          <p:cNvPr id="14338" name="Picture 2" descr="The Sixth Seal; Destruction in Nature Image Download - Revelation  Productions">
            <a:extLst>
              <a:ext uri="{FF2B5EF4-FFF2-40B4-BE49-F238E27FC236}">
                <a16:creationId xmlns:a16="http://schemas.microsoft.com/office/drawing/2014/main" id="{03FE44F5-2B16-4E5E-B2D7-53FCC7C821F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28530" y="165253"/>
            <a:ext cx="3182267" cy="317285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4479085-4976-4536-AB3B-BBBA7A1197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530" y="3429000"/>
            <a:ext cx="3182267" cy="3429000"/>
          </a:xfrm>
          <a:prstGeom prst="rect">
            <a:avLst/>
          </a:prstGeom>
        </p:spPr>
      </p:pic>
    </p:spTree>
    <p:extLst>
      <p:ext uri="{BB962C8B-B14F-4D97-AF65-F5344CB8AC3E}">
        <p14:creationId xmlns:p14="http://schemas.microsoft.com/office/powerpoint/2010/main" val="2573907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FEC535-46F1-419F-AF11-F68574CF8D26}"/>
              </a:ext>
            </a:extLst>
          </p:cNvPr>
          <p:cNvSpPr>
            <a:spLocks noGrp="1"/>
          </p:cNvSpPr>
          <p:nvPr>
            <p:ph type="title"/>
          </p:nvPr>
        </p:nvSpPr>
        <p:spPr>
          <a:xfrm>
            <a:off x="7378545" y="199871"/>
            <a:ext cx="4578427" cy="1452659"/>
          </a:xfrm>
          <a:ln w="25400">
            <a:solidFill>
              <a:schemeClr val="bg1"/>
            </a:solidFill>
          </a:ln>
        </p:spPr>
        <p:txBody>
          <a:bodyPr>
            <a:normAutofit/>
          </a:bodyPr>
          <a:lstStyle/>
          <a:p>
            <a:pPr algn="ctr"/>
            <a:r>
              <a:rPr lang="en-US" sz="2400" b="1" baseline="30000" dirty="0">
                <a:solidFill>
                  <a:schemeClr val="bg1"/>
                </a:solidFill>
                <a:latin typeface="system-ui"/>
              </a:rPr>
              <a:t>13 </a:t>
            </a:r>
            <a:r>
              <a:rPr lang="en-US" sz="2400" dirty="0">
                <a:solidFill>
                  <a:schemeClr val="bg1"/>
                </a:solidFill>
                <a:latin typeface="system-ui"/>
              </a:rPr>
              <a:t>And the stars of heaven fell to the earth, as a fig tree drops its late figs when it is shaken by a mighty wind.</a:t>
            </a:r>
            <a:endParaRPr lang="en-US" sz="2400" dirty="0">
              <a:solidFill>
                <a:schemeClr val="bg1"/>
              </a:solidFill>
            </a:endParaRPr>
          </a:p>
        </p:txBody>
      </p:sp>
      <p:sp>
        <p:nvSpPr>
          <p:cNvPr id="5" name="Content Placeholder 4">
            <a:extLst>
              <a:ext uri="{FF2B5EF4-FFF2-40B4-BE49-F238E27FC236}">
                <a16:creationId xmlns:a16="http://schemas.microsoft.com/office/drawing/2014/main" id="{F0DAD4E5-C001-4EB2-8813-2F1AC1429231}"/>
              </a:ext>
            </a:extLst>
          </p:cNvPr>
          <p:cNvSpPr>
            <a:spLocks noGrp="1"/>
          </p:cNvSpPr>
          <p:nvPr>
            <p:ph sz="half" idx="1"/>
          </p:nvPr>
        </p:nvSpPr>
        <p:spPr>
          <a:xfrm>
            <a:off x="353458" y="2335576"/>
            <a:ext cx="5181600" cy="2838852"/>
          </a:xfrm>
        </p:spPr>
        <p:txBody>
          <a:bodyPr>
            <a:normAutofit fontScale="85000" lnSpcReduction="20000"/>
          </a:bodyPr>
          <a:lstStyle/>
          <a:p>
            <a:pPr marL="0" indent="0" algn="ctr">
              <a:buNone/>
            </a:pPr>
            <a:r>
              <a:rPr lang="en-US" b="1" dirty="0">
                <a:solidFill>
                  <a:schemeClr val="bg1"/>
                </a:solidFill>
              </a:rPr>
              <a:t>God’s people are said to shine as stars forever – Dan 12:3:</a:t>
            </a:r>
          </a:p>
          <a:p>
            <a:pPr marL="0" indent="0">
              <a:buNone/>
            </a:pPr>
            <a:endParaRPr lang="en-US" b="1" dirty="0">
              <a:solidFill>
                <a:schemeClr val="bg1"/>
              </a:solidFill>
            </a:endParaRPr>
          </a:p>
          <a:p>
            <a:pPr marL="0" indent="0" algn="ctr">
              <a:buNone/>
            </a:pPr>
            <a:r>
              <a:rPr lang="en-US" b="1" baseline="30000" dirty="0">
                <a:solidFill>
                  <a:schemeClr val="bg1"/>
                </a:solidFill>
                <a:latin typeface="system-ui"/>
              </a:rPr>
              <a:t>3 </a:t>
            </a:r>
            <a:r>
              <a:rPr lang="en-US" b="1" dirty="0">
                <a:solidFill>
                  <a:schemeClr val="bg1"/>
                </a:solidFill>
                <a:latin typeface="system-ui"/>
              </a:rPr>
              <a:t>Those who are wise shall shine</a:t>
            </a:r>
            <a:br>
              <a:rPr lang="en-US" b="1" dirty="0">
                <a:solidFill>
                  <a:schemeClr val="bg1"/>
                </a:solidFill>
              </a:rPr>
            </a:br>
            <a:r>
              <a:rPr lang="en-US" b="1" dirty="0">
                <a:solidFill>
                  <a:schemeClr val="bg1"/>
                </a:solidFill>
                <a:latin typeface="system-ui"/>
              </a:rPr>
              <a:t>Like the brightness of the firmament,</a:t>
            </a:r>
            <a:br>
              <a:rPr lang="en-US" b="1" dirty="0">
                <a:solidFill>
                  <a:schemeClr val="bg1"/>
                </a:solidFill>
              </a:rPr>
            </a:br>
            <a:r>
              <a:rPr lang="en-US" b="1" dirty="0">
                <a:solidFill>
                  <a:schemeClr val="bg1"/>
                </a:solidFill>
                <a:latin typeface="system-ui"/>
              </a:rPr>
              <a:t>And those who turn many to righteousness</a:t>
            </a:r>
            <a:br>
              <a:rPr lang="en-US" b="1" dirty="0">
                <a:solidFill>
                  <a:schemeClr val="bg1"/>
                </a:solidFill>
              </a:rPr>
            </a:br>
            <a:r>
              <a:rPr lang="en-US" b="1" dirty="0">
                <a:solidFill>
                  <a:schemeClr val="bg1"/>
                </a:solidFill>
                <a:latin typeface="system-ui"/>
              </a:rPr>
              <a:t>Like the stars forever and ever.</a:t>
            </a:r>
            <a:endParaRPr lang="en-US" b="1" dirty="0">
              <a:solidFill>
                <a:schemeClr val="bg1"/>
              </a:solidFill>
            </a:endParaRPr>
          </a:p>
        </p:txBody>
      </p:sp>
      <p:sp>
        <p:nvSpPr>
          <p:cNvPr id="6" name="Content Placeholder 5">
            <a:extLst>
              <a:ext uri="{FF2B5EF4-FFF2-40B4-BE49-F238E27FC236}">
                <a16:creationId xmlns:a16="http://schemas.microsoft.com/office/drawing/2014/main" id="{F4935500-D138-4437-BE6A-8AE8A75ED73E}"/>
              </a:ext>
            </a:extLst>
          </p:cNvPr>
          <p:cNvSpPr>
            <a:spLocks noGrp="1"/>
          </p:cNvSpPr>
          <p:nvPr>
            <p:ph sz="half" idx="2"/>
          </p:nvPr>
        </p:nvSpPr>
        <p:spPr>
          <a:xfrm>
            <a:off x="6656942" y="1795749"/>
            <a:ext cx="5428562" cy="4594034"/>
          </a:xfrm>
        </p:spPr>
        <p:txBody>
          <a:bodyPr>
            <a:normAutofit fontScale="85000" lnSpcReduction="20000"/>
          </a:bodyPr>
          <a:lstStyle/>
          <a:p>
            <a:pPr marL="0" indent="0" algn="ctr">
              <a:buNone/>
            </a:pPr>
            <a:r>
              <a:rPr lang="en-US" b="1" dirty="0">
                <a:solidFill>
                  <a:schemeClr val="bg1"/>
                </a:solidFill>
              </a:rPr>
              <a:t>Stars falling normally indicate and illustrate fall and passing of a great national power when judged by Jehovah.  </a:t>
            </a:r>
          </a:p>
          <a:p>
            <a:pPr marL="0" indent="0" algn="ctr">
              <a:buNone/>
            </a:pPr>
            <a:endParaRPr lang="en-US" b="1" dirty="0">
              <a:solidFill>
                <a:schemeClr val="bg1"/>
              </a:solidFill>
            </a:endParaRPr>
          </a:p>
          <a:p>
            <a:pPr marL="0" indent="0" algn="ctr">
              <a:buNone/>
            </a:pPr>
            <a:r>
              <a:rPr lang="en-US" b="1" dirty="0">
                <a:solidFill>
                  <a:schemeClr val="bg1"/>
                </a:solidFill>
              </a:rPr>
              <a:t>Same description is used when describing the fall of Babylon – Isa 34:4:</a:t>
            </a:r>
          </a:p>
          <a:p>
            <a:pPr marL="0" indent="0" algn="ctr">
              <a:buNone/>
            </a:pPr>
            <a:endParaRPr lang="en-US" b="1" dirty="0">
              <a:solidFill>
                <a:schemeClr val="bg1"/>
              </a:solidFill>
            </a:endParaRPr>
          </a:p>
          <a:p>
            <a:pPr marL="0" indent="0" algn="ctr">
              <a:buNone/>
            </a:pPr>
            <a:r>
              <a:rPr lang="en-US" b="1" baseline="30000" dirty="0">
                <a:solidFill>
                  <a:schemeClr val="bg1"/>
                </a:solidFill>
                <a:latin typeface="system-ui"/>
              </a:rPr>
              <a:t>4 </a:t>
            </a:r>
            <a:r>
              <a:rPr lang="en-US" b="1" dirty="0">
                <a:solidFill>
                  <a:schemeClr val="bg1"/>
                </a:solidFill>
                <a:latin typeface="system-ui"/>
              </a:rPr>
              <a:t>All the host of heaven shall be dissolved,</a:t>
            </a:r>
            <a:br>
              <a:rPr lang="en-US" b="1" dirty="0">
                <a:solidFill>
                  <a:schemeClr val="bg1"/>
                </a:solidFill>
              </a:rPr>
            </a:br>
            <a:r>
              <a:rPr lang="en-US" b="1" dirty="0">
                <a:solidFill>
                  <a:schemeClr val="bg1"/>
                </a:solidFill>
                <a:latin typeface="system-ui"/>
              </a:rPr>
              <a:t>And the heavens shall be rolled up like a scroll;</a:t>
            </a:r>
            <a:br>
              <a:rPr lang="en-US" b="1" dirty="0">
                <a:solidFill>
                  <a:schemeClr val="bg1"/>
                </a:solidFill>
              </a:rPr>
            </a:br>
            <a:r>
              <a:rPr lang="en-US" b="1" dirty="0">
                <a:solidFill>
                  <a:schemeClr val="bg1"/>
                </a:solidFill>
                <a:latin typeface="system-ui"/>
              </a:rPr>
              <a:t>All their host shall fall down</a:t>
            </a:r>
            <a:br>
              <a:rPr lang="en-US" b="1" dirty="0">
                <a:solidFill>
                  <a:schemeClr val="bg1"/>
                </a:solidFill>
              </a:rPr>
            </a:br>
            <a:r>
              <a:rPr lang="en-US" b="1" dirty="0">
                <a:solidFill>
                  <a:schemeClr val="bg1"/>
                </a:solidFill>
                <a:latin typeface="system-ui"/>
              </a:rPr>
              <a:t>As the leaf falls from the vine,</a:t>
            </a:r>
            <a:br>
              <a:rPr lang="en-US" b="1" dirty="0">
                <a:solidFill>
                  <a:schemeClr val="bg1"/>
                </a:solidFill>
              </a:rPr>
            </a:br>
            <a:r>
              <a:rPr lang="en-US" b="1" dirty="0">
                <a:solidFill>
                  <a:schemeClr val="bg1"/>
                </a:solidFill>
                <a:latin typeface="system-ui"/>
              </a:rPr>
              <a:t>And as </a:t>
            </a:r>
            <a:r>
              <a:rPr lang="en-US" b="1" i="1" dirty="0">
                <a:solidFill>
                  <a:schemeClr val="bg1"/>
                </a:solidFill>
                <a:latin typeface="system-ui"/>
              </a:rPr>
              <a:t>fruit</a:t>
            </a:r>
            <a:r>
              <a:rPr lang="en-US" b="1" dirty="0">
                <a:solidFill>
                  <a:schemeClr val="bg1"/>
                </a:solidFill>
                <a:latin typeface="system-ui"/>
              </a:rPr>
              <a:t> falling from a fig tree.</a:t>
            </a:r>
            <a:endParaRPr lang="en-US" b="1" dirty="0">
              <a:solidFill>
                <a:schemeClr val="bg1"/>
              </a:solidFill>
            </a:endParaRPr>
          </a:p>
        </p:txBody>
      </p:sp>
      <p:sp>
        <p:nvSpPr>
          <p:cNvPr id="2" name="TextBox 1">
            <a:extLst>
              <a:ext uri="{FF2B5EF4-FFF2-40B4-BE49-F238E27FC236}">
                <a16:creationId xmlns:a16="http://schemas.microsoft.com/office/drawing/2014/main" id="{7922919F-713B-4A7C-93D0-F0F4B22DFD70}"/>
              </a:ext>
            </a:extLst>
          </p:cNvPr>
          <p:cNvSpPr txBox="1"/>
          <p:nvPr/>
        </p:nvSpPr>
        <p:spPr>
          <a:xfrm>
            <a:off x="235028" y="698423"/>
            <a:ext cx="4342727"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Stars many times represent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Rulers – Num 24:17</a:t>
            </a:r>
          </a:p>
        </p:txBody>
      </p:sp>
    </p:spTree>
    <p:extLst>
      <p:ext uri="{BB962C8B-B14F-4D97-AF65-F5344CB8AC3E}">
        <p14:creationId xmlns:p14="http://schemas.microsoft.com/office/powerpoint/2010/main" val="158402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arn(inVertic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barn(inVertical)">
                                      <p:cBhvr>
                                        <p:cTn id="27" dur="500"/>
                                        <p:tgtEl>
                                          <p:spTgt spid="6">
                                            <p:txEl>
                                              <p:pRg st="2" end="2"/>
                                            </p:txEl>
                                          </p:spTgt>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barn(inVertical)">
                                      <p:cBhvr>
                                        <p:cTn id="3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uiExpand="1" build="p"/>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FEC535-46F1-419F-AF11-F68574CF8D26}"/>
              </a:ext>
            </a:extLst>
          </p:cNvPr>
          <p:cNvSpPr>
            <a:spLocks noGrp="1"/>
          </p:cNvSpPr>
          <p:nvPr>
            <p:ph type="title"/>
          </p:nvPr>
        </p:nvSpPr>
        <p:spPr>
          <a:xfrm>
            <a:off x="7138930" y="155804"/>
            <a:ext cx="4875882" cy="1325563"/>
          </a:xfrm>
          <a:ln w="25400">
            <a:solidFill>
              <a:schemeClr val="tx1">
                <a:alpha val="96000"/>
              </a:schemeClr>
            </a:solidFill>
          </a:ln>
        </p:spPr>
        <p:txBody>
          <a:bodyPr/>
          <a:lstStyle/>
          <a:p>
            <a:pPr algn="ctr"/>
            <a:r>
              <a:rPr lang="en-US" sz="2400" b="1" baseline="30000" dirty="0">
                <a:latin typeface="system-ui"/>
              </a:rPr>
              <a:t>13 </a:t>
            </a:r>
            <a:r>
              <a:rPr lang="en-US" sz="2400" b="1" dirty="0">
                <a:latin typeface="system-ui"/>
              </a:rPr>
              <a:t>And the stars of heaven fell to the earth, as a fig tree drops its late figs when it is shaken by a mighty wind.</a:t>
            </a:r>
            <a:endParaRPr lang="en-US" b="1" dirty="0"/>
          </a:p>
        </p:txBody>
      </p:sp>
      <p:sp>
        <p:nvSpPr>
          <p:cNvPr id="5" name="Content Placeholder 4">
            <a:extLst>
              <a:ext uri="{FF2B5EF4-FFF2-40B4-BE49-F238E27FC236}">
                <a16:creationId xmlns:a16="http://schemas.microsoft.com/office/drawing/2014/main" id="{F0DAD4E5-C001-4EB2-8813-2F1AC1429231}"/>
              </a:ext>
            </a:extLst>
          </p:cNvPr>
          <p:cNvSpPr>
            <a:spLocks noGrp="1"/>
          </p:cNvSpPr>
          <p:nvPr>
            <p:ph sz="half" idx="1"/>
          </p:nvPr>
        </p:nvSpPr>
        <p:spPr>
          <a:xfrm>
            <a:off x="177188" y="338348"/>
            <a:ext cx="5181600" cy="4351338"/>
          </a:xfrm>
        </p:spPr>
        <p:txBody>
          <a:bodyPr/>
          <a:lstStyle/>
          <a:p>
            <a:pPr marL="0" indent="0" algn="ctr">
              <a:buNone/>
            </a:pPr>
            <a:r>
              <a:rPr lang="en-US" b="1" dirty="0"/>
              <a:t>Islands and Mountains – mountains denoted places of authority in a kingdom (Amos 4:1):</a:t>
            </a:r>
          </a:p>
          <a:p>
            <a:pPr marL="0" indent="0" algn="ctr">
              <a:buNone/>
            </a:pPr>
            <a:r>
              <a:rPr lang="en-US" b="1" dirty="0">
                <a:solidFill>
                  <a:srgbClr val="000000"/>
                </a:solidFill>
              </a:rPr>
              <a:t>“Hear this word, you cows of Bashan, who </a:t>
            </a:r>
            <a:r>
              <a:rPr lang="en-US" b="1" i="1" dirty="0">
                <a:solidFill>
                  <a:srgbClr val="000000"/>
                </a:solidFill>
              </a:rPr>
              <a:t>are</a:t>
            </a:r>
            <a:r>
              <a:rPr lang="en-US" b="1" dirty="0">
                <a:solidFill>
                  <a:srgbClr val="000000"/>
                </a:solidFill>
              </a:rPr>
              <a:t> on the mountain of Samaria, . . .”</a:t>
            </a:r>
            <a:endParaRPr lang="en-US" b="1" dirty="0"/>
          </a:p>
        </p:txBody>
      </p:sp>
      <p:sp>
        <p:nvSpPr>
          <p:cNvPr id="6" name="Content Placeholder 5">
            <a:extLst>
              <a:ext uri="{FF2B5EF4-FFF2-40B4-BE49-F238E27FC236}">
                <a16:creationId xmlns:a16="http://schemas.microsoft.com/office/drawing/2014/main" id="{F4935500-D138-4437-BE6A-8AE8A75ED73E}"/>
              </a:ext>
            </a:extLst>
          </p:cNvPr>
          <p:cNvSpPr>
            <a:spLocks noGrp="1"/>
          </p:cNvSpPr>
          <p:nvPr>
            <p:ph sz="half" idx="2"/>
          </p:nvPr>
        </p:nvSpPr>
        <p:spPr>
          <a:xfrm>
            <a:off x="6833212" y="1715457"/>
            <a:ext cx="5181600" cy="1909092"/>
          </a:xfrm>
        </p:spPr>
        <p:txBody>
          <a:bodyPr/>
          <a:lstStyle/>
          <a:p>
            <a:pPr marL="0" indent="0" algn="ctr">
              <a:buNone/>
            </a:pPr>
            <a:r>
              <a:rPr lang="en-US" b="1" dirty="0"/>
              <a:t>Islands denoted the inhabitants of the sea; the prophets referred to Gentile peoples as “isles in the sea”</a:t>
            </a:r>
          </a:p>
        </p:txBody>
      </p:sp>
    </p:spTree>
    <p:extLst>
      <p:ext uri="{BB962C8B-B14F-4D97-AF65-F5344CB8AC3E}">
        <p14:creationId xmlns:p14="http://schemas.microsoft.com/office/powerpoint/2010/main" val="301120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FEC535-46F1-419F-AF11-F68574CF8D26}"/>
              </a:ext>
            </a:extLst>
          </p:cNvPr>
          <p:cNvSpPr>
            <a:spLocks noGrp="1"/>
          </p:cNvSpPr>
          <p:nvPr>
            <p:ph type="title"/>
          </p:nvPr>
        </p:nvSpPr>
        <p:spPr>
          <a:xfrm>
            <a:off x="251552" y="166822"/>
            <a:ext cx="11688896" cy="1849265"/>
          </a:xfrm>
          <a:ln w="25400">
            <a:solidFill>
              <a:srgbClr val="FFFF00"/>
            </a:solidFill>
          </a:ln>
        </p:spPr>
        <p:txBody>
          <a:bodyPr>
            <a:normAutofit/>
          </a:bodyPr>
          <a:lstStyle/>
          <a:p>
            <a:pPr algn="ctr"/>
            <a:r>
              <a:rPr lang="en-US" sz="2400" b="1" baseline="30000" dirty="0">
                <a:solidFill>
                  <a:srgbClr val="FFFF00"/>
                </a:solidFill>
                <a:latin typeface="system-ui"/>
              </a:rPr>
              <a:t>15 </a:t>
            </a:r>
            <a:r>
              <a:rPr lang="en-US" sz="2400" b="1" dirty="0">
                <a:solidFill>
                  <a:srgbClr val="FFFF00"/>
                </a:solidFill>
                <a:latin typeface="system-ui"/>
              </a:rPr>
              <a:t>And the kings of the earth, the great men, the rich men, the commanders, the mighty men, every slave and every free man, hid themselves in the caves and in the rocks of the mountains, </a:t>
            </a:r>
            <a:r>
              <a:rPr lang="en-US" sz="2400" b="1" baseline="30000" dirty="0">
                <a:solidFill>
                  <a:srgbClr val="FFFF00"/>
                </a:solidFill>
                <a:latin typeface="system-ui"/>
              </a:rPr>
              <a:t>16 </a:t>
            </a:r>
            <a:r>
              <a:rPr lang="en-US" sz="2400" b="1" dirty="0">
                <a:solidFill>
                  <a:srgbClr val="FFFF00"/>
                </a:solidFill>
                <a:latin typeface="system-ui"/>
              </a:rPr>
              <a:t>and said to the mountains and rocks, “Fall on us and hide us from the face of Him who sits on the throne and from the wrath of the Lamb! </a:t>
            </a:r>
            <a:r>
              <a:rPr lang="en-US" sz="2400" b="1" baseline="30000" dirty="0">
                <a:solidFill>
                  <a:srgbClr val="FFFF00"/>
                </a:solidFill>
                <a:latin typeface="system-ui"/>
              </a:rPr>
              <a:t>17 </a:t>
            </a:r>
            <a:r>
              <a:rPr lang="en-US" sz="2400" b="1" dirty="0">
                <a:solidFill>
                  <a:srgbClr val="FFFF00"/>
                </a:solidFill>
                <a:latin typeface="system-ui"/>
              </a:rPr>
              <a:t>For the great day of His wrath has come, and who is able to stand?”</a:t>
            </a:r>
            <a:endParaRPr lang="en-US" sz="2400" b="1" dirty="0">
              <a:solidFill>
                <a:srgbClr val="FFFF00"/>
              </a:solidFill>
            </a:endParaRPr>
          </a:p>
        </p:txBody>
      </p:sp>
      <p:sp>
        <p:nvSpPr>
          <p:cNvPr id="5" name="Content Placeholder 4">
            <a:extLst>
              <a:ext uri="{FF2B5EF4-FFF2-40B4-BE49-F238E27FC236}">
                <a16:creationId xmlns:a16="http://schemas.microsoft.com/office/drawing/2014/main" id="{F0DAD4E5-C001-4EB2-8813-2F1AC1429231}"/>
              </a:ext>
            </a:extLst>
          </p:cNvPr>
          <p:cNvSpPr>
            <a:spLocks noGrp="1"/>
          </p:cNvSpPr>
          <p:nvPr>
            <p:ph sz="half" idx="1"/>
          </p:nvPr>
        </p:nvSpPr>
        <p:spPr>
          <a:xfrm>
            <a:off x="251552" y="2040875"/>
            <a:ext cx="6402636" cy="4742760"/>
          </a:xfrm>
        </p:spPr>
        <p:txBody>
          <a:bodyPr>
            <a:normAutofit lnSpcReduction="10000"/>
          </a:bodyPr>
          <a:lstStyle/>
          <a:p>
            <a:pPr algn="ctr"/>
            <a:r>
              <a:rPr lang="en-US" b="1" dirty="0">
                <a:solidFill>
                  <a:srgbClr val="FFC000"/>
                </a:solidFill>
              </a:rPr>
              <a:t>What is the purpose of the seals?</a:t>
            </a:r>
          </a:p>
          <a:p>
            <a:pPr algn="ctr"/>
            <a:endParaRPr lang="en-US" b="1" dirty="0">
              <a:solidFill>
                <a:srgbClr val="FFC000"/>
              </a:solidFill>
            </a:endParaRPr>
          </a:p>
          <a:p>
            <a:pPr algn="ctr"/>
            <a:r>
              <a:rPr lang="en-US" b="1" dirty="0">
                <a:solidFill>
                  <a:srgbClr val="FFC000"/>
                </a:solidFill>
              </a:rPr>
              <a:t>Give Rome time to repent.</a:t>
            </a:r>
          </a:p>
          <a:p>
            <a:pPr algn="ctr"/>
            <a:endParaRPr lang="en-US" b="1" dirty="0">
              <a:solidFill>
                <a:srgbClr val="FFC000"/>
              </a:solidFill>
            </a:endParaRPr>
          </a:p>
          <a:p>
            <a:pPr algn="ctr"/>
            <a:r>
              <a:rPr lang="en-US" b="1" dirty="0">
                <a:solidFill>
                  <a:srgbClr val="FFC000"/>
                </a:solidFill>
              </a:rPr>
              <a:t>The result? They did NOT humble themselves in the sight of God and repent.  They recognized Him, but NOTE, no repentance!</a:t>
            </a:r>
          </a:p>
          <a:p>
            <a:pPr algn="ctr"/>
            <a:endParaRPr lang="en-US" b="1" dirty="0">
              <a:solidFill>
                <a:srgbClr val="FFC000"/>
              </a:solidFill>
            </a:endParaRPr>
          </a:p>
          <a:p>
            <a:pPr algn="ctr"/>
            <a:r>
              <a:rPr lang="en-US" b="1" dirty="0">
                <a:solidFill>
                  <a:srgbClr val="FFC000"/>
                </a:solidFill>
              </a:rPr>
              <a:t>God wants our hearts and we MUST humble ourselves and submit!</a:t>
            </a:r>
          </a:p>
        </p:txBody>
      </p:sp>
      <p:pic>
        <p:nvPicPr>
          <p:cNvPr id="15362" name="Picture 2" descr="Francis Danby – An Attempt to Illustrate the Opening of the Sixth Seal  (1828) – Artwork of the week">
            <a:extLst>
              <a:ext uri="{FF2B5EF4-FFF2-40B4-BE49-F238E27FC236}">
                <a16:creationId xmlns:a16="http://schemas.microsoft.com/office/drawing/2014/main" id="{DE0AD051-AD15-409F-BE66-21747421320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951643" y="2236424"/>
            <a:ext cx="4988805" cy="4351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63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arn(inVertical)">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barn(inVertical)">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28352-A18D-43BB-A6E2-1C2C819F764A}"/>
              </a:ext>
            </a:extLst>
          </p:cNvPr>
          <p:cNvSpPr>
            <a:spLocks noGrp="1"/>
          </p:cNvSpPr>
          <p:nvPr>
            <p:ph type="title"/>
          </p:nvPr>
        </p:nvSpPr>
        <p:spPr>
          <a:xfrm>
            <a:off x="838200" y="18255"/>
            <a:ext cx="10515600" cy="1325563"/>
          </a:xfrm>
        </p:spPr>
        <p:txBody>
          <a:bodyPr/>
          <a:lstStyle/>
          <a:p>
            <a:pPr algn="ctr"/>
            <a:r>
              <a:rPr lang="en-US" b="1" dirty="0">
                <a:solidFill>
                  <a:schemeClr val="bg1"/>
                </a:solidFill>
              </a:rPr>
              <a:t>How does this chapter help the churches who are facing the problems/challenges of:</a:t>
            </a:r>
          </a:p>
        </p:txBody>
      </p:sp>
      <p:sp>
        <p:nvSpPr>
          <p:cNvPr id="3" name="Content Placeholder 2">
            <a:extLst>
              <a:ext uri="{FF2B5EF4-FFF2-40B4-BE49-F238E27FC236}">
                <a16:creationId xmlns:a16="http://schemas.microsoft.com/office/drawing/2014/main" id="{A7F04246-4685-406B-BD6F-58AAC561A59D}"/>
              </a:ext>
            </a:extLst>
          </p:cNvPr>
          <p:cNvSpPr>
            <a:spLocks noGrp="1"/>
          </p:cNvSpPr>
          <p:nvPr>
            <p:ph idx="1"/>
          </p:nvPr>
        </p:nvSpPr>
        <p:spPr>
          <a:xfrm>
            <a:off x="441789" y="1263721"/>
            <a:ext cx="11414589" cy="5476126"/>
          </a:xfrm>
        </p:spPr>
        <p:txBody>
          <a:bodyPr>
            <a:normAutofit/>
          </a:bodyPr>
          <a:lstStyle/>
          <a:p>
            <a:r>
              <a:rPr lang="en-US" b="1" dirty="0">
                <a:solidFill>
                  <a:srgbClr val="FFFF00"/>
                </a:solidFill>
              </a:rPr>
              <a:t>In three churches false teaching was an issue.</a:t>
            </a:r>
          </a:p>
          <a:p>
            <a:r>
              <a:rPr lang="en-US" b="1" dirty="0">
                <a:solidFill>
                  <a:srgbClr val="FFFF00"/>
                </a:solidFill>
              </a:rPr>
              <a:t>In three churches persecutions were an issue of some sort.</a:t>
            </a:r>
          </a:p>
          <a:p>
            <a:r>
              <a:rPr lang="en-US" b="1" dirty="0">
                <a:solidFill>
                  <a:srgbClr val="FFFF00"/>
                </a:solidFill>
              </a:rPr>
              <a:t>In two churches a problem with their works was an issue</a:t>
            </a:r>
          </a:p>
          <a:p>
            <a:pPr marL="0" indent="0" algn="ctr">
              <a:buNone/>
            </a:pPr>
            <a:r>
              <a:rPr lang="en-US" b="1" dirty="0">
                <a:solidFill>
                  <a:srgbClr val="FFFF00"/>
                </a:solidFill>
              </a:rPr>
              <a:t>(Possibly 3 if you count Ephesus as having this problem)</a:t>
            </a:r>
          </a:p>
          <a:p>
            <a:r>
              <a:rPr lang="en-US" b="1" dirty="0">
                <a:solidFill>
                  <a:srgbClr val="FFFF00"/>
                </a:solidFill>
              </a:rPr>
              <a:t>In one church they lost a cornerstone member.</a:t>
            </a:r>
          </a:p>
          <a:p>
            <a:r>
              <a:rPr lang="en-US" b="1" dirty="0">
                <a:solidFill>
                  <a:srgbClr val="FFFF00"/>
                </a:solidFill>
              </a:rPr>
              <a:t>In one congregation they were materially poor.</a:t>
            </a:r>
          </a:p>
          <a:p>
            <a:r>
              <a:rPr lang="en-US" b="1" dirty="0">
                <a:solidFill>
                  <a:srgbClr val="FFFF00"/>
                </a:solidFill>
              </a:rPr>
              <a:t>In one congregation, they were small in number (Few members)</a:t>
            </a:r>
          </a:p>
          <a:p>
            <a:r>
              <a:rPr lang="en-US" b="1" dirty="0">
                <a:solidFill>
                  <a:srgbClr val="FFFF00"/>
                </a:solidFill>
              </a:rPr>
              <a:t>In one congregation, they were in a loveless relationship with Christ.</a:t>
            </a:r>
          </a:p>
          <a:p>
            <a:r>
              <a:rPr lang="en-US" b="1" dirty="0">
                <a:solidFill>
                  <a:srgbClr val="FFFF00"/>
                </a:solidFill>
              </a:rPr>
              <a:t>In on congregation, they were reliant on themselves (wealth) and not Christ.</a:t>
            </a:r>
          </a:p>
        </p:txBody>
      </p:sp>
    </p:spTree>
    <p:extLst>
      <p:ext uri="{BB962C8B-B14F-4D97-AF65-F5344CB8AC3E}">
        <p14:creationId xmlns:p14="http://schemas.microsoft.com/office/powerpoint/2010/main" val="349048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FEC535-46F1-419F-AF11-F68574CF8D26}"/>
              </a:ext>
            </a:extLst>
          </p:cNvPr>
          <p:cNvSpPr>
            <a:spLocks noGrp="1"/>
          </p:cNvSpPr>
          <p:nvPr>
            <p:ph type="title"/>
          </p:nvPr>
        </p:nvSpPr>
        <p:spPr>
          <a:xfrm>
            <a:off x="6188266" y="22033"/>
            <a:ext cx="5448759" cy="1325563"/>
          </a:xfrm>
        </p:spPr>
        <p:txBody>
          <a:bodyPr/>
          <a:lstStyle/>
          <a:p>
            <a:pPr algn="ctr"/>
            <a:r>
              <a:rPr lang="en-US" b="1" u="sng" dirty="0">
                <a:solidFill>
                  <a:schemeClr val="bg1"/>
                </a:solidFill>
              </a:rPr>
              <a:t>Background of Symbolism</a:t>
            </a:r>
          </a:p>
        </p:txBody>
      </p:sp>
      <p:sp>
        <p:nvSpPr>
          <p:cNvPr id="6" name="Content Placeholder 5">
            <a:extLst>
              <a:ext uri="{FF2B5EF4-FFF2-40B4-BE49-F238E27FC236}">
                <a16:creationId xmlns:a16="http://schemas.microsoft.com/office/drawing/2014/main" id="{F4935500-D138-4437-BE6A-8AE8A75ED73E}"/>
              </a:ext>
            </a:extLst>
          </p:cNvPr>
          <p:cNvSpPr>
            <a:spLocks noGrp="1"/>
          </p:cNvSpPr>
          <p:nvPr>
            <p:ph sz="half" idx="2"/>
          </p:nvPr>
        </p:nvSpPr>
        <p:spPr>
          <a:xfrm>
            <a:off x="5761822" y="1325562"/>
            <a:ext cx="6301648" cy="5384061"/>
          </a:xfrm>
        </p:spPr>
        <p:txBody>
          <a:bodyPr>
            <a:normAutofit fontScale="92500" lnSpcReduction="10000"/>
          </a:bodyPr>
          <a:lstStyle/>
          <a:p>
            <a:pPr marL="0" indent="0" algn="ctr">
              <a:buNone/>
            </a:pPr>
            <a:r>
              <a:rPr lang="en-US" b="1" dirty="0">
                <a:solidFill>
                  <a:srgbClr val="FF0000"/>
                </a:solidFill>
                <a:latin typeface="system-ui"/>
              </a:rPr>
              <a:t> </a:t>
            </a:r>
            <a:r>
              <a:rPr lang="en-US" b="1" baseline="30000" dirty="0">
                <a:solidFill>
                  <a:srgbClr val="FF0000"/>
                </a:solidFill>
                <a:latin typeface="system-ui"/>
              </a:rPr>
              <a:t>8 </a:t>
            </a:r>
            <a:r>
              <a:rPr lang="en-US" b="1" dirty="0">
                <a:solidFill>
                  <a:srgbClr val="FF0000"/>
                </a:solidFill>
                <a:latin typeface="system-ui"/>
              </a:rPr>
              <a:t>I saw by night, and behold, a man riding on a red horse, and it stood among the myrtle trees in the hollow; and behind him </a:t>
            </a:r>
            <a:r>
              <a:rPr lang="en-US" b="1" i="1" dirty="0">
                <a:solidFill>
                  <a:srgbClr val="FF0000"/>
                </a:solidFill>
                <a:latin typeface="system-ui"/>
              </a:rPr>
              <a:t>were</a:t>
            </a:r>
            <a:r>
              <a:rPr lang="en-US" b="1" dirty="0">
                <a:solidFill>
                  <a:srgbClr val="FF0000"/>
                </a:solidFill>
                <a:latin typeface="system-ui"/>
              </a:rPr>
              <a:t> horses: red, sorrel, and white. </a:t>
            </a:r>
            <a:r>
              <a:rPr lang="en-US" b="1" baseline="30000" dirty="0">
                <a:solidFill>
                  <a:srgbClr val="FF0000"/>
                </a:solidFill>
                <a:latin typeface="system-ui"/>
              </a:rPr>
              <a:t>9 </a:t>
            </a:r>
            <a:r>
              <a:rPr lang="en-US" b="1" dirty="0">
                <a:solidFill>
                  <a:srgbClr val="FF0000"/>
                </a:solidFill>
                <a:latin typeface="system-ui"/>
              </a:rPr>
              <a:t>Then I said, “My lord, what </a:t>
            </a:r>
            <a:r>
              <a:rPr lang="en-US" b="1" i="1" dirty="0">
                <a:solidFill>
                  <a:srgbClr val="FF0000"/>
                </a:solidFill>
                <a:latin typeface="system-ui"/>
              </a:rPr>
              <a:t>are</a:t>
            </a:r>
            <a:r>
              <a:rPr lang="en-US" b="1" dirty="0">
                <a:solidFill>
                  <a:srgbClr val="FF0000"/>
                </a:solidFill>
                <a:latin typeface="system-ui"/>
              </a:rPr>
              <a:t> these?” So the angel who talked with me said to me, “I will show you what they </a:t>
            </a:r>
            <a:r>
              <a:rPr lang="en-US" b="1" i="1" dirty="0">
                <a:solidFill>
                  <a:srgbClr val="FF0000"/>
                </a:solidFill>
                <a:latin typeface="system-ui"/>
              </a:rPr>
              <a:t>are.</a:t>
            </a:r>
            <a:r>
              <a:rPr lang="en-US" b="1" dirty="0">
                <a:solidFill>
                  <a:srgbClr val="FF0000"/>
                </a:solidFill>
                <a:latin typeface="system-ui"/>
              </a:rPr>
              <a:t>” </a:t>
            </a:r>
            <a:r>
              <a:rPr lang="en-US" b="1" baseline="30000" dirty="0">
                <a:solidFill>
                  <a:srgbClr val="FF0000"/>
                </a:solidFill>
                <a:latin typeface="system-ui"/>
              </a:rPr>
              <a:t>10 </a:t>
            </a:r>
            <a:r>
              <a:rPr lang="en-US" b="1" dirty="0">
                <a:solidFill>
                  <a:srgbClr val="FF0000"/>
                </a:solidFill>
                <a:latin typeface="system-ui"/>
              </a:rPr>
              <a:t>And the man who stood among the myrtle trees answered and said, “These </a:t>
            </a:r>
            <a:r>
              <a:rPr lang="en-US" b="1" i="1" dirty="0">
                <a:solidFill>
                  <a:srgbClr val="FF0000"/>
                </a:solidFill>
                <a:latin typeface="system-ui"/>
              </a:rPr>
              <a:t>are the ones</a:t>
            </a:r>
            <a:r>
              <a:rPr lang="en-US" b="1" dirty="0">
                <a:solidFill>
                  <a:srgbClr val="FF0000"/>
                </a:solidFill>
                <a:latin typeface="system-ui"/>
              </a:rPr>
              <a:t> whom the </a:t>
            </a:r>
            <a:r>
              <a:rPr lang="en-US" b="1" cap="small" dirty="0">
                <a:solidFill>
                  <a:srgbClr val="FF0000"/>
                </a:solidFill>
                <a:latin typeface="system-ui"/>
              </a:rPr>
              <a:t>Lord</a:t>
            </a:r>
            <a:r>
              <a:rPr lang="en-US" b="1" dirty="0">
                <a:solidFill>
                  <a:srgbClr val="FF0000"/>
                </a:solidFill>
                <a:latin typeface="system-ui"/>
              </a:rPr>
              <a:t> has sent to walk to and </a:t>
            </a:r>
            <a:r>
              <a:rPr lang="en-US" b="1" dirty="0" err="1">
                <a:solidFill>
                  <a:srgbClr val="FF0000"/>
                </a:solidFill>
                <a:latin typeface="system-ui"/>
              </a:rPr>
              <a:t>fro</a:t>
            </a:r>
            <a:r>
              <a:rPr lang="en-US" b="1" dirty="0">
                <a:solidFill>
                  <a:srgbClr val="FF0000"/>
                </a:solidFill>
                <a:latin typeface="system-ui"/>
              </a:rPr>
              <a:t> throughout the earth.” </a:t>
            </a:r>
            <a:r>
              <a:rPr lang="en-US" b="1" baseline="30000" dirty="0">
                <a:solidFill>
                  <a:srgbClr val="FF0000"/>
                </a:solidFill>
                <a:latin typeface="system-ui"/>
              </a:rPr>
              <a:t>11 </a:t>
            </a:r>
            <a:r>
              <a:rPr lang="en-US" b="1" dirty="0">
                <a:solidFill>
                  <a:srgbClr val="FF0000"/>
                </a:solidFill>
                <a:latin typeface="system-ui"/>
              </a:rPr>
              <a:t>So they answered the Angel of the </a:t>
            </a:r>
            <a:r>
              <a:rPr lang="en-US" b="1" cap="small" dirty="0">
                <a:solidFill>
                  <a:srgbClr val="FF0000"/>
                </a:solidFill>
                <a:latin typeface="system-ui"/>
              </a:rPr>
              <a:t>Lord</a:t>
            </a:r>
            <a:r>
              <a:rPr lang="en-US" b="1" dirty="0">
                <a:solidFill>
                  <a:srgbClr val="FF0000"/>
                </a:solidFill>
                <a:latin typeface="system-ui"/>
              </a:rPr>
              <a:t>, who stood among the myrtle trees, and said, “We have walked to and </a:t>
            </a:r>
            <a:r>
              <a:rPr lang="en-US" b="1" dirty="0" err="1">
                <a:solidFill>
                  <a:srgbClr val="FF0000"/>
                </a:solidFill>
                <a:latin typeface="system-ui"/>
              </a:rPr>
              <a:t>fro</a:t>
            </a:r>
            <a:r>
              <a:rPr lang="en-US" b="1" dirty="0">
                <a:solidFill>
                  <a:srgbClr val="FF0000"/>
                </a:solidFill>
                <a:latin typeface="system-ui"/>
              </a:rPr>
              <a:t> throughout the earth, and behold, all the earth is resting quietly.”</a:t>
            </a:r>
          </a:p>
          <a:p>
            <a:pPr marL="0" indent="0">
              <a:buNone/>
            </a:pPr>
            <a:endParaRPr lang="en-US" dirty="0">
              <a:solidFill>
                <a:srgbClr val="FF0000"/>
              </a:solidFill>
            </a:endParaRPr>
          </a:p>
        </p:txBody>
      </p:sp>
      <p:pic>
        <p:nvPicPr>
          <p:cNvPr id="1026" name="Picture 2" descr="When the Four Horsemen of the Apocalypse Ride — Revelation 6 - The Outlaw  Bible Student">
            <a:extLst>
              <a:ext uri="{FF2B5EF4-FFF2-40B4-BE49-F238E27FC236}">
                <a16:creationId xmlns:a16="http://schemas.microsoft.com/office/drawing/2014/main" id="{BC29CDD2-0DA4-4EAA-925B-97357EB76CB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148376"/>
            <a:ext cx="5761822" cy="6351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172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FEC535-46F1-419F-AF11-F68574CF8D26}"/>
              </a:ext>
            </a:extLst>
          </p:cNvPr>
          <p:cNvSpPr>
            <a:spLocks noGrp="1"/>
          </p:cNvSpPr>
          <p:nvPr>
            <p:ph type="title"/>
          </p:nvPr>
        </p:nvSpPr>
        <p:spPr>
          <a:xfrm>
            <a:off x="6874525" y="18255"/>
            <a:ext cx="4820798" cy="1325563"/>
          </a:xfrm>
        </p:spPr>
        <p:txBody>
          <a:bodyPr/>
          <a:lstStyle/>
          <a:p>
            <a:pPr algn="ctr"/>
            <a:r>
              <a:rPr lang="en-US" b="1" u="sng" dirty="0">
                <a:solidFill>
                  <a:schemeClr val="bg1"/>
                </a:solidFill>
              </a:rPr>
              <a:t>More Background Material</a:t>
            </a:r>
          </a:p>
        </p:txBody>
      </p:sp>
      <p:sp>
        <p:nvSpPr>
          <p:cNvPr id="6" name="Content Placeholder 5">
            <a:extLst>
              <a:ext uri="{FF2B5EF4-FFF2-40B4-BE49-F238E27FC236}">
                <a16:creationId xmlns:a16="http://schemas.microsoft.com/office/drawing/2014/main" id="{F4935500-D138-4437-BE6A-8AE8A75ED73E}"/>
              </a:ext>
            </a:extLst>
          </p:cNvPr>
          <p:cNvSpPr>
            <a:spLocks noGrp="1"/>
          </p:cNvSpPr>
          <p:nvPr>
            <p:ph sz="half" idx="2"/>
          </p:nvPr>
        </p:nvSpPr>
        <p:spPr>
          <a:xfrm>
            <a:off x="6172199" y="1343818"/>
            <a:ext cx="5853629" cy="5249777"/>
          </a:xfrm>
        </p:spPr>
        <p:txBody>
          <a:bodyPr/>
          <a:lstStyle/>
          <a:p>
            <a:pPr algn="ctr"/>
            <a:r>
              <a:rPr lang="en-US" b="1" dirty="0">
                <a:solidFill>
                  <a:srgbClr val="FF0000"/>
                </a:solidFill>
              </a:rPr>
              <a:t>Zechariah’s horses seem to be symbolic, as in other places (</a:t>
            </a:r>
            <a:r>
              <a:rPr lang="en-US" b="1" dirty="0" err="1">
                <a:solidFill>
                  <a:srgbClr val="FF0000"/>
                </a:solidFill>
              </a:rPr>
              <a:t>Jer</a:t>
            </a:r>
            <a:r>
              <a:rPr lang="en-US" b="1" dirty="0">
                <a:solidFill>
                  <a:srgbClr val="FF0000"/>
                </a:solidFill>
              </a:rPr>
              <a:t> 49:36; Dan 7:7; 8:8) of agents of Judgment</a:t>
            </a:r>
          </a:p>
          <a:p>
            <a:pPr algn="ctr"/>
            <a:r>
              <a:rPr lang="en-US" b="1" dirty="0">
                <a:solidFill>
                  <a:srgbClr val="FF0000"/>
                </a:solidFill>
              </a:rPr>
              <a:t>Judgment then comes for a </a:t>
            </a:r>
            <a:r>
              <a:rPr lang="en-US" b="1" dirty="0" err="1">
                <a:solidFill>
                  <a:srgbClr val="FF0000"/>
                </a:solidFill>
              </a:rPr>
              <a:t>purpos</a:t>
            </a:r>
            <a:endParaRPr lang="en-US" b="1" dirty="0">
              <a:solidFill>
                <a:srgbClr val="FF0000"/>
              </a:solidFill>
            </a:endParaRPr>
          </a:p>
          <a:p>
            <a:pPr algn="ctr"/>
            <a:r>
              <a:rPr lang="en-US" b="1" dirty="0">
                <a:solidFill>
                  <a:srgbClr val="FF0000"/>
                </a:solidFill>
              </a:rPr>
              <a:t>All seals deal with ROME in an attempt to get them to repent</a:t>
            </a:r>
          </a:p>
          <a:p>
            <a:endParaRPr lang="en-US" b="1" dirty="0">
              <a:solidFill>
                <a:srgbClr val="FF0000"/>
              </a:solidFill>
            </a:endParaRPr>
          </a:p>
          <a:p>
            <a:pPr marL="0" indent="0" algn="ctr">
              <a:buNone/>
            </a:pPr>
            <a:r>
              <a:rPr lang="en-US" b="1" dirty="0">
                <a:solidFill>
                  <a:srgbClr val="FF0000"/>
                </a:solidFill>
              </a:rPr>
              <a:t>Christians are also effected by the judgments on Rome.  (It rains on the just and unjust.)</a:t>
            </a:r>
          </a:p>
        </p:txBody>
      </p:sp>
      <p:pic>
        <p:nvPicPr>
          <p:cNvPr id="2050" name="Picture 2" descr="Pin on My husband would L&lt;3VE">
            <a:extLst>
              <a:ext uri="{FF2B5EF4-FFF2-40B4-BE49-F238E27FC236}">
                <a16:creationId xmlns:a16="http://schemas.microsoft.com/office/drawing/2014/main" id="{C5BDCD3F-BD21-4ACF-AB41-8F4BA613FF49}"/>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66170" y="264405"/>
            <a:ext cx="6212595" cy="6228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79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barn(inVertical)">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FEC535-46F1-419F-AF11-F68574CF8D26}"/>
              </a:ext>
            </a:extLst>
          </p:cNvPr>
          <p:cNvSpPr>
            <a:spLocks noGrp="1"/>
          </p:cNvSpPr>
          <p:nvPr>
            <p:ph type="title"/>
          </p:nvPr>
        </p:nvSpPr>
        <p:spPr>
          <a:xfrm>
            <a:off x="838200" y="18255"/>
            <a:ext cx="5181600" cy="1325563"/>
          </a:xfrm>
        </p:spPr>
        <p:txBody>
          <a:bodyPr/>
          <a:lstStyle/>
          <a:p>
            <a:pPr algn="ctr"/>
            <a:r>
              <a:rPr lang="en-US" b="1" u="sng" dirty="0">
                <a:solidFill>
                  <a:schemeClr val="bg1"/>
                </a:solidFill>
              </a:rPr>
              <a:t>Purpose of the Seals, Trumpets and Bowls</a:t>
            </a:r>
          </a:p>
        </p:txBody>
      </p:sp>
      <p:sp>
        <p:nvSpPr>
          <p:cNvPr id="5" name="Content Placeholder 4">
            <a:extLst>
              <a:ext uri="{FF2B5EF4-FFF2-40B4-BE49-F238E27FC236}">
                <a16:creationId xmlns:a16="http://schemas.microsoft.com/office/drawing/2014/main" id="{F0DAD4E5-C001-4EB2-8813-2F1AC1429231}"/>
              </a:ext>
            </a:extLst>
          </p:cNvPr>
          <p:cNvSpPr>
            <a:spLocks noGrp="1"/>
          </p:cNvSpPr>
          <p:nvPr>
            <p:ph sz="half" idx="1"/>
          </p:nvPr>
        </p:nvSpPr>
        <p:spPr>
          <a:xfrm>
            <a:off x="528810" y="1443210"/>
            <a:ext cx="5490990" cy="4733753"/>
          </a:xfrm>
        </p:spPr>
        <p:txBody>
          <a:bodyPr/>
          <a:lstStyle/>
          <a:p>
            <a:pPr algn="ctr"/>
            <a:r>
              <a:rPr lang="en-US" b="1" dirty="0">
                <a:solidFill>
                  <a:srgbClr val="FF0000"/>
                </a:solidFill>
              </a:rPr>
              <a:t>When we view Revelation and Daniel together, we have an overall picture of how God deals with the nations</a:t>
            </a:r>
          </a:p>
          <a:p>
            <a:pPr algn="ctr"/>
            <a:endParaRPr lang="en-US" b="1" dirty="0">
              <a:solidFill>
                <a:srgbClr val="FF0000"/>
              </a:solidFill>
            </a:endParaRPr>
          </a:p>
          <a:p>
            <a:pPr algn="ctr"/>
            <a:r>
              <a:rPr lang="en-US" b="1" dirty="0">
                <a:solidFill>
                  <a:srgbClr val="FF0000"/>
                </a:solidFill>
              </a:rPr>
              <a:t>God gives all time to repent (3:21)</a:t>
            </a:r>
          </a:p>
          <a:p>
            <a:pPr marL="0" indent="0" algn="ctr">
              <a:buNone/>
            </a:pPr>
            <a:endParaRPr lang="en-US" b="1" dirty="0">
              <a:solidFill>
                <a:srgbClr val="FF0000"/>
              </a:solidFill>
            </a:endParaRPr>
          </a:p>
          <a:p>
            <a:pPr algn="ctr"/>
            <a:r>
              <a:rPr lang="en-US" b="1" dirty="0">
                <a:solidFill>
                  <a:srgbClr val="FF0000"/>
                </a:solidFill>
              </a:rPr>
              <a:t>Nations are given time to repent before God brings judgment (6:15,16; 9:20,21; 16:21)</a:t>
            </a:r>
          </a:p>
        </p:txBody>
      </p:sp>
      <p:pic>
        <p:nvPicPr>
          <p:cNvPr id="3074" name="Picture 2" descr="THE FOUR HORSEMEN OF THE APOCALYPSE | Pixstory">
            <a:extLst>
              <a:ext uri="{FF2B5EF4-FFF2-40B4-BE49-F238E27FC236}">
                <a16:creationId xmlns:a16="http://schemas.microsoft.com/office/drawing/2014/main" id="{043F068F-41DC-474F-8327-B1FB0329C5C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2" y="18255"/>
            <a:ext cx="6019798" cy="6839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42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arn(inVertical)">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FEC535-46F1-419F-AF11-F68574CF8D26}"/>
              </a:ext>
            </a:extLst>
          </p:cNvPr>
          <p:cNvSpPr>
            <a:spLocks noGrp="1"/>
          </p:cNvSpPr>
          <p:nvPr>
            <p:ph type="title"/>
          </p:nvPr>
        </p:nvSpPr>
        <p:spPr>
          <a:xfrm>
            <a:off x="88135" y="77119"/>
            <a:ext cx="12015730" cy="1613570"/>
          </a:xfrm>
          <a:ln w="25400">
            <a:solidFill>
              <a:schemeClr val="bg1"/>
            </a:solidFill>
          </a:ln>
        </p:spPr>
        <p:txBody>
          <a:bodyPr>
            <a:normAutofit fontScale="90000"/>
          </a:bodyPr>
          <a:lstStyle/>
          <a:p>
            <a:pPr algn="ctr"/>
            <a:r>
              <a:rPr lang="en-US" sz="3100" b="1" dirty="0">
                <a:solidFill>
                  <a:schemeClr val="bg1"/>
                </a:solidFill>
                <a:latin typeface="system-ui"/>
              </a:rPr>
              <a:t>Now I saw when the Lamb opened one of the seals; and I heard one of the four living creatures saying with a voice like thunder, “Come and see.” </a:t>
            </a:r>
            <a:r>
              <a:rPr lang="en-US" sz="3100" b="1" baseline="30000" dirty="0">
                <a:solidFill>
                  <a:schemeClr val="bg1"/>
                </a:solidFill>
                <a:latin typeface="system-ui"/>
              </a:rPr>
              <a:t>2 </a:t>
            </a:r>
            <a:r>
              <a:rPr lang="en-US" sz="3100" b="1" dirty="0">
                <a:solidFill>
                  <a:schemeClr val="bg1"/>
                </a:solidFill>
                <a:latin typeface="system-ui"/>
              </a:rPr>
              <a:t>And I looked, and behold, a white horse. He who sat on it had a bow; and a crown was given to him, and he went out conquering and to conquer.</a:t>
            </a:r>
            <a:endParaRPr lang="en-US" sz="3100" b="1" dirty="0">
              <a:solidFill>
                <a:schemeClr val="bg1"/>
              </a:solidFill>
            </a:endParaRPr>
          </a:p>
        </p:txBody>
      </p:sp>
      <p:sp>
        <p:nvSpPr>
          <p:cNvPr id="6" name="Content Placeholder 5">
            <a:extLst>
              <a:ext uri="{FF2B5EF4-FFF2-40B4-BE49-F238E27FC236}">
                <a16:creationId xmlns:a16="http://schemas.microsoft.com/office/drawing/2014/main" id="{F4935500-D138-4437-BE6A-8AE8A75ED73E}"/>
              </a:ext>
            </a:extLst>
          </p:cNvPr>
          <p:cNvSpPr>
            <a:spLocks noGrp="1"/>
          </p:cNvSpPr>
          <p:nvPr>
            <p:ph sz="half" idx="2"/>
          </p:nvPr>
        </p:nvSpPr>
        <p:spPr>
          <a:xfrm>
            <a:off x="5783854" y="1795749"/>
            <a:ext cx="6231875" cy="4693024"/>
          </a:xfrm>
        </p:spPr>
        <p:txBody>
          <a:bodyPr>
            <a:normAutofit lnSpcReduction="10000"/>
          </a:bodyPr>
          <a:lstStyle/>
          <a:p>
            <a:pPr algn="ctr"/>
            <a:r>
              <a:rPr lang="en-US" b="1" dirty="0">
                <a:solidFill>
                  <a:srgbClr val="FFFF00"/>
                </a:solidFill>
              </a:rPr>
              <a:t>The image is of a Parthian warrior</a:t>
            </a:r>
          </a:p>
          <a:p>
            <a:pPr algn="ctr"/>
            <a:endParaRPr lang="en-US" b="1" dirty="0">
              <a:solidFill>
                <a:srgbClr val="FFFF00"/>
              </a:solidFill>
            </a:endParaRPr>
          </a:p>
          <a:p>
            <a:pPr algn="ctr"/>
            <a:r>
              <a:rPr lang="en-US" b="1" dirty="0">
                <a:solidFill>
                  <a:schemeClr val="bg1"/>
                </a:solidFill>
              </a:rPr>
              <a:t>White is a holy color</a:t>
            </a:r>
          </a:p>
          <a:p>
            <a:pPr marL="0" indent="0" algn="ctr">
              <a:buNone/>
            </a:pPr>
            <a:endParaRPr lang="en-US" b="1" dirty="0">
              <a:solidFill>
                <a:srgbClr val="FFFF00"/>
              </a:solidFill>
            </a:endParaRPr>
          </a:p>
          <a:p>
            <a:pPr algn="ctr"/>
            <a:r>
              <a:rPr lang="en-US" b="1" dirty="0">
                <a:solidFill>
                  <a:srgbClr val="FFFF00"/>
                </a:solidFill>
              </a:rPr>
              <a:t>Jesus is here pictured as an enemy of Rome with His kingdom conquering the final kingdom of Daniel</a:t>
            </a:r>
          </a:p>
          <a:p>
            <a:pPr algn="ctr"/>
            <a:endParaRPr lang="en-US" b="1" dirty="0">
              <a:solidFill>
                <a:srgbClr val="FFFF00"/>
              </a:solidFill>
            </a:endParaRPr>
          </a:p>
          <a:p>
            <a:pPr algn="ctr"/>
            <a:r>
              <a:rPr lang="en-US" b="1" dirty="0">
                <a:solidFill>
                  <a:srgbClr val="FFFF00"/>
                </a:solidFill>
              </a:rPr>
              <a:t>Rome feared the Parthians after the battle of </a:t>
            </a:r>
            <a:r>
              <a:rPr lang="en-US" b="1" dirty="0" err="1">
                <a:solidFill>
                  <a:srgbClr val="FFFF00"/>
                </a:solidFill>
              </a:rPr>
              <a:t>Carrhae</a:t>
            </a:r>
            <a:r>
              <a:rPr lang="en-US" b="1" dirty="0">
                <a:solidFill>
                  <a:srgbClr val="FFFF00"/>
                </a:solidFill>
              </a:rPr>
              <a:t> (53 BC)</a:t>
            </a:r>
          </a:p>
        </p:txBody>
      </p:sp>
      <p:pic>
        <p:nvPicPr>
          <p:cNvPr id="4100" name="Picture 4" descr="Antichrist - The Narrow Truth">
            <a:extLst>
              <a:ext uri="{FF2B5EF4-FFF2-40B4-BE49-F238E27FC236}">
                <a16:creationId xmlns:a16="http://schemas.microsoft.com/office/drawing/2014/main" id="{24A64763-7FFA-4CF0-8126-C90A1A2091A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76270" y="1795749"/>
            <a:ext cx="5310130" cy="4825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20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arn(inVertic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barn(inVertical)">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barn(inVertical)">
                                      <p:cBhvr>
                                        <p:cTn id="2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FEC535-46F1-419F-AF11-F68574CF8D26}"/>
              </a:ext>
            </a:extLst>
          </p:cNvPr>
          <p:cNvSpPr>
            <a:spLocks noGrp="1"/>
          </p:cNvSpPr>
          <p:nvPr>
            <p:ph type="title"/>
          </p:nvPr>
        </p:nvSpPr>
        <p:spPr>
          <a:xfrm>
            <a:off x="1091588" y="0"/>
            <a:ext cx="4020239" cy="914400"/>
          </a:xfrm>
        </p:spPr>
        <p:txBody>
          <a:bodyPr/>
          <a:lstStyle/>
          <a:p>
            <a:r>
              <a:rPr lang="en-US" b="1" u="sng" dirty="0">
                <a:solidFill>
                  <a:srgbClr val="FFFF00"/>
                </a:solidFill>
              </a:rPr>
              <a:t>Battle of </a:t>
            </a:r>
            <a:r>
              <a:rPr lang="en-US" b="1" u="sng" dirty="0" err="1">
                <a:solidFill>
                  <a:srgbClr val="FFFF00"/>
                </a:solidFill>
              </a:rPr>
              <a:t>Carrhae</a:t>
            </a:r>
            <a:endParaRPr lang="en-US" b="1" u="sng" dirty="0">
              <a:solidFill>
                <a:srgbClr val="FFFF00"/>
              </a:solidFill>
            </a:endParaRPr>
          </a:p>
        </p:txBody>
      </p:sp>
      <p:sp>
        <p:nvSpPr>
          <p:cNvPr id="5" name="Content Placeholder 4">
            <a:extLst>
              <a:ext uri="{FF2B5EF4-FFF2-40B4-BE49-F238E27FC236}">
                <a16:creationId xmlns:a16="http://schemas.microsoft.com/office/drawing/2014/main" id="{F0DAD4E5-C001-4EB2-8813-2F1AC1429231}"/>
              </a:ext>
            </a:extLst>
          </p:cNvPr>
          <p:cNvSpPr>
            <a:spLocks noGrp="1"/>
          </p:cNvSpPr>
          <p:nvPr>
            <p:ph sz="half" idx="1"/>
          </p:nvPr>
        </p:nvSpPr>
        <p:spPr>
          <a:xfrm>
            <a:off x="132203" y="914400"/>
            <a:ext cx="6125378" cy="5794872"/>
          </a:xfrm>
        </p:spPr>
        <p:txBody>
          <a:bodyPr>
            <a:normAutofit/>
          </a:bodyPr>
          <a:lstStyle/>
          <a:p>
            <a:pPr algn="ctr"/>
            <a:r>
              <a:rPr lang="en-US" b="1" dirty="0" err="1">
                <a:solidFill>
                  <a:srgbClr val="FFFF00"/>
                </a:solidFill>
              </a:rPr>
              <a:t>Crassius</a:t>
            </a:r>
            <a:r>
              <a:rPr lang="en-US" b="1" dirty="0">
                <a:solidFill>
                  <a:srgbClr val="FFFF00"/>
                </a:solidFill>
              </a:rPr>
              <a:t> led the Roman army into Parthia</a:t>
            </a:r>
          </a:p>
          <a:p>
            <a:pPr algn="ctr"/>
            <a:endParaRPr lang="en-US" b="1" dirty="0">
              <a:solidFill>
                <a:srgbClr val="FFFF00"/>
              </a:solidFill>
            </a:endParaRPr>
          </a:p>
          <a:p>
            <a:pPr algn="ctr"/>
            <a:r>
              <a:rPr lang="en-US" b="1" dirty="0">
                <a:solidFill>
                  <a:srgbClr val="FFFF00"/>
                </a:solidFill>
              </a:rPr>
              <a:t>7 Legions strong (35,000 men)</a:t>
            </a:r>
          </a:p>
          <a:p>
            <a:pPr algn="ctr"/>
            <a:endParaRPr lang="en-US" b="1" dirty="0">
              <a:solidFill>
                <a:srgbClr val="FFFF00"/>
              </a:solidFill>
            </a:endParaRPr>
          </a:p>
          <a:p>
            <a:pPr algn="ctr"/>
            <a:r>
              <a:rPr lang="en-US" b="1" dirty="0" err="1">
                <a:solidFill>
                  <a:srgbClr val="FFFF00"/>
                </a:solidFill>
              </a:rPr>
              <a:t>Parthains</a:t>
            </a:r>
            <a:r>
              <a:rPr lang="en-US" b="1" dirty="0">
                <a:solidFill>
                  <a:srgbClr val="FFFF00"/>
                </a:solidFill>
              </a:rPr>
              <a:t> had 10,000 men (2000 </a:t>
            </a:r>
            <a:r>
              <a:rPr lang="en-US" b="1" dirty="0" err="1">
                <a:solidFill>
                  <a:srgbClr val="FFFF00"/>
                </a:solidFill>
              </a:rPr>
              <a:t>calvary</a:t>
            </a:r>
            <a:r>
              <a:rPr lang="en-US" b="1" dirty="0">
                <a:solidFill>
                  <a:srgbClr val="FFFF00"/>
                </a:solidFill>
              </a:rPr>
              <a:t> and 8000 mounted archers)</a:t>
            </a:r>
          </a:p>
          <a:p>
            <a:pPr algn="ctr"/>
            <a:endParaRPr lang="en-US" b="1" dirty="0">
              <a:solidFill>
                <a:srgbClr val="FFFF00"/>
              </a:solidFill>
            </a:endParaRPr>
          </a:p>
          <a:p>
            <a:pPr algn="ctr"/>
            <a:r>
              <a:rPr lang="en-US" b="1" dirty="0">
                <a:solidFill>
                  <a:srgbClr val="FFFF00"/>
                </a:solidFill>
              </a:rPr>
              <a:t>All 35,000 Romans were killed</a:t>
            </a:r>
          </a:p>
          <a:p>
            <a:pPr algn="ctr"/>
            <a:endParaRPr lang="en-US" b="1" dirty="0">
              <a:solidFill>
                <a:srgbClr val="FFFF00"/>
              </a:solidFill>
            </a:endParaRPr>
          </a:p>
          <a:p>
            <a:pPr algn="ctr"/>
            <a:r>
              <a:rPr lang="en-US" b="1" dirty="0">
                <a:solidFill>
                  <a:srgbClr val="FFFF00"/>
                </a:solidFill>
              </a:rPr>
              <a:t>Parthians used the head of Cassius as a prop in a play for the next 10 years</a:t>
            </a:r>
          </a:p>
        </p:txBody>
      </p:sp>
      <p:pic>
        <p:nvPicPr>
          <p:cNvPr id="5124" name="Picture 4" descr="Jesus has set off; prepare your three answers - Overcoming Satan In One  Short Sentence">
            <a:extLst>
              <a:ext uri="{FF2B5EF4-FFF2-40B4-BE49-F238E27FC236}">
                <a16:creationId xmlns:a16="http://schemas.microsoft.com/office/drawing/2014/main" id="{7C93C4CD-D118-44A1-8B92-24419BE4D5F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472411" y="0"/>
            <a:ext cx="5719590" cy="435133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7BA9CBE5-9D33-4E7E-9079-D020506DFE1F}"/>
              </a:ext>
            </a:extLst>
          </p:cNvPr>
          <p:cNvSpPr/>
          <p:nvPr/>
        </p:nvSpPr>
        <p:spPr>
          <a:xfrm>
            <a:off x="6472411" y="4505899"/>
            <a:ext cx="5587386" cy="19940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white"/>
                </a:solidFill>
                <a:effectLst/>
                <a:uLnTx/>
                <a:uFillTx/>
                <a:latin typeface="Calibri" panose="020F0502020204030204"/>
                <a:ea typeface="+mn-ea"/>
                <a:cs typeface="+mn-cs"/>
              </a:rPr>
              <a:t>The Parthian Shot</a:t>
            </a: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  as the archers passed the enemy, they would turn and shoot at a gallop.  We now get the phrase “the parting shot” from their practice.</a:t>
            </a:r>
          </a:p>
        </p:txBody>
      </p:sp>
    </p:spTree>
    <p:extLst>
      <p:ext uri="{BB962C8B-B14F-4D97-AF65-F5344CB8AC3E}">
        <p14:creationId xmlns:p14="http://schemas.microsoft.com/office/powerpoint/2010/main" val="423298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arn(inVertical)">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barn(inVertical)">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barn(inVertical)">
                                      <p:cBhvr>
                                        <p:cTn id="27" dur="500"/>
                                        <p:tgtEl>
                                          <p:spTgt spid="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FEC535-46F1-419F-AF11-F68574CF8D26}"/>
              </a:ext>
            </a:extLst>
          </p:cNvPr>
          <p:cNvSpPr>
            <a:spLocks noGrp="1"/>
          </p:cNvSpPr>
          <p:nvPr>
            <p:ph type="title"/>
          </p:nvPr>
        </p:nvSpPr>
        <p:spPr>
          <a:xfrm>
            <a:off x="9233332" y="129027"/>
            <a:ext cx="2796447" cy="6599946"/>
          </a:xfrm>
          <a:ln w="25400">
            <a:solidFill>
              <a:schemeClr val="bg1"/>
            </a:solidFill>
          </a:ln>
        </p:spPr>
        <p:txBody>
          <a:bodyPr>
            <a:normAutofit fontScale="90000"/>
          </a:bodyPr>
          <a:lstStyle/>
          <a:p>
            <a:pPr algn="ctr"/>
            <a:r>
              <a:rPr lang="en-US" sz="2800" b="1" dirty="0">
                <a:solidFill>
                  <a:prstClr val="white"/>
                </a:solidFill>
                <a:latin typeface="system-ui"/>
              </a:rPr>
              <a:t>Now I saw when the Lamb opened one of the seals; and I heard one of the four living creatures saying with a voice like thunder, “Come and see.” </a:t>
            </a:r>
            <a:r>
              <a:rPr lang="en-US" sz="2800" b="1" baseline="30000" dirty="0">
                <a:solidFill>
                  <a:prstClr val="white"/>
                </a:solidFill>
                <a:latin typeface="system-ui"/>
              </a:rPr>
              <a:t>2 </a:t>
            </a:r>
            <a:r>
              <a:rPr lang="en-US" sz="2800" b="1" dirty="0">
                <a:solidFill>
                  <a:prstClr val="white"/>
                </a:solidFill>
                <a:latin typeface="system-ui"/>
              </a:rPr>
              <a:t>And I looked, and behold, a white horse. He who sat on it had a bow; and a crown was given to him, and he went out conquering and to conquer.</a:t>
            </a:r>
            <a:endParaRPr lang="en-US" dirty="0"/>
          </a:p>
        </p:txBody>
      </p:sp>
      <p:sp>
        <p:nvSpPr>
          <p:cNvPr id="6" name="Content Placeholder 5">
            <a:extLst>
              <a:ext uri="{FF2B5EF4-FFF2-40B4-BE49-F238E27FC236}">
                <a16:creationId xmlns:a16="http://schemas.microsoft.com/office/drawing/2014/main" id="{F4935500-D138-4437-BE6A-8AE8A75ED73E}"/>
              </a:ext>
            </a:extLst>
          </p:cNvPr>
          <p:cNvSpPr>
            <a:spLocks noGrp="1"/>
          </p:cNvSpPr>
          <p:nvPr>
            <p:ph sz="half" idx="2"/>
          </p:nvPr>
        </p:nvSpPr>
        <p:spPr>
          <a:xfrm>
            <a:off x="3018622" y="129027"/>
            <a:ext cx="5695720" cy="4351338"/>
          </a:xfrm>
        </p:spPr>
        <p:txBody>
          <a:bodyPr/>
          <a:lstStyle/>
          <a:p>
            <a:pPr marL="0" indent="0" algn="ctr">
              <a:buNone/>
            </a:pPr>
            <a:r>
              <a:rPr lang="en-US" b="1" dirty="0">
                <a:solidFill>
                  <a:srgbClr val="FFFF00"/>
                </a:solidFill>
              </a:rPr>
              <a:t>Daniel 2 MUST come to the minds of the readers</a:t>
            </a:r>
          </a:p>
          <a:p>
            <a:pPr marL="0" indent="0" algn="ctr">
              <a:buNone/>
            </a:pPr>
            <a:endParaRPr lang="en-US" b="1" dirty="0">
              <a:solidFill>
                <a:srgbClr val="FFFF00"/>
              </a:solidFill>
            </a:endParaRPr>
          </a:p>
          <a:p>
            <a:pPr marL="0" indent="0" algn="ctr">
              <a:buNone/>
            </a:pPr>
            <a:r>
              <a:rPr lang="en-US" b="1" dirty="0">
                <a:solidFill>
                  <a:srgbClr val="FFFF00"/>
                </a:solidFill>
              </a:rPr>
              <a:t>God’s kingdom conquering the final earthly kingdom as well as judgment is being portrayed.</a:t>
            </a:r>
          </a:p>
          <a:p>
            <a:pPr marL="0" indent="0" algn="ctr">
              <a:buNone/>
            </a:pPr>
            <a:endParaRPr lang="en-US" b="1" dirty="0">
              <a:solidFill>
                <a:srgbClr val="FFFF00"/>
              </a:solidFill>
            </a:endParaRPr>
          </a:p>
          <a:p>
            <a:pPr marL="0" indent="0" algn="ctr">
              <a:buNone/>
            </a:pPr>
            <a:r>
              <a:rPr lang="en-US" b="1" u="sng" dirty="0">
                <a:solidFill>
                  <a:schemeClr val="bg1"/>
                </a:solidFill>
              </a:rPr>
              <a:t>Psalms 7:11-13</a:t>
            </a:r>
          </a:p>
        </p:txBody>
      </p:sp>
      <p:pic>
        <p:nvPicPr>
          <p:cNvPr id="6146" name="Picture 2" descr="First Seal With a White Horse - B I B L E - ONLY">
            <a:extLst>
              <a:ext uri="{FF2B5EF4-FFF2-40B4-BE49-F238E27FC236}">
                <a16:creationId xmlns:a16="http://schemas.microsoft.com/office/drawing/2014/main" id="{42A32EDE-E4D6-41DB-BD54-C2F6C423CDA9}"/>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0"/>
            <a:ext cx="2796447" cy="3679634"/>
          </a:xfrm>
          <a:prstGeom prst="rect">
            <a:avLst/>
          </a:prstGeom>
          <a:noFill/>
          <a:extLst>
            <a:ext uri="{909E8E84-426E-40DD-AFC4-6F175D3DCCD1}">
              <a14:hiddenFill xmlns:a14="http://schemas.microsoft.com/office/drawing/2010/main">
                <a:solidFill>
                  <a:srgbClr val="FFFFFF"/>
                </a:solidFill>
              </a14:hiddenFill>
            </a:ext>
          </a:extLst>
        </p:spPr>
      </p:pic>
      <p:sp>
        <p:nvSpPr>
          <p:cNvPr id="2" name="Scroll: Horizontal 1">
            <a:extLst>
              <a:ext uri="{FF2B5EF4-FFF2-40B4-BE49-F238E27FC236}">
                <a16:creationId xmlns:a16="http://schemas.microsoft.com/office/drawing/2014/main" id="{41BE88C7-0FF7-46D6-946D-2D6D45A3284C}"/>
              </a:ext>
            </a:extLst>
          </p:cNvPr>
          <p:cNvSpPr/>
          <p:nvPr/>
        </p:nvSpPr>
        <p:spPr>
          <a:xfrm>
            <a:off x="1277956" y="3429000"/>
            <a:ext cx="7855027" cy="3428999"/>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God </a:t>
            </a:r>
            <a:r>
              <a:rPr kumimoji="0" lang="en-US" sz="2400" b="1" i="1" u="none" strike="noStrike" kern="1200" cap="none" spc="0" normalizeH="0" baseline="0" noProof="0" dirty="0">
                <a:ln>
                  <a:noFill/>
                </a:ln>
                <a:solidFill>
                  <a:prstClr val="white"/>
                </a:solidFill>
                <a:effectLst/>
                <a:uLnTx/>
                <a:uFillTx/>
                <a:latin typeface="Calibri" panose="020F0502020204030204"/>
                <a:ea typeface="+mn-ea"/>
                <a:cs typeface="+mn-cs"/>
              </a:rPr>
              <a:t>is</a:t>
            </a: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 a just judge,</a:t>
            </a:r>
            <a:b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And God is angry </a:t>
            </a:r>
            <a:r>
              <a:rPr kumimoji="0" lang="en-US" sz="2400" b="1" i="1" u="none" strike="noStrike" kern="1200" cap="none" spc="0" normalizeH="0" baseline="0" noProof="0" dirty="0">
                <a:ln>
                  <a:noFill/>
                </a:ln>
                <a:solidFill>
                  <a:prstClr val="white"/>
                </a:solidFill>
                <a:effectLst/>
                <a:uLnTx/>
                <a:uFillTx/>
                <a:latin typeface="Calibri" panose="020F0502020204030204"/>
                <a:ea typeface="+mn-ea"/>
                <a:cs typeface="+mn-cs"/>
              </a:rPr>
              <a:t>with the wicked</a:t>
            </a: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 every day.</a:t>
            </a:r>
            <a:b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2400" b="1" i="0" u="none" strike="noStrike" kern="1200" cap="none" spc="0" normalizeH="0" baseline="30000" noProof="0" dirty="0">
                <a:ln>
                  <a:noFill/>
                </a:ln>
                <a:solidFill>
                  <a:prstClr val="white"/>
                </a:solidFill>
                <a:effectLst/>
                <a:uLnTx/>
                <a:uFillTx/>
                <a:latin typeface="Calibri" panose="020F0502020204030204"/>
                <a:ea typeface="+mn-ea"/>
                <a:cs typeface="+mn-cs"/>
              </a:rPr>
              <a:t>12 </a:t>
            </a: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If he does not turn back,</a:t>
            </a:r>
            <a:b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He will sharpen His sword;</a:t>
            </a:r>
            <a:b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He bends His bow and makes it ready.</a:t>
            </a:r>
            <a:b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2400" b="1" i="0" u="none" strike="noStrike" kern="1200" cap="none" spc="0" normalizeH="0" baseline="30000" noProof="0" dirty="0">
                <a:ln>
                  <a:noFill/>
                </a:ln>
                <a:solidFill>
                  <a:prstClr val="white"/>
                </a:solidFill>
                <a:effectLst/>
                <a:uLnTx/>
                <a:uFillTx/>
                <a:latin typeface="Calibri" panose="020F0502020204030204"/>
                <a:ea typeface="+mn-ea"/>
                <a:cs typeface="+mn-cs"/>
              </a:rPr>
              <a:t>13 </a:t>
            </a: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He also prepares for Himself instruments of death;</a:t>
            </a:r>
            <a:b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He makes His arrows into fiery shafts.</a:t>
            </a:r>
          </a:p>
        </p:txBody>
      </p:sp>
    </p:spTree>
    <p:extLst>
      <p:ext uri="{BB962C8B-B14F-4D97-AF65-F5344CB8AC3E}">
        <p14:creationId xmlns:p14="http://schemas.microsoft.com/office/powerpoint/2010/main" val="114773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arn(inVertic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barn(inVertical)">
                                      <p:cBhvr>
                                        <p:cTn id="17" dur="500"/>
                                        <p:tgtEl>
                                          <p:spTgt spid="6">
                                            <p:txEl>
                                              <p:pRg st="4" end="4"/>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FEC535-46F1-419F-AF11-F68574CF8D26}"/>
              </a:ext>
            </a:extLst>
          </p:cNvPr>
          <p:cNvSpPr>
            <a:spLocks noGrp="1"/>
          </p:cNvSpPr>
          <p:nvPr>
            <p:ph type="title"/>
          </p:nvPr>
        </p:nvSpPr>
        <p:spPr>
          <a:xfrm>
            <a:off x="374573" y="5342414"/>
            <a:ext cx="11545678" cy="1325563"/>
          </a:xfrm>
          <a:ln w="25400">
            <a:solidFill>
              <a:srgbClr val="FF0000"/>
            </a:solidFill>
          </a:ln>
        </p:spPr>
        <p:txBody>
          <a:bodyPr>
            <a:noAutofit/>
          </a:bodyPr>
          <a:lstStyle/>
          <a:p>
            <a:pPr algn="ctr"/>
            <a:r>
              <a:rPr lang="en-US" sz="2400" b="1" baseline="30000" dirty="0">
                <a:solidFill>
                  <a:srgbClr val="FF0000"/>
                </a:solidFill>
                <a:latin typeface="system-ui"/>
              </a:rPr>
              <a:t>3 </a:t>
            </a:r>
            <a:r>
              <a:rPr lang="en-US" sz="2400" b="1" dirty="0">
                <a:solidFill>
                  <a:srgbClr val="FF0000"/>
                </a:solidFill>
                <a:latin typeface="system-ui"/>
              </a:rPr>
              <a:t>When He opened the second seal, I heard the second living creature saying, “Come and see.” </a:t>
            </a:r>
            <a:r>
              <a:rPr lang="en-US" sz="2400" b="1" baseline="30000" dirty="0">
                <a:solidFill>
                  <a:srgbClr val="FF0000"/>
                </a:solidFill>
                <a:latin typeface="system-ui"/>
              </a:rPr>
              <a:t>4 </a:t>
            </a:r>
            <a:r>
              <a:rPr lang="en-US" sz="2400" b="1" dirty="0">
                <a:solidFill>
                  <a:srgbClr val="FF0000"/>
                </a:solidFill>
                <a:latin typeface="system-ui"/>
              </a:rPr>
              <a:t>Another horse, fiery red, went out. And it was granted to the one who sat on it to take peace from the earth, and that </a:t>
            </a:r>
            <a:r>
              <a:rPr lang="en-US" sz="2400" b="1" i="1" dirty="0">
                <a:solidFill>
                  <a:srgbClr val="FF0000"/>
                </a:solidFill>
                <a:latin typeface="system-ui"/>
              </a:rPr>
              <a:t>people</a:t>
            </a:r>
            <a:r>
              <a:rPr lang="en-US" sz="2400" b="1" dirty="0">
                <a:solidFill>
                  <a:srgbClr val="FF0000"/>
                </a:solidFill>
                <a:latin typeface="system-ui"/>
              </a:rPr>
              <a:t> should kill one another; and there was given to him a great sword.</a:t>
            </a:r>
            <a:endParaRPr lang="en-US" sz="2400" b="1" dirty="0">
              <a:solidFill>
                <a:srgbClr val="FF0000"/>
              </a:solidFill>
            </a:endParaRPr>
          </a:p>
        </p:txBody>
      </p:sp>
      <p:sp>
        <p:nvSpPr>
          <p:cNvPr id="6" name="Content Placeholder 5">
            <a:extLst>
              <a:ext uri="{FF2B5EF4-FFF2-40B4-BE49-F238E27FC236}">
                <a16:creationId xmlns:a16="http://schemas.microsoft.com/office/drawing/2014/main" id="{F4935500-D138-4437-BE6A-8AE8A75ED73E}"/>
              </a:ext>
            </a:extLst>
          </p:cNvPr>
          <p:cNvSpPr>
            <a:spLocks noGrp="1"/>
          </p:cNvSpPr>
          <p:nvPr>
            <p:ph sz="half" idx="2"/>
          </p:nvPr>
        </p:nvSpPr>
        <p:spPr>
          <a:xfrm>
            <a:off x="4946573" y="1"/>
            <a:ext cx="6973678" cy="3272010"/>
          </a:xfrm>
        </p:spPr>
        <p:txBody>
          <a:bodyPr>
            <a:normAutofit fontScale="92500" lnSpcReduction="20000"/>
          </a:bodyPr>
          <a:lstStyle/>
          <a:p>
            <a:r>
              <a:rPr lang="en-US" b="1" dirty="0">
                <a:solidFill>
                  <a:srgbClr val="FFFF00"/>
                </a:solidFill>
              </a:rPr>
              <a:t>Red indicates blood or persecution</a:t>
            </a:r>
          </a:p>
          <a:p>
            <a:pPr marL="0" indent="0">
              <a:buNone/>
            </a:pPr>
            <a:endParaRPr lang="en-US" b="1" dirty="0">
              <a:solidFill>
                <a:srgbClr val="FFFF00"/>
              </a:solidFill>
            </a:endParaRPr>
          </a:p>
          <a:p>
            <a:r>
              <a:rPr lang="en-US" b="1" dirty="0">
                <a:solidFill>
                  <a:srgbClr val="FFFF00"/>
                </a:solidFill>
              </a:rPr>
              <a:t>Power was given from Christ</a:t>
            </a:r>
          </a:p>
          <a:p>
            <a:endParaRPr lang="en-US" b="1" dirty="0">
              <a:solidFill>
                <a:srgbClr val="FFFF00"/>
              </a:solidFill>
            </a:endParaRPr>
          </a:p>
          <a:p>
            <a:r>
              <a:rPr lang="en-US" b="1" dirty="0">
                <a:solidFill>
                  <a:srgbClr val="FFFF00"/>
                </a:solidFill>
              </a:rPr>
              <a:t>Some sort of conflict that sweeps the earth is here possibly indicated (</a:t>
            </a:r>
            <a:r>
              <a:rPr lang="en-US" b="1" dirty="0" err="1">
                <a:solidFill>
                  <a:srgbClr val="FFFF00"/>
                </a:solidFill>
              </a:rPr>
              <a:t>Eze</a:t>
            </a:r>
            <a:r>
              <a:rPr lang="en-US" b="1" dirty="0">
                <a:solidFill>
                  <a:srgbClr val="FFFF00"/>
                </a:solidFill>
              </a:rPr>
              <a:t> 14:21)</a:t>
            </a:r>
          </a:p>
          <a:p>
            <a:endParaRPr lang="en-US" b="1" dirty="0">
              <a:solidFill>
                <a:srgbClr val="FFFF00"/>
              </a:solidFill>
            </a:endParaRPr>
          </a:p>
          <a:p>
            <a:r>
              <a:rPr lang="en-US" b="1" dirty="0">
                <a:solidFill>
                  <a:srgbClr val="FFFF00"/>
                </a:solidFill>
              </a:rPr>
              <a:t>Challenging seal, I am not sure about</a:t>
            </a:r>
          </a:p>
        </p:txBody>
      </p:sp>
      <p:pic>
        <p:nvPicPr>
          <p:cNvPr id="7170" name="Picture 2" descr="Has the Red Horse Been Released? | Tomorrow's World">
            <a:extLst>
              <a:ext uri="{FF2B5EF4-FFF2-40B4-BE49-F238E27FC236}">
                <a16:creationId xmlns:a16="http://schemas.microsoft.com/office/drawing/2014/main" id="{E45496F0-3269-4D11-9D32-F26D84442E5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1"/>
            <a:ext cx="4693186" cy="3084723"/>
          </a:xfrm>
          <a:prstGeom prst="rect">
            <a:avLst/>
          </a:prstGeom>
          <a:noFill/>
          <a:extLst>
            <a:ext uri="{909E8E84-426E-40DD-AFC4-6F175D3DCCD1}">
              <a14:hiddenFill xmlns:a14="http://schemas.microsoft.com/office/drawing/2010/main">
                <a:solidFill>
                  <a:srgbClr val="FFFFFF"/>
                </a:solidFill>
              </a14:hiddenFill>
            </a:ext>
          </a:extLst>
        </p:spPr>
      </p:pic>
      <p:sp>
        <p:nvSpPr>
          <p:cNvPr id="2" name="Scroll: Horizontal 1">
            <a:extLst>
              <a:ext uri="{FF2B5EF4-FFF2-40B4-BE49-F238E27FC236}">
                <a16:creationId xmlns:a16="http://schemas.microsoft.com/office/drawing/2014/main" id="{6FBD7926-A70D-4C4A-AF34-3819D5227098}"/>
              </a:ext>
            </a:extLst>
          </p:cNvPr>
          <p:cNvSpPr/>
          <p:nvPr/>
        </p:nvSpPr>
        <p:spPr>
          <a:xfrm>
            <a:off x="2456762" y="3272011"/>
            <a:ext cx="7579604" cy="1883114"/>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For thus says the Lord God:  “How much more it shall be when I send my four severe judgments on Jerusalem – the sword and famine and wild beasts and pestilence – to cut off man and beast from it?”</a:t>
            </a:r>
          </a:p>
        </p:txBody>
      </p:sp>
    </p:spTree>
    <p:extLst>
      <p:ext uri="{BB962C8B-B14F-4D97-AF65-F5344CB8AC3E}">
        <p14:creationId xmlns:p14="http://schemas.microsoft.com/office/powerpoint/2010/main" val="2288840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arn(inVertic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barn(inVertical)">
                                      <p:cBhvr>
                                        <p:cTn id="17" dur="500"/>
                                        <p:tgtEl>
                                          <p:spTgt spid="6">
                                            <p:txEl>
                                              <p:pRg st="4" end="4"/>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barn(inVertical)">
                                      <p:cBhvr>
                                        <p:cTn id="25"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FEC535-46F1-419F-AF11-F68574CF8D26}"/>
              </a:ext>
            </a:extLst>
          </p:cNvPr>
          <p:cNvSpPr>
            <a:spLocks noGrp="1"/>
          </p:cNvSpPr>
          <p:nvPr>
            <p:ph type="title"/>
          </p:nvPr>
        </p:nvSpPr>
        <p:spPr>
          <a:xfrm>
            <a:off x="179942" y="155805"/>
            <a:ext cx="11832116" cy="1981468"/>
          </a:xfrm>
          <a:ln w="25400">
            <a:solidFill>
              <a:srgbClr val="FFFF00"/>
            </a:solidFill>
          </a:ln>
        </p:spPr>
        <p:txBody>
          <a:bodyPr>
            <a:noAutofit/>
          </a:bodyPr>
          <a:lstStyle/>
          <a:p>
            <a:pPr algn="ctr"/>
            <a:r>
              <a:rPr lang="en-US" sz="2800" b="1" baseline="30000" dirty="0">
                <a:solidFill>
                  <a:srgbClr val="FFFF00"/>
                </a:solidFill>
                <a:latin typeface="system-ui"/>
              </a:rPr>
              <a:t>5 </a:t>
            </a:r>
            <a:r>
              <a:rPr lang="en-US" sz="2800" b="1" dirty="0">
                <a:solidFill>
                  <a:srgbClr val="FFFF00"/>
                </a:solidFill>
                <a:latin typeface="system-ui"/>
              </a:rPr>
              <a:t>When He opened the third seal, I heard the third living creature say, “Come and see.” So I looked, and behold, a black horse, and he who sat on it had a pair of scales</a:t>
            </a:r>
            <a:r>
              <a:rPr lang="en-US" sz="2800" b="1" baseline="30000" dirty="0">
                <a:solidFill>
                  <a:srgbClr val="FFFF00"/>
                </a:solidFill>
                <a:latin typeface="system-ui"/>
              </a:rPr>
              <a:t> </a:t>
            </a:r>
            <a:r>
              <a:rPr lang="en-US" sz="2800" b="1" dirty="0">
                <a:solidFill>
                  <a:srgbClr val="FFFF00"/>
                </a:solidFill>
                <a:latin typeface="system-ui"/>
              </a:rPr>
              <a:t>in his hand. </a:t>
            </a:r>
            <a:r>
              <a:rPr lang="en-US" sz="2800" b="1" baseline="30000" dirty="0">
                <a:solidFill>
                  <a:srgbClr val="FFFF00"/>
                </a:solidFill>
                <a:latin typeface="system-ui"/>
              </a:rPr>
              <a:t>6 </a:t>
            </a:r>
            <a:r>
              <a:rPr lang="en-US" sz="2800" b="1" dirty="0">
                <a:solidFill>
                  <a:srgbClr val="FFFF00"/>
                </a:solidFill>
                <a:latin typeface="system-ui"/>
              </a:rPr>
              <a:t>And I heard a voice in the midst of the four living creatures saying, “A quart of wheat for a denarius, and three quarts of barley for a denarius; and do not harm the oil and the wine.”</a:t>
            </a:r>
            <a:endParaRPr lang="en-US" sz="2800" b="1" dirty="0">
              <a:solidFill>
                <a:srgbClr val="FFFF00"/>
              </a:solidFill>
            </a:endParaRPr>
          </a:p>
        </p:txBody>
      </p:sp>
      <p:sp>
        <p:nvSpPr>
          <p:cNvPr id="5" name="Content Placeholder 4">
            <a:extLst>
              <a:ext uri="{FF2B5EF4-FFF2-40B4-BE49-F238E27FC236}">
                <a16:creationId xmlns:a16="http://schemas.microsoft.com/office/drawing/2014/main" id="{F0DAD4E5-C001-4EB2-8813-2F1AC1429231}"/>
              </a:ext>
            </a:extLst>
          </p:cNvPr>
          <p:cNvSpPr>
            <a:spLocks noGrp="1"/>
          </p:cNvSpPr>
          <p:nvPr>
            <p:ph sz="half" idx="1"/>
          </p:nvPr>
        </p:nvSpPr>
        <p:spPr>
          <a:xfrm>
            <a:off x="562779" y="2291508"/>
            <a:ext cx="5948190" cy="4212383"/>
          </a:xfrm>
        </p:spPr>
        <p:txBody>
          <a:bodyPr/>
          <a:lstStyle/>
          <a:p>
            <a:pPr algn="ctr"/>
            <a:r>
              <a:rPr lang="en-US" b="1" dirty="0">
                <a:solidFill>
                  <a:srgbClr val="FFC000"/>
                </a:solidFill>
              </a:rPr>
              <a:t>Black seems to indicate famine</a:t>
            </a:r>
          </a:p>
          <a:p>
            <a:pPr algn="ctr"/>
            <a:endParaRPr lang="en-US" b="1" dirty="0">
              <a:solidFill>
                <a:srgbClr val="FFC000"/>
              </a:solidFill>
            </a:endParaRPr>
          </a:p>
          <a:p>
            <a:pPr algn="ctr"/>
            <a:r>
              <a:rPr lang="en-US" b="1" dirty="0">
                <a:solidFill>
                  <a:srgbClr val="FFC000"/>
                </a:solidFill>
              </a:rPr>
              <a:t>Black is also the color of distress and the portent of terror in the approaching calamity.</a:t>
            </a:r>
          </a:p>
          <a:p>
            <a:pPr algn="ctr"/>
            <a:endParaRPr lang="en-US" b="1" dirty="0">
              <a:solidFill>
                <a:srgbClr val="FFC000"/>
              </a:solidFill>
            </a:endParaRPr>
          </a:p>
          <a:p>
            <a:pPr algn="ctr"/>
            <a:r>
              <a:rPr lang="en-US" b="1" dirty="0">
                <a:solidFill>
                  <a:srgbClr val="FFC000"/>
                </a:solidFill>
              </a:rPr>
              <a:t>Prices listed, were a full day’s pay equivalent</a:t>
            </a:r>
          </a:p>
        </p:txBody>
      </p:sp>
      <p:pic>
        <p:nvPicPr>
          <p:cNvPr id="8194" name="Picture 2" descr="Inflation ~ Revelation 6:5-6 – The Tribulation &amp; The Rapture | Faith Bible  Ministries Blog ~ An Online Study of the Bible">
            <a:extLst>
              <a:ext uri="{FF2B5EF4-FFF2-40B4-BE49-F238E27FC236}">
                <a16:creationId xmlns:a16="http://schemas.microsoft.com/office/drawing/2014/main" id="{E4CB2048-B1DC-4381-A272-F3276F830F0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88087" y="2291509"/>
            <a:ext cx="5603913" cy="4566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6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arn(inVertical)">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TotalTime>
  <Words>2163</Words>
  <Application>Microsoft Office PowerPoint</Application>
  <PresentationFormat>Widescreen</PresentationFormat>
  <Paragraphs>129</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system-ui</vt:lpstr>
      <vt:lpstr>Office Theme</vt:lpstr>
      <vt:lpstr>PowerPoint Presentation</vt:lpstr>
      <vt:lpstr>Background of Symbolism</vt:lpstr>
      <vt:lpstr>More Background Material</vt:lpstr>
      <vt:lpstr>Purpose of the Seals, Trumpets and Bowls</vt:lpstr>
      <vt:lpstr>Now I saw when the Lamb opened one of the seals; and I heard one of the four living creatures saying with a voice like thunder, “Come and see.” 2 And I looked, and behold, a white horse. He who sat on it had a bow; and a crown was given to him, and he went out conquering and to conquer.</vt:lpstr>
      <vt:lpstr>Battle of Carrhae</vt:lpstr>
      <vt:lpstr>Now I saw when the Lamb opened one of the seals; and I heard one of the four living creatures saying with a voice like thunder, “Come and see.” 2 And I looked, and behold, a white horse. He who sat on it had a bow; and a crown was given to him, and he went out conquering and to conquer.</vt:lpstr>
      <vt:lpstr>3 When He opened the second seal, I heard the second living creature saying, “Come and see.” 4 Another horse, fiery red, went out. And it was granted to the one who sat on it to take peace from the earth, and that people should kill one another; and there was given to him a great sword.</vt:lpstr>
      <vt:lpstr>5 When He opened the third seal, I heard the third living creature say, “Come and see.” So I looked, and behold, a black horse, and he who sat on it had a pair of scales in his hand. 6 And I heard a voice in the midst of the four living creatures saying, “A quart of wheat for a denarius, and three quarts of barley for a denarius; and do not harm the oil and the wine.”</vt:lpstr>
      <vt:lpstr>6 And I heard a voice in the midst of the four living creatures saying, “A quart of wheat for a denarius, and three quarts of barley for a denarius; and do not harm the oil and the wine.”</vt:lpstr>
      <vt:lpstr>7 When He opened the fourth seal, I heard the voice of the fourth living creature saying, “Come and see.” 8 So I looked, and behold, a pale horse. And the name of him who sat on it was Death, and Hades followed with him. And power was given to them over a fourth of the earth, to kill with sword, with hunger, with death, and by the beasts of the earth.</vt:lpstr>
      <vt:lpstr>Overview of the Seals, Trumpets, and Bowls</vt:lpstr>
      <vt:lpstr>Overview of the Seals, Trumpets, and Bowls</vt:lpstr>
      <vt:lpstr>9 When He opened the fifth seal, I saw under the altar the souls of those who had been slain for the word of God and for the testimony which they held. 10 And they cried with a loud voice, saying, “How long, O Lord, holy and true, until You judge and avenge our blood on those who dwell on the earth?” 11 Then a white robe was given to each of them; and it was said to them that they should rest a little while longer, until both the number of their fellow servants and their brethren, who would be killed as they were, was completed.</vt:lpstr>
      <vt:lpstr>12 I looked when He opened the sixth seal, and behold, there was a great earthquake; and the sun became black as sackcloth of hair, and the moon became like blood. 13 And the stars of heaven fell to the earth, as a fig tree drops its late figs when it is shaken by a mighty wind. 14 Then the sky receded as a scroll when it is rolled up, and every mountain and island was moved out of its place.</vt:lpstr>
      <vt:lpstr>13 And the stars of heaven fell to the earth, as a fig tree drops its late figs when it is shaken by a mighty wind.</vt:lpstr>
      <vt:lpstr>13 And the stars of heaven fell to the earth, as a fig tree drops its late figs when it is shaken by a mighty wind.</vt:lpstr>
      <vt:lpstr>15 And the kings of the earth, the great men, the rich men, the commanders, the mighty men, every slave and every free man, hid themselves in the caves and in the rocks of the mountains, 16 and said to the mountains and rocks, “Fall on us and hide us from the face of Him who sits on the throne and from the wrath of the Lamb! 17 For the great day of His wrath has come, and who is able to stand?”</vt:lpstr>
      <vt:lpstr>How does this chapter help the churches who are facing the problems/challenges of: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Revelation 5</dc:title>
  <dc:creator>Paden, Eddie - LCMS Lang. Arts</dc:creator>
  <cp:lastModifiedBy>Kevin Stilts</cp:lastModifiedBy>
  <cp:revision>32</cp:revision>
  <dcterms:created xsi:type="dcterms:W3CDTF">2022-11-01T11:30:34Z</dcterms:created>
  <dcterms:modified xsi:type="dcterms:W3CDTF">2022-12-04T20:16:52Z</dcterms:modified>
</cp:coreProperties>
</file>