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60" r:id="rId6"/>
    <p:sldId id="263" r:id="rId7"/>
    <p:sldId id="259" r:id="rId8"/>
    <p:sldId id="264" r:id="rId9"/>
    <p:sldId id="258" r:id="rId10"/>
    <p:sldId id="267" r:id="rId11"/>
    <p:sldId id="266" r:id="rId12"/>
    <p:sldId id="315" r:id="rId13"/>
    <p:sldId id="265" r:id="rId14"/>
    <p:sldId id="3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90" d="100"/>
          <a:sy n="90" d="100"/>
        </p:scale>
        <p:origin x="51" y="1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9669EAF3-B55B-419F-A8C4-652F1EF1F858}"/>
    <pc:docChg chg="delSld">
      <pc:chgData name="Kevin Stilts" userId="99c6032548666723" providerId="LiveId" clId="{9669EAF3-B55B-419F-A8C4-652F1EF1F858}" dt="2022-11-27T18:50:41.648" v="0" actId="47"/>
      <pc:docMkLst>
        <pc:docMk/>
      </pc:docMkLst>
      <pc:sldChg chg="del">
        <pc:chgData name="Kevin Stilts" userId="99c6032548666723" providerId="LiveId" clId="{9669EAF3-B55B-419F-A8C4-652F1EF1F858}" dt="2022-11-27T18:50:41.648" v="0" actId="47"/>
        <pc:sldMkLst>
          <pc:docMk/>
          <pc:sldMk cId="393766869" sldId="268"/>
        </pc:sldMkLst>
      </pc:sldChg>
      <pc:sldChg chg="del">
        <pc:chgData name="Kevin Stilts" userId="99c6032548666723" providerId="LiveId" clId="{9669EAF3-B55B-419F-A8C4-652F1EF1F858}" dt="2022-11-27T18:50:41.648" v="0" actId="47"/>
        <pc:sldMkLst>
          <pc:docMk/>
          <pc:sldMk cId="3021877941" sldId="269"/>
        </pc:sldMkLst>
      </pc:sldChg>
      <pc:sldChg chg="del">
        <pc:chgData name="Kevin Stilts" userId="99c6032548666723" providerId="LiveId" clId="{9669EAF3-B55B-419F-A8C4-652F1EF1F858}" dt="2022-11-27T18:50:41.648" v="0" actId="47"/>
        <pc:sldMkLst>
          <pc:docMk/>
          <pc:sldMk cId="3011208862" sldId="270"/>
        </pc:sldMkLst>
      </pc:sldChg>
      <pc:sldChg chg="del">
        <pc:chgData name="Kevin Stilts" userId="99c6032548666723" providerId="LiveId" clId="{9669EAF3-B55B-419F-A8C4-652F1EF1F858}" dt="2022-11-27T18:50:41.648" v="0" actId="47"/>
        <pc:sldMkLst>
          <pc:docMk/>
          <pc:sldMk cId="1584026445" sldId="271"/>
        </pc:sldMkLst>
      </pc:sldChg>
      <pc:sldChg chg="del">
        <pc:chgData name="Kevin Stilts" userId="99c6032548666723" providerId="LiveId" clId="{9669EAF3-B55B-419F-A8C4-652F1EF1F858}" dt="2022-11-27T18:50:41.648" v="0" actId="47"/>
        <pc:sldMkLst>
          <pc:docMk/>
          <pc:sldMk cId="2573907074" sldId="272"/>
        </pc:sldMkLst>
      </pc:sldChg>
      <pc:sldChg chg="del">
        <pc:chgData name="Kevin Stilts" userId="99c6032548666723" providerId="LiveId" clId="{9669EAF3-B55B-419F-A8C4-652F1EF1F858}" dt="2022-11-27T18:50:41.648" v="0" actId="47"/>
        <pc:sldMkLst>
          <pc:docMk/>
          <pc:sldMk cId="1530804351" sldId="273"/>
        </pc:sldMkLst>
      </pc:sldChg>
      <pc:sldChg chg="del">
        <pc:chgData name="Kevin Stilts" userId="99c6032548666723" providerId="LiveId" clId="{9669EAF3-B55B-419F-A8C4-652F1EF1F858}" dt="2022-11-27T18:50:41.648" v="0" actId="47"/>
        <pc:sldMkLst>
          <pc:docMk/>
          <pc:sldMk cId="2739270570" sldId="316"/>
        </pc:sldMkLst>
      </pc:sldChg>
      <pc:sldChg chg="del">
        <pc:chgData name="Kevin Stilts" userId="99c6032548666723" providerId="LiveId" clId="{9669EAF3-B55B-419F-A8C4-652F1EF1F858}" dt="2022-11-27T18:50:41.648" v="0" actId="47"/>
        <pc:sldMkLst>
          <pc:docMk/>
          <pc:sldMk cId="4067172424" sldId="317"/>
        </pc:sldMkLst>
      </pc:sldChg>
      <pc:sldChg chg="del">
        <pc:chgData name="Kevin Stilts" userId="99c6032548666723" providerId="LiveId" clId="{9669EAF3-B55B-419F-A8C4-652F1EF1F858}" dt="2022-11-27T18:50:41.648" v="0" actId="47"/>
        <pc:sldMkLst>
          <pc:docMk/>
          <pc:sldMk cId="2218790597" sldId="318"/>
        </pc:sldMkLst>
      </pc:sldChg>
      <pc:sldChg chg="del">
        <pc:chgData name="Kevin Stilts" userId="99c6032548666723" providerId="LiveId" clId="{9669EAF3-B55B-419F-A8C4-652F1EF1F858}" dt="2022-11-27T18:50:41.648" v="0" actId="47"/>
        <pc:sldMkLst>
          <pc:docMk/>
          <pc:sldMk cId="3676427409" sldId="319"/>
        </pc:sldMkLst>
      </pc:sldChg>
      <pc:sldChg chg="del">
        <pc:chgData name="Kevin Stilts" userId="99c6032548666723" providerId="LiveId" clId="{9669EAF3-B55B-419F-A8C4-652F1EF1F858}" dt="2022-11-27T18:50:41.648" v="0" actId="47"/>
        <pc:sldMkLst>
          <pc:docMk/>
          <pc:sldMk cId="3168209820" sldId="320"/>
        </pc:sldMkLst>
      </pc:sldChg>
      <pc:sldChg chg="del">
        <pc:chgData name="Kevin Stilts" userId="99c6032548666723" providerId="LiveId" clId="{9669EAF3-B55B-419F-A8C4-652F1EF1F858}" dt="2022-11-27T18:50:41.648" v="0" actId="47"/>
        <pc:sldMkLst>
          <pc:docMk/>
          <pc:sldMk cId="4232988413" sldId="321"/>
        </pc:sldMkLst>
      </pc:sldChg>
      <pc:sldChg chg="del">
        <pc:chgData name="Kevin Stilts" userId="99c6032548666723" providerId="LiveId" clId="{9669EAF3-B55B-419F-A8C4-652F1EF1F858}" dt="2022-11-27T18:50:41.648" v="0" actId="47"/>
        <pc:sldMkLst>
          <pc:docMk/>
          <pc:sldMk cId="1147739015" sldId="322"/>
        </pc:sldMkLst>
      </pc:sldChg>
      <pc:sldChg chg="del">
        <pc:chgData name="Kevin Stilts" userId="99c6032548666723" providerId="LiveId" clId="{9669EAF3-B55B-419F-A8C4-652F1EF1F858}" dt="2022-11-27T18:50:41.648" v="0" actId="47"/>
        <pc:sldMkLst>
          <pc:docMk/>
          <pc:sldMk cId="2288840517" sldId="323"/>
        </pc:sldMkLst>
      </pc:sldChg>
      <pc:sldChg chg="del">
        <pc:chgData name="Kevin Stilts" userId="99c6032548666723" providerId="LiveId" clId="{9669EAF3-B55B-419F-A8C4-652F1EF1F858}" dt="2022-11-27T18:50:41.648" v="0" actId="47"/>
        <pc:sldMkLst>
          <pc:docMk/>
          <pc:sldMk cId="3006655547" sldId="324"/>
        </pc:sldMkLst>
      </pc:sldChg>
      <pc:sldChg chg="del">
        <pc:chgData name="Kevin Stilts" userId="99c6032548666723" providerId="LiveId" clId="{9669EAF3-B55B-419F-A8C4-652F1EF1F858}" dt="2022-11-27T18:50:41.648" v="0" actId="47"/>
        <pc:sldMkLst>
          <pc:docMk/>
          <pc:sldMk cId="883696284" sldId="325"/>
        </pc:sldMkLst>
      </pc:sldChg>
      <pc:sldChg chg="del">
        <pc:chgData name="Kevin Stilts" userId="99c6032548666723" providerId="LiveId" clId="{9669EAF3-B55B-419F-A8C4-652F1EF1F858}" dt="2022-11-27T18:50:41.648" v="0" actId="47"/>
        <pc:sldMkLst>
          <pc:docMk/>
          <pc:sldMk cId="3033609360" sldId="326"/>
        </pc:sldMkLst>
      </pc:sldChg>
      <pc:sldChg chg="del">
        <pc:chgData name="Kevin Stilts" userId="99c6032548666723" providerId="LiveId" clId="{9669EAF3-B55B-419F-A8C4-652F1EF1F858}" dt="2022-11-27T18:50:41.648" v="0" actId="47"/>
        <pc:sldMkLst>
          <pc:docMk/>
          <pc:sldMk cId="808630393" sldId="327"/>
        </pc:sldMkLst>
      </pc:sldChg>
      <pc:sldChg chg="del">
        <pc:chgData name="Kevin Stilts" userId="99c6032548666723" providerId="LiveId" clId="{9669EAF3-B55B-419F-A8C4-652F1EF1F858}" dt="2022-11-27T18:50:41.648" v="0" actId="47"/>
        <pc:sldMkLst>
          <pc:docMk/>
          <pc:sldMk cId="3490482612" sldId="32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F76B-FC42-4265-B247-F0A84375E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8DD913-89C3-4838-B80D-0B15D0CB7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43B71-1072-4065-8744-A2A36047F048}"/>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5" name="Footer Placeholder 4">
            <a:extLst>
              <a:ext uri="{FF2B5EF4-FFF2-40B4-BE49-F238E27FC236}">
                <a16:creationId xmlns:a16="http://schemas.microsoft.com/office/drawing/2014/main" id="{A56EBB18-F2B7-4A27-8536-399636A5F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F634B-3CEE-49C5-AA82-7ACC1493F28F}"/>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396585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D7FC-DCD0-4B86-AD22-6CB89D6B25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4554D-DBDB-456C-8F7F-43EA886632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9B933-0D7F-49DB-86A1-F0AB1D5F472F}"/>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5" name="Footer Placeholder 4">
            <a:extLst>
              <a:ext uri="{FF2B5EF4-FFF2-40B4-BE49-F238E27FC236}">
                <a16:creationId xmlns:a16="http://schemas.microsoft.com/office/drawing/2014/main" id="{45C07849-A0C0-499B-895D-EA3BB4A8E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A7A41-0A40-4927-BA31-727B0E5DB1DD}"/>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179410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7232C2-13C7-4CF4-8BB0-2E4F13E04C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3DD0A5-C318-4933-9479-5609282EF8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E07E2-EE7F-4076-902B-F4B5F1B17084}"/>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5" name="Footer Placeholder 4">
            <a:extLst>
              <a:ext uri="{FF2B5EF4-FFF2-40B4-BE49-F238E27FC236}">
                <a16:creationId xmlns:a16="http://schemas.microsoft.com/office/drawing/2014/main" id="{46F6E17A-DDE2-4BF7-AF8E-98FFE9B72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5FF69-9547-4441-8C83-2905BFE1F800}"/>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405695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D4A3-D2DE-4B44-85CE-F6B3E9262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BAE93-3122-4D1B-9D96-82B1D7A69A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2F8EA-211C-42A1-A93B-C6C984E976AC}"/>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5" name="Footer Placeholder 4">
            <a:extLst>
              <a:ext uri="{FF2B5EF4-FFF2-40B4-BE49-F238E27FC236}">
                <a16:creationId xmlns:a16="http://schemas.microsoft.com/office/drawing/2014/main" id="{1854865C-08F8-48EC-A103-8DEE1126E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82023-A4BF-4522-965D-3DB3FCF96545}"/>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159422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CC02-6BD3-4FB5-A4F4-3B59EEEF71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E04EEB-43A0-4660-9551-64FEC37662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193E69-FCAE-43FE-B83D-75694D9D0ABF}"/>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5" name="Footer Placeholder 4">
            <a:extLst>
              <a:ext uri="{FF2B5EF4-FFF2-40B4-BE49-F238E27FC236}">
                <a16:creationId xmlns:a16="http://schemas.microsoft.com/office/drawing/2014/main" id="{9AFD2B9E-B5C4-4B07-971F-12769E88D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66F76-FA43-47CE-AF41-6D48B2AA5F67}"/>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308654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8917-AF9E-4372-85BB-9490564C78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584C8-87C3-4B70-BCDA-3B13260036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08C7D1-692B-4761-B4A0-9CBCE56764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F71192-8DF3-4897-8C07-03B61E897329}"/>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6" name="Footer Placeholder 5">
            <a:extLst>
              <a:ext uri="{FF2B5EF4-FFF2-40B4-BE49-F238E27FC236}">
                <a16:creationId xmlns:a16="http://schemas.microsoft.com/office/drawing/2014/main" id="{FAEC41FE-E780-4452-855B-DC22298D3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635BA-C1F1-4A17-AE17-29ACD8A078FE}"/>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393378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2A5F-F30E-4F1A-94E3-0A13823D1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876DA-B0C9-41BA-A80A-88A5D7B388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F127D0-5B77-4EB0-AFD9-0A78C3274B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4229EB-294C-4E66-83E1-30BD05674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2F06C4-3A35-4C78-B293-89FB6E35ED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0DCFAA-A8DE-4334-A1D3-8CA690779342}"/>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8" name="Footer Placeholder 7">
            <a:extLst>
              <a:ext uri="{FF2B5EF4-FFF2-40B4-BE49-F238E27FC236}">
                <a16:creationId xmlns:a16="http://schemas.microsoft.com/office/drawing/2014/main" id="{0570194E-1401-44E9-A81E-AA36E2F1A3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9AFEF9-71DB-42A8-83BA-152CB7847BB5}"/>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95375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9B84-80AF-4B80-998B-9DA9D3CED6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86204A-A2BE-4181-9B02-970FA563141A}"/>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4" name="Footer Placeholder 3">
            <a:extLst>
              <a:ext uri="{FF2B5EF4-FFF2-40B4-BE49-F238E27FC236}">
                <a16:creationId xmlns:a16="http://schemas.microsoft.com/office/drawing/2014/main" id="{E3A0FA16-E16B-44B7-9FA4-8A59C47D1C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40E56A-84EA-421C-A219-62AB51525157}"/>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201091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185EF0-4157-4C39-A31F-8CC4C802CE26}"/>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3" name="Footer Placeholder 2">
            <a:extLst>
              <a:ext uri="{FF2B5EF4-FFF2-40B4-BE49-F238E27FC236}">
                <a16:creationId xmlns:a16="http://schemas.microsoft.com/office/drawing/2014/main" id="{C7D7CC47-5692-40CC-BE4F-4E72432ECC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97EDDF-ECAD-4154-8566-22A1BCD0D4C8}"/>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281001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9E27D-1AF5-40BF-8A21-DB307FEAF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03E40B-4F5C-41C1-9EC7-F7D6BCECD1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7A2A8-D475-49F9-8496-F7D0EE30D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83DF68-AFD0-47C3-BFB0-751566DFD89E}"/>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6" name="Footer Placeholder 5">
            <a:extLst>
              <a:ext uri="{FF2B5EF4-FFF2-40B4-BE49-F238E27FC236}">
                <a16:creationId xmlns:a16="http://schemas.microsoft.com/office/drawing/2014/main" id="{D2B86429-5E2D-4B19-9B42-E6FDD30EF0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0EA3-E0F0-4997-BDA9-2A44C69203F9}"/>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14496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9C54-2816-4EDE-9380-30879CD15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957620-5E78-4ECA-871E-6AE4720F1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FF20A7-8857-4301-843A-C77E8CBAC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A36B20-5A56-489B-B4AC-E8930928B91C}"/>
              </a:ext>
            </a:extLst>
          </p:cNvPr>
          <p:cNvSpPr>
            <a:spLocks noGrp="1"/>
          </p:cNvSpPr>
          <p:nvPr>
            <p:ph type="dt" sz="half" idx="10"/>
          </p:nvPr>
        </p:nvSpPr>
        <p:spPr/>
        <p:txBody>
          <a:bodyPr/>
          <a:lstStyle/>
          <a:p>
            <a:fld id="{1842FB08-925C-43AA-8D6F-BD27F3D56E7B}" type="datetimeFigureOut">
              <a:rPr lang="en-US" smtClean="0"/>
              <a:t>11/27/2022</a:t>
            </a:fld>
            <a:endParaRPr lang="en-US"/>
          </a:p>
        </p:txBody>
      </p:sp>
      <p:sp>
        <p:nvSpPr>
          <p:cNvPr id="6" name="Footer Placeholder 5">
            <a:extLst>
              <a:ext uri="{FF2B5EF4-FFF2-40B4-BE49-F238E27FC236}">
                <a16:creationId xmlns:a16="http://schemas.microsoft.com/office/drawing/2014/main" id="{6F451B88-4A7B-4673-A74A-18538233D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9D25B-7929-47B8-9591-CA6CA1CB2470}"/>
              </a:ext>
            </a:extLst>
          </p:cNvPr>
          <p:cNvSpPr>
            <a:spLocks noGrp="1"/>
          </p:cNvSpPr>
          <p:nvPr>
            <p:ph type="sldNum" sz="quarter" idx="12"/>
          </p:nvPr>
        </p:nvSpPr>
        <p:spPr/>
        <p:txBody>
          <a:bodyPr/>
          <a:lstStyle/>
          <a:p>
            <a:fld id="{A9253E33-F766-4250-BE85-12E0F839F279}" type="slidenum">
              <a:rPr lang="en-US" smtClean="0"/>
              <a:t>‹#›</a:t>
            </a:fld>
            <a:endParaRPr lang="en-US"/>
          </a:p>
        </p:txBody>
      </p:sp>
    </p:spTree>
    <p:extLst>
      <p:ext uri="{BB962C8B-B14F-4D97-AF65-F5344CB8AC3E}">
        <p14:creationId xmlns:p14="http://schemas.microsoft.com/office/powerpoint/2010/main" val="206296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E01BB-E00A-4EEE-9BE1-21F2443F3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A77095-52AF-4ADD-B136-E237A8338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6C2B-5DCD-4AC4-8513-C5F1A2F38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2FB08-925C-43AA-8D6F-BD27F3D56E7B}" type="datetimeFigureOut">
              <a:rPr lang="en-US" smtClean="0"/>
              <a:t>11/27/2022</a:t>
            </a:fld>
            <a:endParaRPr lang="en-US"/>
          </a:p>
        </p:txBody>
      </p:sp>
      <p:sp>
        <p:nvSpPr>
          <p:cNvPr id="5" name="Footer Placeholder 4">
            <a:extLst>
              <a:ext uri="{FF2B5EF4-FFF2-40B4-BE49-F238E27FC236}">
                <a16:creationId xmlns:a16="http://schemas.microsoft.com/office/drawing/2014/main" id="{E02998C6-7C5C-4A36-BE0F-7017D93B49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2606C2-9232-482E-BEC4-5563D187A5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53E33-F766-4250-BE85-12E0F839F279}" type="slidenum">
              <a:rPr lang="en-US" smtClean="0"/>
              <a:t>‹#›</a:t>
            </a:fld>
            <a:endParaRPr lang="en-US"/>
          </a:p>
        </p:txBody>
      </p:sp>
    </p:spTree>
    <p:extLst>
      <p:ext uri="{BB962C8B-B14F-4D97-AF65-F5344CB8AC3E}">
        <p14:creationId xmlns:p14="http://schemas.microsoft.com/office/powerpoint/2010/main" val="327102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B7F8-5496-4E6F-8D0D-656478DC8D59}"/>
              </a:ext>
            </a:extLst>
          </p:cNvPr>
          <p:cNvSpPr>
            <a:spLocks noGrp="1"/>
          </p:cNvSpPr>
          <p:nvPr>
            <p:ph type="ctrTitle"/>
          </p:nvPr>
        </p:nvSpPr>
        <p:spPr>
          <a:xfrm>
            <a:off x="3922005" y="1916935"/>
            <a:ext cx="3918333" cy="1081010"/>
          </a:xfrm>
        </p:spPr>
        <p:txBody>
          <a:bodyPr/>
          <a:lstStyle/>
          <a:p>
            <a:endParaRPr lang="en-US" b="1" dirty="0">
              <a:solidFill>
                <a:schemeClr val="bg1"/>
              </a:solidFill>
            </a:endParaRPr>
          </a:p>
        </p:txBody>
      </p:sp>
      <p:sp>
        <p:nvSpPr>
          <p:cNvPr id="3" name="Subtitle 2">
            <a:extLst>
              <a:ext uri="{FF2B5EF4-FFF2-40B4-BE49-F238E27FC236}">
                <a16:creationId xmlns:a16="http://schemas.microsoft.com/office/drawing/2014/main" id="{EA33CD6A-7F1A-4D6C-933D-22B981F18E34}"/>
              </a:ext>
            </a:extLst>
          </p:cNvPr>
          <p:cNvSpPr>
            <a:spLocks noGrp="1"/>
          </p:cNvSpPr>
          <p:nvPr>
            <p:ph type="subTitle" idx="1"/>
          </p:nvPr>
        </p:nvSpPr>
        <p:spPr/>
        <p:txBody>
          <a:bodyPr/>
          <a:lstStyle/>
          <a:p>
            <a:endParaRPr lang="en-US"/>
          </a:p>
        </p:txBody>
      </p:sp>
      <p:sp>
        <p:nvSpPr>
          <p:cNvPr id="6" name="Scroll: Horizontal 5">
            <a:extLst>
              <a:ext uri="{FF2B5EF4-FFF2-40B4-BE49-F238E27FC236}">
                <a16:creationId xmlns:a16="http://schemas.microsoft.com/office/drawing/2014/main" id="{547C25C0-1417-4373-8233-C0E8A401812C}"/>
              </a:ext>
            </a:extLst>
          </p:cNvPr>
          <p:cNvSpPr/>
          <p:nvPr/>
        </p:nvSpPr>
        <p:spPr>
          <a:xfrm>
            <a:off x="5681031" y="3878416"/>
            <a:ext cx="6510969" cy="297958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 affairs of man rest NOT in the hands of man, but in the hands of the THRONE OCCUPANT!</a:t>
            </a:r>
          </a:p>
          <a:p>
            <a:pPr algn="ctr"/>
            <a:endParaRPr lang="en-US" sz="2800" b="1" dirty="0">
              <a:solidFill>
                <a:schemeClr val="tx1"/>
              </a:solidFill>
            </a:endParaRPr>
          </a:p>
          <a:p>
            <a:pPr algn="ctr"/>
            <a:r>
              <a:rPr lang="en-US" sz="2800" b="1" dirty="0">
                <a:solidFill>
                  <a:schemeClr val="tx1"/>
                </a:solidFill>
              </a:rPr>
              <a:t>ALL THINGS ARE GOVERNED BY GOD!!</a:t>
            </a:r>
          </a:p>
        </p:txBody>
      </p:sp>
    </p:spTree>
    <p:extLst>
      <p:ext uri="{BB962C8B-B14F-4D97-AF65-F5344CB8AC3E}">
        <p14:creationId xmlns:p14="http://schemas.microsoft.com/office/powerpoint/2010/main" val="204742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5BF9-EB4E-451B-A3ED-2DC6AF17981A}"/>
              </a:ext>
            </a:extLst>
          </p:cNvPr>
          <p:cNvSpPr>
            <a:spLocks noGrp="1"/>
          </p:cNvSpPr>
          <p:nvPr>
            <p:ph type="title"/>
          </p:nvPr>
        </p:nvSpPr>
        <p:spPr>
          <a:ln w="25400">
            <a:solidFill>
              <a:schemeClr val="accent4"/>
            </a:solidFill>
          </a:ln>
        </p:spPr>
        <p:txBody>
          <a:bodyPr>
            <a:normAutofit/>
          </a:bodyPr>
          <a:lstStyle/>
          <a:p>
            <a:pPr algn="ctr"/>
            <a:r>
              <a:rPr lang="en-US" sz="2800" b="1" i="1" baseline="30000" dirty="0">
                <a:solidFill>
                  <a:schemeClr val="accent4"/>
                </a:solidFill>
                <a:latin typeface="system-ui"/>
              </a:rPr>
              <a:t>11 </a:t>
            </a:r>
            <a:r>
              <a:rPr lang="en-US" sz="2800" b="1" i="1" dirty="0">
                <a:solidFill>
                  <a:schemeClr val="accent4"/>
                </a:solidFill>
                <a:latin typeface="system-ui"/>
              </a:rPr>
              <a:t>Then I looked, and I heard the voice of many angels around the throne, the living creatures, and the elders; and the number of them was ten thousand times ten thousand, and thousands of thousands, </a:t>
            </a:r>
            <a:endParaRPr lang="en-US" sz="2800" b="1" i="1" dirty="0">
              <a:solidFill>
                <a:schemeClr val="accent4"/>
              </a:solidFill>
            </a:endParaRPr>
          </a:p>
        </p:txBody>
      </p:sp>
      <p:pic>
        <p:nvPicPr>
          <p:cNvPr id="6" name="Content Placeholder 5">
            <a:extLst>
              <a:ext uri="{FF2B5EF4-FFF2-40B4-BE49-F238E27FC236}">
                <a16:creationId xmlns:a16="http://schemas.microsoft.com/office/drawing/2014/main" id="{94D54ED4-3996-42E2-8C03-F7579933894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135" y="1825624"/>
            <a:ext cx="5516534" cy="4927715"/>
          </a:xfrm>
        </p:spPr>
      </p:pic>
      <p:sp>
        <p:nvSpPr>
          <p:cNvPr id="4" name="Content Placeholder 3">
            <a:extLst>
              <a:ext uri="{FF2B5EF4-FFF2-40B4-BE49-F238E27FC236}">
                <a16:creationId xmlns:a16="http://schemas.microsoft.com/office/drawing/2014/main" id="{D033BA62-A39D-4063-AED1-DD97EDE22BF0}"/>
              </a:ext>
            </a:extLst>
          </p:cNvPr>
          <p:cNvSpPr>
            <a:spLocks noGrp="1"/>
          </p:cNvSpPr>
          <p:nvPr>
            <p:ph sz="half" idx="2"/>
          </p:nvPr>
        </p:nvSpPr>
        <p:spPr>
          <a:xfrm>
            <a:off x="5604669" y="1690688"/>
            <a:ext cx="6414733" cy="4486275"/>
          </a:xfrm>
        </p:spPr>
        <p:txBody>
          <a:bodyPr/>
          <a:lstStyle/>
          <a:p>
            <a:pPr algn="ctr"/>
            <a:r>
              <a:rPr lang="en-US" b="1" dirty="0">
                <a:solidFill>
                  <a:srgbClr val="FFFF00"/>
                </a:solidFill>
              </a:rPr>
              <a:t>Number indicates fulness of praise!!</a:t>
            </a:r>
          </a:p>
          <a:p>
            <a:pPr algn="ctr"/>
            <a:r>
              <a:rPr lang="en-US" b="1" dirty="0">
                <a:solidFill>
                  <a:srgbClr val="FFFF00"/>
                </a:solidFill>
              </a:rPr>
              <a:t>In Greek, these words mean nothing more than an infinite number</a:t>
            </a:r>
          </a:p>
          <a:p>
            <a:pPr algn="ctr"/>
            <a:r>
              <a:rPr lang="en-US" b="1" dirty="0">
                <a:solidFill>
                  <a:srgbClr val="FFFF00"/>
                </a:solidFill>
              </a:rPr>
              <a:t>100,000,000 plus thousands and thousands</a:t>
            </a:r>
          </a:p>
          <a:p>
            <a:pPr algn="ctr"/>
            <a:r>
              <a:rPr lang="en-US" b="1" dirty="0">
                <a:solidFill>
                  <a:srgbClr val="FFFF00"/>
                </a:solidFill>
              </a:rPr>
              <a:t>Compare to Hebrews 12:22</a:t>
            </a:r>
          </a:p>
        </p:txBody>
      </p:sp>
      <p:sp>
        <p:nvSpPr>
          <p:cNvPr id="7" name="Rectangle: Rounded Corners 6">
            <a:extLst>
              <a:ext uri="{FF2B5EF4-FFF2-40B4-BE49-F238E27FC236}">
                <a16:creationId xmlns:a16="http://schemas.microsoft.com/office/drawing/2014/main" id="{C0AF3E27-BBA2-4DCD-BA85-4A45EA641AD1}"/>
              </a:ext>
            </a:extLst>
          </p:cNvPr>
          <p:cNvSpPr/>
          <p:nvPr/>
        </p:nvSpPr>
        <p:spPr>
          <a:xfrm>
            <a:off x="5750805" y="4564560"/>
            <a:ext cx="6268597" cy="1928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baseline="30000" dirty="0"/>
              <a:t>22 </a:t>
            </a:r>
            <a:r>
              <a:rPr lang="en-US" sz="2800" b="1" dirty="0"/>
              <a:t>But you have come to Mount Zion and to the city of the living God, the heavenly Jerusalem, to an innumerable company of angels,</a:t>
            </a:r>
          </a:p>
        </p:txBody>
      </p:sp>
    </p:spTree>
    <p:extLst>
      <p:ext uri="{BB962C8B-B14F-4D97-AF65-F5344CB8AC3E}">
        <p14:creationId xmlns:p14="http://schemas.microsoft.com/office/powerpoint/2010/main" val="102555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5BF9-EB4E-451B-A3ED-2DC6AF17981A}"/>
              </a:ext>
            </a:extLst>
          </p:cNvPr>
          <p:cNvSpPr>
            <a:spLocks noGrp="1"/>
          </p:cNvSpPr>
          <p:nvPr>
            <p:ph type="title"/>
          </p:nvPr>
        </p:nvSpPr>
        <p:spPr>
          <a:xfrm>
            <a:off x="838200" y="133771"/>
            <a:ext cx="10515600" cy="1325563"/>
          </a:xfrm>
          <a:ln w="25400">
            <a:solidFill>
              <a:schemeClr val="accent4"/>
            </a:solidFill>
          </a:ln>
        </p:spPr>
        <p:txBody>
          <a:bodyPr>
            <a:noAutofit/>
          </a:bodyPr>
          <a:lstStyle/>
          <a:p>
            <a:pPr algn="ctr"/>
            <a:r>
              <a:rPr lang="en-US" sz="2800" b="1" i="1" baseline="30000" dirty="0">
                <a:solidFill>
                  <a:schemeClr val="accent4"/>
                </a:solidFill>
                <a:latin typeface="system-ui"/>
              </a:rPr>
              <a:t>12 </a:t>
            </a:r>
            <a:r>
              <a:rPr lang="en-US" sz="2800" b="1" i="1" dirty="0">
                <a:solidFill>
                  <a:schemeClr val="accent4"/>
                </a:solidFill>
                <a:latin typeface="system-ui"/>
              </a:rPr>
              <a:t>saying with a loud voice: “Worthy is the Lamb who was slain To receive </a:t>
            </a:r>
            <a:r>
              <a:rPr lang="en-US" sz="2800" b="1" i="1" dirty="0">
                <a:solidFill>
                  <a:srgbClr val="FFFF00"/>
                </a:solidFill>
                <a:latin typeface="system-ui"/>
              </a:rPr>
              <a:t>power</a:t>
            </a:r>
            <a:r>
              <a:rPr lang="en-US" sz="2800" b="1" i="1" dirty="0">
                <a:solidFill>
                  <a:schemeClr val="accent4"/>
                </a:solidFill>
                <a:latin typeface="system-ui"/>
              </a:rPr>
              <a:t> and </a:t>
            </a:r>
            <a:r>
              <a:rPr lang="en-US" sz="2800" b="1" i="1" dirty="0">
                <a:solidFill>
                  <a:srgbClr val="FFFF00"/>
                </a:solidFill>
                <a:latin typeface="system-ui"/>
              </a:rPr>
              <a:t>riches</a:t>
            </a:r>
            <a:r>
              <a:rPr lang="en-US" sz="2800" b="1" i="1" dirty="0">
                <a:solidFill>
                  <a:schemeClr val="accent4"/>
                </a:solidFill>
                <a:latin typeface="system-ui"/>
              </a:rPr>
              <a:t> and </a:t>
            </a:r>
            <a:r>
              <a:rPr lang="en-US" sz="2800" b="1" i="1" dirty="0">
                <a:solidFill>
                  <a:srgbClr val="FFFF00"/>
                </a:solidFill>
                <a:latin typeface="system-ui"/>
              </a:rPr>
              <a:t>wisdom</a:t>
            </a:r>
            <a:r>
              <a:rPr lang="en-US" sz="2800" b="1" i="1" dirty="0">
                <a:solidFill>
                  <a:schemeClr val="accent4"/>
                </a:solidFill>
                <a:latin typeface="system-ui"/>
              </a:rPr>
              <a:t>, And </a:t>
            </a:r>
            <a:r>
              <a:rPr lang="en-US" sz="2800" b="1" i="1" dirty="0">
                <a:solidFill>
                  <a:srgbClr val="FFFF00"/>
                </a:solidFill>
                <a:latin typeface="system-ui"/>
              </a:rPr>
              <a:t>strength</a:t>
            </a:r>
            <a:r>
              <a:rPr lang="en-US" sz="2800" b="1" i="1" dirty="0">
                <a:solidFill>
                  <a:schemeClr val="accent4"/>
                </a:solidFill>
                <a:latin typeface="system-ui"/>
              </a:rPr>
              <a:t> and </a:t>
            </a:r>
            <a:r>
              <a:rPr lang="en-US" sz="2800" b="1" i="1" dirty="0">
                <a:solidFill>
                  <a:srgbClr val="FFFF00"/>
                </a:solidFill>
                <a:latin typeface="system-ui"/>
              </a:rPr>
              <a:t>honor</a:t>
            </a:r>
            <a:r>
              <a:rPr lang="en-US" sz="2800" b="1" i="1" dirty="0">
                <a:solidFill>
                  <a:schemeClr val="accent4"/>
                </a:solidFill>
                <a:latin typeface="system-ui"/>
              </a:rPr>
              <a:t> and </a:t>
            </a:r>
            <a:r>
              <a:rPr lang="en-US" sz="2800" b="1" i="1" dirty="0">
                <a:solidFill>
                  <a:srgbClr val="FFFF00"/>
                </a:solidFill>
                <a:latin typeface="system-ui"/>
              </a:rPr>
              <a:t>glory</a:t>
            </a:r>
            <a:r>
              <a:rPr lang="en-US" sz="2800" b="1" i="1" dirty="0">
                <a:solidFill>
                  <a:schemeClr val="accent4"/>
                </a:solidFill>
                <a:latin typeface="system-ui"/>
              </a:rPr>
              <a:t> and </a:t>
            </a:r>
            <a:r>
              <a:rPr lang="en-US" sz="2800" b="1" i="1" dirty="0">
                <a:solidFill>
                  <a:srgbClr val="FFFF00"/>
                </a:solidFill>
                <a:latin typeface="system-ui"/>
              </a:rPr>
              <a:t>blessing</a:t>
            </a:r>
            <a:r>
              <a:rPr lang="en-US" sz="2800" b="1" i="1" dirty="0">
                <a:solidFill>
                  <a:schemeClr val="accent4"/>
                </a:solidFill>
                <a:latin typeface="system-ui"/>
              </a:rPr>
              <a:t>!”</a:t>
            </a:r>
            <a:endParaRPr lang="en-US" sz="2800" b="1" i="1" dirty="0">
              <a:solidFill>
                <a:schemeClr val="accent4"/>
              </a:solidFill>
            </a:endParaRPr>
          </a:p>
        </p:txBody>
      </p:sp>
      <p:sp>
        <p:nvSpPr>
          <p:cNvPr id="3" name="Content Placeholder 2">
            <a:extLst>
              <a:ext uri="{FF2B5EF4-FFF2-40B4-BE49-F238E27FC236}">
                <a16:creationId xmlns:a16="http://schemas.microsoft.com/office/drawing/2014/main" id="{C8E01058-08A0-42C1-B1FD-8C1A1A405EB6}"/>
              </a:ext>
            </a:extLst>
          </p:cNvPr>
          <p:cNvSpPr>
            <a:spLocks noGrp="1"/>
          </p:cNvSpPr>
          <p:nvPr>
            <p:ph sz="half" idx="1"/>
          </p:nvPr>
        </p:nvSpPr>
        <p:spPr>
          <a:xfrm>
            <a:off x="838200" y="1586429"/>
            <a:ext cx="5181600" cy="4590534"/>
          </a:xfrm>
        </p:spPr>
        <p:txBody>
          <a:bodyPr/>
          <a:lstStyle/>
          <a:p>
            <a:pPr algn="ctr"/>
            <a:r>
              <a:rPr lang="en-US" b="1" dirty="0">
                <a:solidFill>
                  <a:srgbClr val="FFFF00"/>
                </a:solidFill>
              </a:rPr>
              <a:t>The number of the attributes is 7</a:t>
            </a:r>
          </a:p>
          <a:p>
            <a:pPr algn="ctr"/>
            <a:r>
              <a:rPr lang="en-US" b="1" dirty="0">
                <a:solidFill>
                  <a:srgbClr val="FFFF00"/>
                </a:solidFill>
              </a:rPr>
              <a:t>Perfect and complete is the LAMB!!!</a:t>
            </a:r>
          </a:p>
          <a:p>
            <a:pPr algn="ctr"/>
            <a:r>
              <a:rPr lang="en-US" b="1" dirty="0">
                <a:solidFill>
                  <a:srgbClr val="FFFF00"/>
                </a:solidFill>
              </a:rPr>
              <a:t>Each is different, there is NO overlapping </a:t>
            </a:r>
          </a:p>
          <a:p>
            <a:pPr algn="ctr"/>
            <a:r>
              <a:rPr lang="en-US" b="1" dirty="0">
                <a:solidFill>
                  <a:srgbClr val="FFFF00"/>
                </a:solidFill>
              </a:rPr>
              <a:t>He is deserving of Philippians 2:10!!</a:t>
            </a:r>
          </a:p>
        </p:txBody>
      </p:sp>
      <p:sp>
        <p:nvSpPr>
          <p:cNvPr id="5" name="Rectangle: Rounded Corners 4">
            <a:extLst>
              <a:ext uri="{FF2B5EF4-FFF2-40B4-BE49-F238E27FC236}">
                <a16:creationId xmlns:a16="http://schemas.microsoft.com/office/drawing/2014/main" id="{570E8C4C-4866-47A2-B8B3-9325C1E957A8}"/>
              </a:ext>
            </a:extLst>
          </p:cNvPr>
          <p:cNvSpPr/>
          <p:nvPr/>
        </p:nvSpPr>
        <p:spPr>
          <a:xfrm>
            <a:off x="616944" y="5177928"/>
            <a:ext cx="5402855" cy="1546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10 </a:t>
            </a:r>
            <a:r>
              <a:rPr lang="en-US" sz="2400" b="1" dirty="0"/>
              <a:t>that at the name of Jesus every knee should bow, of those in heaven, and of those on earth, and of those under the earth,</a:t>
            </a:r>
          </a:p>
        </p:txBody>
      </p:sp>
      <p:pic>
        <p:nvPicPr>
          <p:cNvPr id="3074" name="Picture 2" descr="Lion And Lamb Canvas Art by Rod Bailey | iCanvas">
            <a:extLst>
              <a:ext uri="{FF2B5EF4-FFF2-40B4-BE49-F238E27FC236}">
                <a16:creationId xmlns:a16="http://schemas.microsoft.com/office/drawing/2014/main" id="{1B226DAB-37F7-4761-80ED-1280DCB71B8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1663547"/>
            <a:ext cx="5869234" cy="506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6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5BF9-EB4E-451B-A3ED-2DC6AF17981A}"/>
              </a:ext>
            </a:extLst>
          </p:cNvPr>
          <p:cNvSpPr>
            <a:spLocks noGrp="1"/>
          </p:cNvSpPr>
          <p:nvPr>
            <p:ph type="title"/>
          </p:nvPr>
        </p:nvSpPr>
        <p:spPr>
          <a:xfrm>
            <a:off x="9208264" y="354108"/>
            <a:ext cx="2729429" cy="5991608"/>
          </a:xfrm>
          <a:ln w="25400">
            <a:solidFill>
              <a:schemeClr val="accent4"/>
            </a:solidFill>
          </a:ln>
        </p:spPr>
        <p:txBody>
          <a:bodyPr>
            <a:normAutofit/>
          </a:bodyPr>
          <a:lstStyle/>
          <a:p>
            <a:pPr algn="ctr"/>
            <a:r>
              <a:rPr lang="en-US" sz="3100" b="1" i="1" dirty="0">
                <a:solidFill>
                  <a:schemeClr val="accent4"/>
                </a:solidFill>
              </a:rPr>
              <a:t>13 And every creature which is in heaven and on the earth and under the earth and such as are in the sea, and all that are in them, I heard saying: </a:t>
            </a:r>
            <a:br>
              <a:rPr lang="en-US" sz="3100" b="1" i="1" dirty="0">
                <a:solidFill>
                  <a:schemeClr val="accent4"/>
                </a:solidFill>
              </a:rPr>
            </a:br>
            <a:r>
              <a:rPr lang="en-US" sz="3100" b="1" i="1" dirty="0">
                <a:solidFill>
                  <a:schemeClr val="accent4"/>
                </a:solidFill>
              </a:rPr>
              <a:t>“Blessing and honor and glory and power</a:t>
            </a:r>
            <a:endParaRPr lang="en-US" i="1" dirty="0"/>
          </a:p>
        </p:txBody>
      </p:sp>
      <p:pic>
        <p:nvPicPr>
          <p:cNvPr id="6" name="Content Placeholder 5">
            <a:extLst>
              <a:ext uri="{FF2B5EF4-FFF2-40B4-BE49-F238E27FC236}">
                <a16:creationId xmlns:a16="http://schemas.microsoft.com/office/drawing/2014/main" id="{8822F546-71F7-4600-8E89-973AEB2F64A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1481" y="572877"/>
            <a:ext cx="5169666" cy="5772839"/>
          </a:xfrm>
        </p:spPr>
      </p:pic>
      <p:sp>
        <p:nvSpPr>
          <p:cNvPr id="4" name="Content Placeholder 3">
            <a:extLst>
              <a:ext uri="{FF2B5EF4-FFF2-40B4-BE49-F238E27FC236}">
                <a16:creationId xmlns:a16="http://schemas.microsoft.com/office/drawing/2014/main" id="{D033BA62-A39D-4063-AED1-DD97EDE22BF0}"/>
              </a:ext>
            </a:extLst>
          </p:cNvPr>
          <p:cNvSpPr>
            <a:spLocks noGrp="1"/>
          </p:cNvSpPr>
          <p:nvPr>
            <p:ph sz="half" idx="2"/>
          </p:nvPr>
        </p:nvSpPr>
        <p:spPr>
          <a:xfrm>
            <a:off x="5239897" y="1253331"/>
            <a:ext cx="3818262" cy="4351338"/>
          </a:xfrm>
        </p:spPr>
        <p:txBody>
          <a:bodyPr/>
          <a:lstStyle/>
          <a:p>
            <a:pPr marL="0" indent="0" algn="ctr">
              <a:buNone/>
            </a:pPr>
            <a:r>
              <a:rPr lang="en-US" b="1" dirty="0">
                <a:solidFill>
                  <a:srgbClr val="FFFF00"/>
                </a:solidFill>
              </a:rPr>
              <a:t>At the beginning of chapter 4, God is worshipped because of His creation.</a:t>
            </a:r>
          </a:p>
          <a:p>
            <a:pPr marL="0" indent="0" algn="ctr">
              <a:buNone/>
            </a:pPr>
            <a:endParaRPr lang="en-US" b="1" dirty="0">
              <a:solidFill>
                <a:srgbClr val="FFFF00"/>
              </a:solidFill>
            </a:endParaRPr>
          </a:p>
          <a:p>
            <a:pPr marL="0" indent="0" algn="ctr">
              <a:buNone/>
            </a:pPr>
            <a:r>
              <a:rPr lang="en-US" b="1" dirty="0">
                <a:solidFill>
                  <a:srgbClr val="FFFF00"/>
                </a:solidFill>
              </a:rPr>
              <a:t>Now the Lamb is worshipped because of His redemption!</a:t>
            </a:r>
          </a:p>
        </p:txBody>
      </p:sp>
    </p:spTree>
    <p:extLst>
      <p:ext uri="{BB962C8B-B14F-4D97-AF65-F5344CB8AC3E}">
        <p14:creationId xmlns:p14="http://schemas.microsoft.com/office/powerpoint/2010/main" val="172802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8A2068-F9BC-4548-AF6B-00C66C09C9F7}"/>
              </a:ext>
            </a:extLst>
          </p:cNvPr>
          <p:cNvSpPr>
            <a:spLocks noGrp="1"/>
          </p:cNvSpPr>
          <p:nvPr>
            <p:ph type="title"/>
          </p:nvPr>
        </p:nvSpPr>
        <p:spPr>
          <a:xfrm>
            <a:off x="9251414" y="2193925"/>
            <a:ext cx="2940586" cy="1325563"/>
          </a:xfrm>
        </p:spPr>
        <p:txBody>
          <a:bodyPr>
            <a:normAutofit/>
          </a:bodyPr>
          <a:lstStyle/>
          <a:p>
            <a:r>
              <a:rPr lang="en-US" sz="6600" b="1" dirty="0"/>
              <a:t>“AMEN”</a:t>
            </a:r>
          </a:p>
        </p:txBody>
      </p:sp>
      <p:sp>
        <p:nvSpPr>
          <p:cNvPr id="5" name="Scroll: Horizontal 4">
            <a:extLst>
              <a:ext uri="{FF2B5EF4-FFF2-40B4-BE49-F238E27FC236}">
                <a16:creationId xmlns:a16="http://schemas.microsoft.com/office/drawing/2014/main" id="{569C427E-2346-433C-8239-DEDA25D16827}"/>
              </a:ext>
            </a:extLst>
          </p:cNvPr>
          <p:cNvSpPr/>
          <p:nvPr/>
        </p:nvSpPr>
        <p:spPr>
          <a:xfrm>
            <a:off x="6172200" y="62505"/>
            <a:ext cx="5891270" cy="235018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solidFill>
                  <a:schemeClr val="bg1"/>
                </a:solidFill>
                <a:latin typeface="system-ui"/>
              </a:rPr>
              <a:t>14 </a:t>
            </a:r>
            <a:r>
              <a:rPr lang="en-US" sz="2400" b="1" dirty="0">
                <a:solidFill>
                  <a:schemeClr val="bg1"/>
                </a:solidFill>
                <a:latin typeface="system-ui"/>
              </a:rPr>
              <a:t>Then the four living creatures said, “Amen!” And the twenty-four elders fell down and worshiped Him who lives forever and ever.</a:t>
            </a:r>
            <a:endParaRPr lang="en-US" sz="2400" b="1" dirty="0">
              <a:solidFill>
                <a:schemeClr val="bg1"/>
              </a:solidFill>
            </a:endParaRPr>
          </a:p>
        </p:txBody>
      </p:sp>
      <p:sp>
        <p:nvSpPr>
          <p:cNvPr id="8" name="Rectangle: Beveled 7">
            <a:extLst>
              <a:ext uri="{FF2B5EF4-FFF2-40B4-BE49-F238E27FC236}">
                <a16:creationId xmlns:a16="http://schemas.microsoft.com/office/drawing/2014/main" id="{BB68E082-EDA8-494B-8000-B79440EF3837}"/>
              </a:ext>
            </a:extLst>
          </p:cNvPr>
          <p:cNvSpPr/>
          <p:nvPr/>
        </p:nvSpPr>
        <p:spPr>
          <a:xfrm>
            <a:off x="2598145" y="3336200"/>
            <a:ext cx="6995710" cy="345929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All things ultimately must glorify God.  His will is carried out in the universe.  The throne rules, the Lamb reigns!</a:t>
            </a:r>
          </a:p>
          <a:p>
            <a:pPr algn="ctr"/>
            <a:r>
              <a:rPr lang="en-US" sz="2800" b="1" dirty="0">
                <a:solidFill>
                  <a:schemeClr val="bg1"/>
                </a:solidFill>
              </a:rPr>
              <a:t>Hence believers need not fear in times of tribulation, persecution, and anguish.</a:t>
            </a:r>
          </a:p>
          <a:p>
            <a:pPr algn="ctr"/>
            <a:r>
              <a:rPr lang="en-US" sz="2800" b="1" dirty="0">
                <a:solidFill>
                  <a:schemeClr val="bg1"/>
                </a:solidFill>
              </a:rPr>
              <a:t>LET THE TRIALS BEGIN!!</a:t>
            </a:r>
          </a:p>
        </p:txBody>
      </p:sp>
    </p:spTree>
    <p:extLst>
      <p:ext uri="{BB962C8B-B14F-4D97-AF65-F5344CB8AC3E}">
        <p14:creationId xmlns:p14="http://schemas.microsoft.com/office/powerpoint/2010/main" val="130192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8352-A18D-43BB-A6E2-1C2C819F764A}"/>
              </a:ext>
            </a:extLst>
          </p:cNvPr>
          <p:cNvSpPr>
            <a:spLocks noGrp="1"/>
          </p:cNvSpPr>
          <p:nvPr>
            <p:ph type="title"/>
          </p:nvPr>
        </p:nvSpPr>
        <p:spPr>
          <a:xfrm>
            <a:off x="838200" y="18255"/>
            <a:ext cx="10515600" cy="1325563"/>
          </a:xfrm>
        </p:spPr>
        <p:txBody>
          <a:bodyPr/>
          <a:lstStyle/>
          <a:p>
            <a:pPr algn="ctr"/>
            <a:r>
              <a:rPr lang="en-US" b="1" dirty="0">
                <a:solidFill>
                  <a:schemeClr val="bg1"/>
                </a:solidFill>
              </a:rPr>
              <a:t>How does this chapter help the churches who are facing the problems/challenges of:</a:t>
            </a:r>
          </a:p>
        </p:txBody>
      </p:sp>
      <p:sp>
        <p:nvSpPr>
          <p:cNvPr id="3" name="Content Placeholder 2">
            <a:extLst>
              <a:ext uri="{FF2B5EF4-FFF2-40B4-BE49-F238E27FC236}">
                <a16:creationId xmlns:a16="http://schemas.microsoft.com/office/drawing/2014/main" id="{A7F04246-4685-406B-BD6F-58AAC561A59D}"/>
              </a:ext>
            </a:extLst>
          </p:cNvPr>
          <p:cNvSpPr>
            <a:spLocks noGrp="1"/>
          </p:cNvSpPr>
          <p:nvPr>
            <p:ph idx="1"/>
          </p:nvPr>
        </p:nvSpPr>
        <p:spPr>
          <a:xfrm>
            <a:off x="441789" y="1263721"/>
            <a:ext cx="11414589" cy="5476126"/>
          </a:xfrm>
        </p:spPr>
        <p:txBody>
          <a:bodyPr>
            <a:normAutofit/>
          </a:bodyPr>
          <a:lstStyle/>
          <a:p>
            <a:r>
              <a:rPr lang="en-US" b="1" dirty="0">
                <a:solidFill>
                  <a:srgbClr val="FFFF00"/>
                </a:solidFill>
              </a:rPr>
              <a:t>In three churches false teaching was an issue.</a:t>
            </a:r>
          </a:p>
          <a:p>
            <a:r>
              <a:rPr lang="en-US" b="1" dirty="0">
                <a:solidFill>
                  <a:srgbClr val="FFFF00"/>
                </a:solidFill>
              </a:rPr>
              <a:t>In three churches persecutions were an issue of some sort.</a:t>
            </a:r>
          </a:p>
          <a:p>
            <a:r>
              <a:rPr lang="en-US" b="1" dirty="0">
                <a:solidFill>
                  <a:srgbClr val="FFFF00"/>
                </a:solidFill>
              </a:rPr>
              <a:t>In two churches a problem with their works was an issue</a:t>
            </a:r>
          </a:p>
          <a:p>
            <a:pPr marL="0" indent="0" algn="ctr">
              <a:buNone/>
            </a:pPr>
            <a:r>
              <a:rPr lang="en-US" b="1" dirty="0">
                <a:solidFill>
                  <a:srgbClr val="FFFF00"/>
                </a:solidFill>
              </a:rPr>
              <a:t>(Possibly 3 if you count Ephesus as having this problem)</a:t>
            </a:r>
          </a:p>
          <a:p>
            <a:r>
              <a:rPr lang="en-US" b="1" dirty="0">
                <a:solidFill>
                  <a:srgbClr val="FFFF00"/>
                </a:solidFill>
              </a:rPr>
              <a:t>In one church they lost a cornerstone member.</a:t>
            </a:r>
          </a:p>
          <a:p>
            <a:r>
              <a:rPr lang="en-US" b="1" dirty="0">
                <a:solidFill>
                  <a:srgbClr val="FFFF00"/>
                </a:solidFill>
              </a:rPr>
              <a:t>In one congregation they were materially poor.</a:t>
            </a:r>
          </a:p>
          <a:p>
            <a:r>
              <a:rPr lang="en-US" b="1" dirty="0">
                <a:solidFill>
                  <a:srgbClr val="FFFF00"/>
                </a:solidFill>
              </a:rPr>
              <a:t>In one congregation, they were small in number (Few members)</a:t>
            </a:r>
          </a:p>
          <a:p>
            <a:r>
              <a:rPr lang="en-US" b="1" dirty="0">
                <a:solidFill>
                  <a:srgbClr val="FFFF00"/>
                </a:solidFill>
              </a:rPr>
              <a:t>In one congregation, they were in a loveless relationship with Christ.</a:t>
            </a:r>
          </a:p>
          <a:p>
            <a:r>
              <a:rPr lang="en-US" b="1" dirty="0">
                <a:solidFill>
                  <a:srgbClr val="FFFF00"/>
                </a:solidFill>
              </a:rPr>
              <a:t>In on congregation, they were reliant on themselves (wealth) and not Christ.</a:t>
            </a:r>
          </a:p>
        </p:txBody>
      </p:sp>
    </p:spTree>
    <p:extLst>
      <p:ext uri="{BB962C8B-B14F-4D97-AF65-F5344CB8AC3E}">
        <p14:creationId xmlns:p14="http://schemas.microsoft.com/office/powerpoint/2010/main" val="50815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BB3C51-B733-4662-91C1-482E5FC10824}"/>
              </a:ext>
            </a:extLst>
          </p:cNvPr>
          <p:cNvSpPr>
            <a:spLocks noGrp="1"/>
          </p:cNvSpPr>
          <p:nvPr>
            <p:ph type="title"/>
          </p:nvPr>
        </p:nvSpPr>
        <p:spPr>
          <a:xfrm>
            <a:off x="110170" y="73943"/>
            <a:ext cx="2941504" cy="2691291"/>
          </a:xfrm>
          <a:ln w="25400">
            <a:solidFill>
              <a:srgbClr val="FFFF00"/>
            </a:solidFill>
          </a:ln>
        </p:spPr>
        <p:txBody>
          <a:bodyPr>
            <a:normAutofit/>
          </a:bodyPr>
          <a:lstStyle/>
          <a:p>
            <a:pPr algn="ctr"/>
            <a:r>
              <a:rPr lang="en-US" sz="2600" b="1" i="1" dirty="0">
                <a:solidFill>
                  <a:srgbClr val="FFFF00"/>
                </a:solidFill>
                <a:latin typeface="system-ui"/>
              </a:rPr>
              <a:t>5 And I saw in the right hand of Him who sat on the throne a scroll written inside and on the back, sealed with seven seals.</a:t>
            </a:r>
            <a:endParaRPr lang="en-US" sz="2600" b="1" i="1" dirty="0">
              <a:solidFill>
                <a:srgbClr val="FFFF00"/>
              </a:solidFill>
            </a:endParaRPr>
          </a:p>
        </p:txBody>
      </p:sp>
      <p:sp>
        <p:nvSpPr>
          <p:cNvPr id="5" name="Content Placeholder 4">
            <a:extLst>
              <a:ext uri="{FF2B5EF4-FFF2-40B4-BE49-F238E27FC236}">
                <a16:creationId xmlns:a16="http://schemas.microsoft.com/office/drawing/2014/main" id="{D15D53B5-946B-4AC2-A3AA-412A22A4A6FC}"/>
              </a:ext>
            </a:extLst>
          </p:cNvPr>
          <p:cNvSpPr>
            <a:spLocks noGrp="1"/>
          </p:cNvSpPr>
          <p:nvPr>
            <p:ph sz="half" idx="1"/>
          </p:nvPr>
        </p:nvSpPr>
        <p:spPr>
          <a:xfrm>
            <a:off x="627961" y="418639"/>
            <a:ext cx="6488935" cy="6365417"/>
          </a:xfrm>
        </p:spPr>
        <p:txBody>
          <a:bodyPr>
            <a:normAutofit fontScale="92500"/>
          </a:bodyPr>
          <a:lstStyle/>
          <a:p>
            <a:pPr marL="0" indent="0">
              <a:buNone/>
            </a:pPr>
            <a:r>
              <a:rPr lang="en-US" dirty="0">
                <a:solidFill>
                  <a:schemeClr val="bg1"/>
                </a:solidFill>
              </a:rPr>
              <a:t>                 		</a:t>
            </a:r>
            <a:r>
              <a:rPr lang="en-US" b="1" dirty="0">
                <a:solidFill>
                  <a:schemeClr val="bg1"/>
                </a:solidFill>
              </a:rPr>
              <a:t>Scroll represents 				God’s 	plan concerning 			the judgements 				placed upon Rome</a:t>
            </a:r>
          </a:p>
          <a:p>
            <a:pPr marL="0" indent="0">
              <a:buNone/>
            </a:pPr>
            <a:endParaRPr lang="en-US" b="1" dirty="0">
              <a:solidFill>
                <a:schemeClr val="bg1"/>
              </a:solidFill>
            </a:endParaRPr>
          </a:p>
          <a:p>
            <a:pPr marL="0" indent="0">
              <a:buNone/>
            </a:pPr>
            <a:r>
              <a:rPr lang="en-US" b="1" dirty="0">
                <a:solidFill>
                  <a:schemeClr val="bg1"/>
                </a:solidFill>
              </a:rPr>
              <a:t>			Ezekiel sees a similar scroll in Ezekiel: 2:8,9: </a:t>
            </a:r>
            <a:r>
              <a:rPr lang="en-US" b="1" i="1" baseline="30000" dirty="0">
                <a:solidFill>
                  <a:schemeClr val="bg1"/>
                </a:solidFill>
              </a:rPr>
              <a:t>8 </a:t>
            </a:r>
            <a:r>
              <a:rPr lang="en-US" b="1" i="1" dirty="0">
                <a:solidFill>
                  <a:schemeClr val="bg1"/>
                </a:solidFill>
              </a:rPr>
              <a:t>But you, son of man, hear what I say to you. Do not be rebellious like that rebellious house; open your mouth and eat what I give you.” </a:t>
            </a:r>
            <a:r>
              <a:rPr lang="en-US" b="1" i="1" baseline="30000" dirty="0">
                <a:solidFill>
                  <a:schemeClr val="bg1"/>
                </a:solidFill>
              </a:rPr>
              <a:t>9 </a:t>
            </a:r>
            <a:r>
              <a:rPr lang="en-US" b="1" i="1" dirty="0">
                <a:solidFill>
                  <a:schemeClr val="bg1"/>
                </a:solidFill>
              </a:rPr>
              <a:t>Now when I looked, there was a hand stretched out to me; and behold, a scroll of a book was in it.  </a:t>
            </a:r>
            <a:r>
              <a:rPr lang="en-US" dirty="0">
                <a:solidFill>
                  <a:schemeClr val="bg1"/>
                </a:solidFill>
              </a:rPr>
              <a:t>  </a:t>
            </a:r>
          </a:p>
          <a:p>
            <a:pPr marL="0" indent="0">
              <a:buNone/>
            </a:pPr>
            <a:endParaRPr lang="en-US" dirty="0">
              <a:solidFill>
                <a:schemeClr val="bg1"/>
              </a:solidFill>
            </a:endParaRPr>
          </a:p>
          <a:p>
            <a:pPr marL="0" indent="0">
              <a:buNone/>
            </a:pPr>
            <a:r>
              <a:rPr lang="en-US" b="1" dirty="0">
                <a:solidFill>
                  <a:schemeClr val="bg1"/>
                </a:solidFill>
              </a:rPr>
              <a:t>Seals protect so no one can add or subtract from what is going to be revealed   </a:t>
            </a:r>
            <a:r>
              <a:rPr lang="en-US" dirty="0">
                <a:solidFill>
                  <a:schemeClr val="bg1"/>
                </a:solidFill>
              </a:rPr>
              <a:t>			</a:t>
            </a:r>
          </a:p>
        </p:txBody>
      </p:sp>
      <p:pic>
        <p:nvPicPr>
          <p:cNvPr id="8" name="Content Placeholder 7">
            <a:extLst>
              <a:ext uri="{FF2B5EF4-FFF2-40B4-BE49-F238E27FC236}">
                <a16:creationId xmlns:a16="http://schemas.microsoft.com/office/drawing/2014/main" id="{38F1C479-EE2C-4E2F-8927-9E60BCEED0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93166" y="418640"/>
            <a:ext cx="4688596" cy="6191479"/>
          </a:xfrm>
        </p:spPr>
      </p:pic>
    </p:spTree>
    <p:extLst>
      <p:ext uri="{BB962C8B-B14F-4D97-AF65-F5344CB8AC3E}">
        <p14:creationId xmlns:p14="http://schemas.microsoft.com/office/powerpoint/2010/main" val="30163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BB3C51-B733-4662-91C1-482E5FC10824}"/>
              </a:ext>
            </a:extLst>
          </p:cNvPr>
          <p:cNvSpPr>
            <a:spLocks noGrp="1"/>
          </p:cNvSpPr>
          <p:nvPr>
            <p:ph type="title"/>
          </p:nvPr>
        </p:nvSpPr>
        <p:spPr>
          <a:xfrm>
            <a:off x="914400" y="121187"/>
            <a:ext cx="10515600" cy="1575412"/>
          </a:xfrm>
          <a:ln w="25400">
            <a:solidFill>
              <a:srgbClr val="FFFF00"/>
            </a:solidFill>
          </a:ln>
        </p:spPr>
        <p:txBody>
          <a:bodyPr>
            <a:noAutofit/>
          </a:bodyPr>
          <a:lstStyle/>
          <a:p>
            <a:pPr algn="ctr"/>
            <a:r>
              <a:rPr lang="en-US" sz="2400" b="1" i="1" baseline="30000" dirty="0">
                <a:solidFill>
                  <a:srgbClr val="FFFF00"/>
                </a:solidFill>
                <a:latin typeface="system-ui"/>
              </a:rPr>
              <a:t>2 </a:t>
            </a:r>
            <a:r>
              <a:rPr lang="en-US" sz="2400" b="1" i="1" dirty="0">
                <a:solidFill>
                  <a:srgbClr val="FFFF00"/>
                </a:solidFill>
                <a:latin typeface="system-ui"/>
              </a:rPr>
              <a:t>Then I saw a strong angel proclaiming with a loud voice, “Who is worthy to open the scroll and to loose its seals?” </a:t>
            </a:r>
            <a:r>
              <a:rPr lang="en-US" sz="2400" b="1" i="1" baseline="30000" dirty="0">
                <a:solidFill>
                  <a:srgbClr val="FFFF00"/>
                </a:solidFill>
                <a:latin typeface="system-ui"/>
              </a:rPr>
              <a:t>3 </a:t>
            </a:r>
            <a:r>
              <a:rPr lang="en-US" sz="2400" b="1" i="1" dirty="0">
                <a:solidFill>
                  <a:srgbClr val="FFFF00"/>
                </a:solidFill>
                <a:latin typeface="system-ui"/>
              </a:rPr>
              <a:t>And no one in heaven or on the earth or under the earth was able to open the scroll, or to look at it. </a:t>
            </a:r>
            <a:r>
              <a:rPr lang="en-US" sz="2400" b="1" i="1" baseline="30000" dirty="0">
                <a:solidFill>
                  <a:srgbClr val="FFFF00"/>
                </a:solidFill>
                <a:latin typeface="system-ui"/>
              </a:rPr>
              <a:t>4 </a:t>
            </a:r>
            <a:r>
              <a:rPr lang="en-US" sz="2400" b="1" i="1" dirty="0">
                <a:solidFill>
                  <a:srgbClr val="FFFF00"/>
                </a:solidFill>
                <a:latin typeface="system-ui"/>
              </a:rPr>
              <a:t>So I wept much, because no one was found worthy to open and read the scroll, or to look at it. </a:t>
            </a:r>
            <a:endParaRPr lang="en-US" sz="2400" b="1" i="1" dirty="0">
              <a:solidFill>
                <a:srgbClr val="FFFF00"/>
              </a:solidFill>
            </a:endParaRPr>
          </a:p>
        </p:txBody>
      </p:sp>
      <p:sp>
        <p:nvSpPr>
          <p:cNvPr id="5" name="Content Placeholder 4">
            <a:extLst>
              <a:ext uri="{FF2B5EF4-FFF2-40B4-BE49-F238E27FC236}">
                <a16:creationId xmlns:a16="http://schemas.microsoft.com/office/drawing/2014/main" id="{D15D53B5-946B-4AC2-A3AA-412A22A4A6FC}"/>
              </a:ext>
            </a:extLst>
          </p:cNvPr>
          <p:cNvSpPr>
            <a:spLocks noGrp="1"/>
          </p:cNvSpPr>
          <p:nvPr>
            <p:ph sz="half" idx="1"/>
          </p:nvPr>
        </p:nvSpPr>
        <p:spPr>
          <a:xfrm>
            <a:off x="838199" y="2082188"/>
            <a:ext cx="6499035" cy="4654625"/>
          </a:xfrm>
        </p:spPr>
        <p:txBody>
          <a:bodyPr>
            <a:normAutofit/>
          </a:bodyPr>
          <a:lstStyle/>
          <a:p>
            <a:r>
              <a:rPr lang="en-US" b="1" dirty="0">
                <a:solidFill>
                  <a:schemeClr val="accent4">
                    <a:lumMod val="60000"/>
                    <a:lumOff val="40000"/>
                  </a:schemeClr>
                </a:solidFill>
              </a:rPr>
              <a:t>Strong lends significance to who is able to open it.</a:t>
            </a:r>
          </a:p>
          <a:p>
            <a:r>
              <a:rPr lang="en-US" b="1" dirty="0">
                <a:solidFill>
                  <a:schemeClr val="accent4">
                    <a:lumMod val="60000"/>
                    <a:lumOff val="40000"/>
                  </a:schemeClr>
                </a:solidFill>
              </a:rPr>
              <a:t>“Man” is not in the original Greek in verse 3</a:t>
            </a:r>
          </a:p>
          <a:p>
            <a:r>
              <a:rPr lang="en-US" b="1" dirty="0">
                <a:solidFill>
                  <a:schemeClr val="accent4">
                    <a:lumMod val="60000"/>
                    <a:lumOff val="40000"/>
                  </a:schemeClr>
                </a:solidFill>
              </a:rPr>
              <a:t>So, then in the original, no one in the entire universe, man or angel could open and read it.</a:t>
            </a:r>
          </a:p>
          <a:p>
            <a:r>
              <a:rPr lang="en-US" b="1" dirty="0">
                <a:solidFill>
                  <a:schemeClr val="accent4">
                    <a:lumMod val="60000"/>
                    <a:lumOff val="40000"/>
                  </a:schemeClr>
                </a:solidFill>
              </a:rPr>
              <a:t>John’s distress shows the matter is of great distress.  He had been promised to be shown what would shortly take place.</a:t>
            </a:r>
          </a:p>
        </p:txBody>
      </p:sp>
      <p:pic>
        <p:nvPicPr>
          <p:cNvPr id="3" name="Content Placeholder 2">
            <a:extLst>
              <a:ext uri="{FF2B5EF4-FFF2-40B4-BE49-F238E27FC236}">
                <a16:creationId xmlns:a16="http://schemas.microsoft.com/office/drawing/2014/main" id="{5F999A70-1F85-4B3B-AB82-440A67EE94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37234" y="1839818"/>
            <a:ext cx="4373696" cy="4803354"/>
          </a:xfrm>
        </p:spPr>
      </p:pic>
    </p:spTree>
    <p:extLst>
      <p:ext uri="{BB962C8B-B14F-4D97-AF65-F5344CB8AC3E}">
        <p14:creationId xmlns:p14="http://schemas.microsoft.com/office/powerpoint/2010/main" val="242473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BB3C51-B733-4662-91C1-482E5FC10824}"/>
              </a:ext>
            </a:extLst>
          </p:cNvPr>
          <p:cNvSpPr>
            <a:spLocks noGrp="1"/>
          </p:cNvSpPr>
          <p:nvPr>
            <p:ph type="title"/>
          </p:nvPr>
        </p:nvSpPr>
        <p:spPr>
          <a:xfrm>
            <a:off x="838200" y="177838"/>
            <a:ext cx="10515600" cy="1325563"/>
          </a:xfrm>
          <a:ln w="25400">
            <a:solidFill>
              <a:schemeClr val="accent4"/>
            </a:solidFill>
          </a:ln>
        </p:spPr>
        <p:txBody>
          <a:bodyPr>
            <a:normAutofit/>
          </a:bodyPr>
          <a:lstStyle/>
          <a:p>
            <a:pPr algn="ctr"/>
            <a:r>
              <a:rPr lang="en-US" sz="2800" b="1" i="1" dirty="0">
                <a:solidFill>
                  <a:schemeClr val="accent4"/>
                </a:solidFill>
              </a:rPr>
              <a:t> </a:t>
            </a:r>
            <a:r>
              <a:rPr lang="en-US" sz="2800" b="1" i="1" baseline="30000" dirty="0">
                <a:solidFill>
                  <a:schemeClr val="accent4"/>
                </a:solidFill>
              </a:rPr>
              <a:t>5 </a:t>
            </a:r>
            <a:r>
              <a:rPr lang="en-US" sz="2800" b="1" i="1" dirty="0">
                <a:solidFill>
                  <a:schemeClr val="accent4"/>
                </a:solidFill>
              </a:rPr>
              <a:t>But one of the elders said to me, “Do not weep. Behold, the Lion of the tribe of Judah, the Root of David, has prevailed to open the scroll and to loose its seven seals.”</a:t>
            </a:r>
          </a:p>
        </p:txBody>
      </p:sp>
      <p:sp>
        <p:nvSpPr>
          <p:cNvPr id="5" name="Content Placeholder 4">
            <a:extLst>
              <a:ext uri="{FF2B5EF4-FFF2-40B4-BE49-F238E27FC236}">
                <a16:creationId xmlns:a16="http://schemas.microsoft.com/office/drawing/2014/main" id="{D15D53B5-946B-4AC2-A3AA-412A22A4A6FC}"/>
              </a:ext>
            </a:extLst>
          </p:cNvPr>
          <p:cNvSpPr>
            <a:spLocks noGrp="1"/>
          </p:cNvSpPr>
          <p:nvPr>
            <p:ph sz="half" idx="1"/>
          </p:nvPr>
        </p:nvSpPr>
        <p:spPr>
          <a:xfrm>
            <a:off x="440675" y="1696596"/>
            <a:ext cx="6169445" cy="4983565"/>
          </a:xfrm>
        </p:spPr>
        <p:txBody>
          <a:bodyPr>
            <a:normAutofit/>
          </a:bodyPr>
          <a:lstStyle/>
          <a:p>
            <a:r>
              <a:rPr lang="en-US" b="1" dirty="0">
                <a:solidFill>
                  <a:schemeClr val="accent4"/>
                </a:solidFill>
              </a:rPr>
              <a:t>Lion . . . Tribe of Judah – Jacob calls the tribe of Judah a Lion in Gen 49:9.</a:t>
            </a:r>
          </a:p>
          <a:p>
            <a:endParaRPr lang="en-US" b="1" dirty="0">
              <a:solidFill>
                <a:schemeClr val="accent4"/>
              </a:solidFill>
            </a:endParaRPr>
          </a:p>
          <a:p>
            <a:r>
              <a:rPr lang="en-US" b="1" dirty="0">
                <a:solidFill>
                  <a:schemeClr val="accent4"/>
                </a:solidFill>
              </a:rPr>
              <a:t>Like Christians of the day, seems like a lamb but actually lions</a:t>
            </a:r>
          </a:p>
          <a:p>
            <a:endParaRPr lang="en-US" b="1" dirty="0">
              <a:solidFill>
                <a:schemeClr val="accent4"/>
              </a:solidFill>
            </a:endParaRPr>
          </a:p>
          <a:p>
            <a:r>
              <a:rPr lang="en-US" b="1" dirty="0">
                <a:solidFill>
                  <a:schemeClr val="accent4"/>
                </a:solidFill>
              </a:rPr>
              <a:t>Lion indicates ferociousness </a:t>
            </a:r>
          </a:p>
          <a:p>
            <a:endParaRPr lang="en-US" b="1" dirty="0">
              <a:solidFill>
                <a:schemeClr val="accent4"/>
              </a:solidFill>
            </a:endParaRPr>
          </a:p>
          <a:p>
            <a:r>
              <a:rPr lang="en-US" b="1" dirty="0">
                <a:solidFill>
                  <a:schemeClr val="accent4"/>
                </a:solidFill>
              </a:rPr>
              <a:t>Root of David – The illusion is to Isa 11:1, 10 and Rom 1:3,4</a:t>
            </a:r>
          </a:p>
        </p:txBody>
      </p:sp>
      <p:pic>
        <p:nvPicPr>
          <p:cNvPr id="3" name="Content Placeholder 2">
            <a:extLst>
              <a:ext uri="{FF2B5EF4-FFF2-40B4-BE49-F238E27FC236}">
                <a16:creationId xmlns:a16="http://schemas.microsoft.com/office/drawing/2014/main" id="{66875CF1-FC76-424E-A70B-F9362ADBD8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5868" y="1696598"/>
            <a:ext cx="5181600" cy="4983564"/>
          </a:xfrm>
        </p:spPr>
      </p:pic>
    </p:spTree>
    <p:extLst>
      <p:ext uri="{BB962C8B-B14F-4D97-AF65-F5344CB8AC3E}">
        <p14:creationId xmlns:p14="http://schemas.microsoft.com/office/powerpoint/2010/main" val="11071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BB3C51-B733-4662-91C1-482E5FC10824}"/>
              </a:ext>
            </a:extLst>
          </p:cNvPr>
          <p:cNvSpPr>
            <a:spLocks noGrp="1"/>
          </p:cNvSpPr>
          <p:nvPr>
            <p:ph type="title"/>
          </p:nvPr>
        </p:nvSpPr>
        <p:spPr>
          <a:xfrm>
            <a:off x="9452473" y="165253"/>
            <a:ext cx="2633030" cy="6555035"/>
          </a:xfrm>
          <a:ln w="25400">
            <a:solidFill>
              <a:schemeClr val="accent4"/>
            </a:solidFill>
          </a:ln>
        </p:spPr>
        <p:txBody>
          <a:bodyPr>
            <a:noAutofit/>
          </a:bodyPr>
          <a:lstStyle/>
          <a:p>
            <a:pPr algn="ctr"/>
            <a:r>
              <a:rPr lang="en-US" sz="2600" b="1" baseline="30000" dirty="0">
                <a:solidFill>
                  <a:schemeClr val="accent4">
                    <a:lumMod val="60000"/>
                    <a:lumOff val="40000"/>
                  </a:schemeClr>
                </a:solidFill>
                <a:latin typeface="system-ui"/>
              </a:rPr>
              <a:t>6 </a:t>
            </a:r>
            <a:r>
              <a:rPr lang="en-US" sz="2600" b="1" dirty="0">
                <a:solidFill>
                  <a:schemeClr val="accent4">
                    <a:lumMod val="60000"/>
                    <a:lumOff val="40000"/>
                  </a:schemeClr>
                </a:solidFill>
                <a:latin typeface="system-ui"/>
              </a:rPr>
              <a:t>And I looked, and behold, in the midst of the throne and of the four living creatures, and in the midst of the elders, stood a Lamb as though it had been slain, having seven horns and seven eyes, which are the seven Spirits of God sent out into all the earth.</a:t>
            </a:r>
            <a:endParaRPr lang="en-US" sz="2600" b="1" dirty="0">
              <a:solidFill>
                <a:schemeClr val="accent4">
                  <a:lumMod val="60000"/>
                  <a:lumOff val="40000"/>
                </a:schemeClr>
              </a:solidFill>
            </a:endParaRPr>
          </a:p>
        </p:txBody>
      </p:sp>
      <p:pic>
        <p:nvPicPr>
          <p:cNvPr id="3" name="Content Placeholder 2">
            <a:extLst>
              <a:ext uri="{FF2B5EF4-FFF2-40B4-BE49-F238E27FC236}">
                <a16:creationId xmlns:a16="http://schemas.microsoft.com/office/drawing/2014/main" id="{A1AD5509-F697-4167-AB80-26AEE453426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848299"/>
            <a:ext cx="3723702" cy="5133860"/>
          </a:xfrm>
        </p:spPr>
      </p:pic>
      <p:sp>
        <p:nvSpPr>
          <p:cNvPr id="6" name="Content Placeholder 5">
            <a:extLst>
              <a:ext uri="{FF2B5EF4-FFF2-40B4-BE49-F238E27FC236}">
                <a16:creationId xmlns:a16="http://schemas.microsoft.com/office/drawing/2014/main" id="{551F29B5-4F9E-4C00-A35C-F5C67C70DDC6}"/>
              </a:ext>
            </a:extLst>
          </p:cNvPr>
          <p:cNvSpPr>
            <a:spLocks noGrp="1"/>
          </p:cNvSpPr>
          <p:nvPr>
            <p:ph sz="half" idx="2"/>
          </p:nvPr>
        </p:nvSpPr>
        <p:spPr>
          <a:xfrm>
            <a:off x="3723702" y="165253"/>
            <a:ext cx="5585551" cy="6555036"/>
          </a:xfrm>
        </p:spPr>
        <p:txBody>
          <a:bodyPr/>
          <a:lstStyle/>
          <a:p>
            <a:pPr algn="ctr"/>
            <a:r>
              <a:rPr lang="en-US" b="1" dirty="0">
                <a:solidFill>
                  <a:srgbClr val="FFFF00"/>
                </a:solidFill>
              </a:rPr>
              <a:t>The central thrust of God’s dominion is carried out by the loving sacrifice of Christ.</a:t>
            </a:r>
          </a:p>
          <a:p>
            <a:pPr algn="ctr"/>
            <a:r>
              <a:rPr lang="en-US" b="1" dirty="0">
                <a:solidFill>
                  <a:srgbClr val="FFFF00"/>
                </a:solidFill>
              </a:rPr>
              <a:t>7 horns – horns are the power and might of sheep</a:t>
            </a:r>
          </a:p>
          <a:p>
            <a:pPr algn="ctr"/>
            <a:r>
              <a:rPr lang="en-US" b="1" dirty="0">
                <a:solidFill>
                  <a:srgbClr val="FFFF00"/>
                </a:solidFill>
              </a:rPr>
              <a:t>Hannah’s prayer (1 Samuel 2:10):</a:t>
            </a:r>
          </a:p>
          <a:p>
            <a:endParaRPr lang="en-US" b="1" dirty="0">
              <a:solidFill>
                <a:srgbClr val="FFFF00"/>
              </a:solidFill>
            </a:endParaRPr>
          </a:p>
          <a:p>
            <a:endParaRPr lang="en-US" b="1" dirty="0">
              <a:solidFill>
                <a:srgbClr val="FFFF00"/>
              </a:solidFill>
            </a:endParaRPr>
          </a:p>
          <a:p>
            <a:endParaRPr lang="en-US" b="1" dirty="0">
              <a:solidFill>
                <a:srgbClr val="FFFF00"/>
              </a:solidFill>
            </a:endParaRPr>
          </a:p>
          <a:p>
            <a:pPr algn="ctr"/>
            <a:r>
              <a:rPr lang="en-US" b="1" dirty="0">
                <a:solidFill>
                  <a:srgbClr val="FFFF00"/>
                </a:solidFill>
              </a:rPr>
              <a:t>Psalmist quotes God as saying:</a:t>
            </a:r>
          </a:p>
        </p:txBody>
      </p:sp>
      <p:sp>
        <p:nvSpPr>
          <p:cNvPr id="7" name="Rectangle: Rounded Corners 6">
            <a:extLst>
              <a:ext uri="{FF2B5EF4-FFF2-40B4-BE49-F238E27FC236}">
                <a16:creationId xmlns:a16="http://schemas.microsoft.com/office/drawing/2014/main" id="{E5B0B9D2-B9C5-4D3B-A573-C6F1D096941C}"/>
              </a:ext>
            </a:extLst>
          </p:cNvPr>
          <p:cNvSpPr/>
          <p:nvPr/>
        </p:nvSpPr>
        <p:spPr>
          <a:xfrm>
            <a:off x="4010140" y="3040654"/>
            <a:ext cx="5210978" cy="1079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“He will give strength to His king,</a:t>
            </a:r>
            <a:br>
              <a:rPr lang="en-US" sz="2400" b="1" dirty="0"/>
            </a:br>
            <a:r>
              <a:rPr lang="en-US" sz="2400" b="1" dirty="0"/>
              <a:t>And exalt the horn of His anointed.”</a:t>
            </a:r>
          </a:p>
        </p:txBody>
      </p:sp>
      <p:sp>
        <p:nvSpPr>
          <p:cNvPr id="8" name="Rectangle: Rounded Corners 7">
            <a:extLst>
              <a:ext uri="{FF2B5EF4-FFF2-40B4-BE49-F238E27FC236}">
                <a16:creationId xmlns:a16="http://schemas.microsoft.com/office/drawing/2014/main" id="{37346979-48DE-465A-9661-3C6F12AB2C39}"/>
              </a:ext>
            </a:extLst>
          </p:cNvPr>
          <p:cNvSpPr/>
          <p:nvPr/>
        </p:nvSpPr>
        <p:spPr>
          <a:xfrm>
            <a:off x="4010141" y="5133859"/>
            <a:ext cx="5210977" cy="1344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“All the horns of the wicked I will cut off, but the horns of the righteous shall be exalted.”</a:t>
            </a:r>
          </a:p>
        </p:txBody>
      </p:sp>
    </p:spTree>
    <p:extLst>
      <p:ext uri="{BB962C8B-B14F-4D97-AF65-F5344CB8AC3E}">
        <p14:creationId xmlns:p14="http://schemas.microsoft.com/office/powerpoint/2010/main" val="32969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barn(inVertical)">
                                      <p:cBhvr>
                                        <p:cTn id="25" dur="5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BB3C51-B733-4662-91C1-482E5FC10824}"/>
              </a:ext>
            </a:extLst>
          </p:cNvPr>
          <p:cNvSpPr>
            <a:spLocks noGrp="1"/>
          </p:cNvSpPr>
          <p:nvPr>
            <p:ph type="title"/>
          </p:nvPr>
        </p:nvSpPr>
        <p:spPr>
          <a:xfrm>
            <a:off x="9298237" y="165252"/>
            <a:ext cx="2633030" cy="6555035"/>
          </a:xfrm>
          <a:ln w="25400">
            <a:solidFill>
              <a:schemeClr val="accent4"/>
            </a:solidFill>
          </a:ln>
        </p:spPr>
        <p:txBody>
          <a:bodyPr>
            <a:noAutofit/>
          </a:bodyPr>
          <a:lstStyle/>
          <a:p>
            <a:pPr algn="ctr"/>
            <a:r>
              <a:rPr lang="en-US" sz="2600" b="1" baseline="30000" dirty="0">
                <a:solidFill>
                  <a:schemeClr val="accent4">
                    <a:lumMod val="60000"/>
                    <a:lumOff val="40000"/>
                  </a:schemeClr>
                </a:solidFill>
                <a:latin typeface="system-ui"/>
              </a:rPr>
              <a:t>6 </a:t>
            </a:r>
            <a:r>
              <a:rPr lang="en-US" sz="2600" b="1" dirty="0">
                <a:solidFill>
                  <a:schemeClr val="accent4">
                    <a:lumMod val="60000"/>
                    <a:lumOff val="40000"/>
                  </a:schemeClr>
                </a:solidFill>
                <a:latin typeface="system-ui"/>
              </a:rPr>
              <a:t>And I looked, and behold, in the midst of the throne and of the four living creatures, and in the midst of the elders, stood a Lamb as though it had been slain, having seven horns and seven eyes, which are the seven Spirits of God sent out into all the earth.</a:t>
            </a:r>
            <a:endParaRPr lang="en-US" sz="2600" b="1" dirty="0">
              <a:solidFill>
                <a:schemeClr val="accent4">
                  <a:lumMod val="60000"/>
                  <a:lumOff val="40000"/>
                </a:schemeClr>
              </a:solidFill>
            </a:endParaRPr>
          </a:p>
        </p:txBody>
      </p:sp>
      <p:pic>
        <p:nvPicPr>
          <p:cNvPr id="3" name="Content Placeholder 2">
            <a:extLst>
              <a:ext uri="{FF2B5EF4-FFF2-40B4-BE49-F238E27FC236}">
                <a16:creationId xmlns:a16="http://schemas.microsoft.com/office/drawing/2014/main" id="{A1AD5509-F697-4167-AB80-26AEE453426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848299"/>
            <a:ext cx="4219460" cy="4847421"/>
          </a:xfrm>
        </p:spPr>
      </p:pic>
      <p:sp>
        <p:nvSpPr>
          <p:cNvPr id="6" name="Content Placeholder 5">
            <a:extLst>
              <a:ext uri="{FF2B5EF4-FFF2-40B4-BE49-F238E27FC236}">
                <a16:creationId xmlns:a16="http://schemas.microsoft.com/office/drawing/2014/main" id="{551F29B5-4F9E-4C00-A35C-F5C67C70DDC6}"/>
              </a:ext>
            </a:extLst>
          </p:cNvPr>
          <p:cNvSpPr>
            <a:spLocks noGrp="1"/>
          </p:cNvSpPr>
          <p:nvPr>
            <p:ph sz="half" idx="2"/>
          </p:nvPr>
        </p:nvSpPr>
        <p:spPr>
          <a:xfrm>
            <a:off x="3977089" y="165253"/>
            <a:ext cx="5144876" cy="6555036"/>
          </a:xfrm>
        </p:spPr>
        <p:txBody>
          <a:bodyPr/>
          <a:lstStyle/>
          <a:p>
            <a:r>
              <a:rPr lang="en-US" b="1" dirty="0">
                <a:solidFill>
                  <a:srgbClr val="FFFF00"/>
                </a:solidFill>
              </a:rPr>
              <a:t>Eyes – He is all seeing, possibly as an all seeing law (2 Chron 16:9):</a:t>
            </a:r>
          </a:p>
          <a:p>
            <a:pPr marL="0" indent="0">
              <a:buNone/>
            </a:pPr>
            <a:endParaRPr lang="en-US" b="1" dirty="0">
              <a:solidFill>
                <a:srgbClr val="FFFF00"/>
              </a:solidFill>
            </a:endParaRPr>
          </a:p>
          <a:p>
            <a:endParaRPr lang="en-US" b="1" dirty="0">
              <a:solidFill>
                <a:srgbClr val="FFFF00"/>
              </a:solidFill>
            </a:endParaRPr>
          </a:p>
          <a:p>
            <a:endParaRPr lang="en-US" b="1" dirty="0">
              <a:solidFill>
                <a:srgbClr val="FFFF00"/>
              </a:solidFill>
            </a:endParaRPr>
          </a:p>
          <a:p>
            <a:endParaRPr lang="en-US" b="1" dirty="0">
              <a:solidFill>
                <a:srgbClr val="FFFF00"/>
              </a:solidFill>
            </a:endParaRPr>
          </a:p>
          <a:p>
            <a:endParaRPr lang="en-US" b="1" dirty="0">
              <a:solidFill>
                <a:srgbClr val="FFFF00"/>
              </a:solidFill>
            </a:endParaRPr>
          </a:p>
          <a:p>
            <a:r>
              <a:rPr lang="en-US" b="1" dirty="0">
                <a:solidFill>
                  <a:srgbClr val="FFFF00"/>
                </a:solidFill>
              </a:rPr>
              <a:t>Sent forth:  possibly the gospel, is sent through the Holy Spirit to the world (Matt 28:19):</a:t>
            </a:r>
          </a:p>
        </p:txBody>
      </p:sp>
      <p:sp>
        <p:nvSpPr>
          <p:cNvPr id="2" name="Rectangle: Rounded Corners 1">
            <a:extLst>
              <a:ext uri="{FF2B5EF4-FFF2-40B4-BE49-F238E27FC236}">
                <a16:creationId xmlns:a16="http://schemas.microsoft.com/office/drawing/2014/main" id="{2D8D2B45-5342-47B6-97A7-02AE3E0F6AE9}"/>
              </a:ext>
            </a:extLst>
          </p:cNvPr>
          <p:cNvSpPr/>
          <p:nvPr/>
        </p:nvSpPr>
        <p:spPr>
          <a:xfrm>
            <a:off x="4219460" y="1476260"/>
            <a:ext cx="4814371" cy="2489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“For the eyes of the Lord run to and </a:t>
            </a:r>
            <a:r>
              <a:rPr lang="en-US" sz="2400" b="1" dirty="0" err="1">
                <a:solidFill>
                  <a:schemeClr val="bg1"/>
                </a:solidFill>
              </a:rPr>
              <a:t>fro</a:t>
            </a:r>
            <a:r>
              <a:rPr lang="en-US" sz="2400" b="1" dirty="0">
                <a:solidFill>
                  <a:schemeClr val="bg1"/>
                </a:solidFill>
              </a:rPr>
              <a:t> throughout the whole earth, to show Himself strong on behalf of those whose heart is loyal to Him. In this you have done foolishly; therefore from now on you shall have wars.”</a:t>
            </a:r>
          </a:p>
        </p:txBody>
      </p:sp>
      <p:sp>
        <p:nvSpPr>
          <p:cNvPr id="5" name="Rectangle: Rounded Corners 4">
            <a:extLst>
              <a:ext uri="{FF2B5EF4-FFF2-40B4-BE49-F238E27FC236}">
                <a16:creationId xmlns:a16="http://schemas.microsoft.com/office/drawing/2014/main" id="{F4AE15B7-DDA1-4338-814F-C5DDD5967069}"/>
              </a:ext>
            </a:extLst>
          </p:cNvPr>
          <p:cNvSpPr/>
          <p:nvPr/>
        </p:nvSpPr>
        <p:spPr>
          <a:xfrm>
            <a:off x="4219459" y="5392756"/>
            <a:ext cx="4814371" cy="1024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“Go ye therefore, and teach all nations, baptizing them in the name of the Father . . . “</a:t>
            </a:r>
          </a:p>
        </p:txBody>
      </p:sp>
    </p:spTree>
    <p:extLst>
      <p:ext uri="{BB962C8B-B14F-4D97-AF65-F5344CB8AC3E}">
        <p14:creationId xmlns:p14="http://schemas.microsoft.com/office/powerpoint/2010/main" val="177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arn(inVertical)">
                                      <p:cBhvr>
                                        <p:cTn id="15" dur="500"/>
                                        <p:tgtEl>
                                          <p:spTgt spid="6">
                                            <p:txEl>
                                              <p:pRg st="6" end="6"/>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BB3C51-B733-4662-91C1-482E5FC10824}"/>
              </a:ext>
            </a:extLst>
          </p:cNvPr>
          <p:cNvSpPr>
            <a:spLocks noGrp="1"/>
          </p:cNvSpPr>
          <p:nvPr>
            <p:ph type="title"/>
          </p:nvPr>
        </p:nvSpPr>
        <p:spPr>
          <a:xfrm>
            <a:off x="966730" y="170761"/>
            <a:ext cx="4306677" cy="1325563"/>
          </a:xfrm>
          <a:ln w="25400">
            <a:solidFill>
              <a:schemeClr val="accent4"/>
            </a:solidFill>
          </a:ln>
        </p:spPr>
        <p:txBody>
          <a:bodyPr>
            <a:normAutofit/>
          </a:bodyPr>
          <a:lstStyle/>
          <a:p>
            <a:r>
              <a:rPr lang="en-US" sz="2800" b="1" i="1" baseline="30000" dirty="0">
                <a:solidFill>
                  <a:schemeClr val="accent4"/>
                </a:solidFill>
              </a:rPr>
              <a:t>7 </a:t>
            </a:r>
            <a:r>
              <a:rPr lang="en-US" sz="2800" b="1" i="1" dirty="0">
                <a:solidFill>
                  <a:schemeClr val="accent4"/>
                </a:solidFill>
              </a:rPr>
              <a:t>Then He came and took the scroll out of the right hand of Him who sat on the throne.</a:t>
            </a:r>
          </a:p>
        </p:txBody>
      </p:sp>
      <p:sp>
        <p:nvSpPr>
          <p:cNvPr id="6" name="Content Placeholder 5">
            <a:extLst>
              <a:ext uri="{FF2B5EF4-FFF2-40B4-BE49-F238E27FC236}">
                <a16:creationId xmlns:a16="http://schemas.microsoft.com/office/drawing/2014/main" id="{551F29B5-4F9E-4C00-A35C-F5C67C70DDC6}"/>
              </a:ext>
            </a:extLst>
          </p:cNvPr>
          <p:cNvSpPr>
            <a:spLocks noGrp="1"/>
          </p:cNvSpPr>
          <p:nvPr>
            <p:ph sz="half" idx="2"/>
          </p:nvPr>
        </p:nvSpPr>
        <p:spPr>
          <a:xfrm>
            <a:off x="6411816" y="269913"/>
            <a:ext cx="5475383" cy="6450376"/>
          </a:xfrm>
        </p:spPr>
        <p:txBody>
          <a:bodyPr>
            <a:normAutofit/>
          </a:bodyPr>
          <a:lstStyle/>
          <a:p>
            <a:r>
              <a:rPr lang="en-US" b="1" dirty="0">
                <a:solidFill>
                  <a:srgbClr val="FFFF00"/>
                </a:solidFill>
              </a:rPr>
              <a:t>Such a short verse, but so important and so powerful!!</a:t>
            </a:r>
          </a:p>
          <a:p>
            <a:pPr marL="0" indent="0">
              <a:buNone/>
            </a:pPr>
            <a:endParaRPr lang="en-US" b="1" dirty="0">
              <a:solidFill>
                <a:srgbClr val="FFFF00"/>
              </a:solidFill>
            </a:endParaRPr>
          </a:p>
          <a:p>
            <a:pPr marL="0" indent="0">
              <a:buNone/>
            </a:pPr>
            <a:endParaRPr lang="en-US" b="1" dirty="0">
              <a:solidFill>
                <a:srgbClr val="FFFF00"/>
              </a:solidFill>
            </a:endParaRPr>
          </a:p>
          <a:p>
            <a:pPr marL="0" indent="0" algn="ctr">
              <a:buNone/>
            </a:pPr>
            <a:r>
              <a:rPr lang="en-US" sz="4800" b="1" dirty="0">
                <a:solidFill>
                  <a:srgbClr val="FFFF00"/>
                </a:solidFill>
              </a:rPr>
              <a:t>God governs the universe through the LAMB!!</a:t>
            </a:r>
          </a:p>
          <a:p>
            <a:pPr marL="0" indent="0" algn="ctr">
              <a:buNone/>
            </a:pPr>
            <a:endParaRPr lang="en-US" sz="4800" b="1" dirty="0">
              <a:solidFill>
                <a:srgbClr val="FFFF00"/>
              </a:solidFill>
            </a:endParaRPr>
          </a:p>
          <a:p>
            <a:pPr marL="0" indent="0">
              <a:buNone/>
            </a:pPr>
            <a:endParaRPr lang="en-US" b="1" dirty="0">
              <a:solidFill>
                <a:srgbClr val="FFFF00"/>
              </a:solidFill>
            </a:endParaRPr>
          </a:p>
          <a:p>
            <a:r>
              <a:rPr lang="en-US" b="1" dirty="0">
                <a:solidFill>
                  <a:srgbClr val="FFFF00"/>
                </a:solidFill>
              </a:rPr>
              <a:t>Jesus will carry out the judgment on Rome!</a:t>
            </a:r>
          </a:p>
        </p:txBody>
      </p:sp>
      <p:pic>
        <p:nvPicPr>
          <p:cNvPr id="1026" name="Picture 2" descr="Revelation Chapter 5 – Bible Answer Girl">
            <a:extLst>
              <a:ext uri="{FF2B5EF4-FFF2-40B4-BE49-F238E27FC236}">
                <a16:creationId xmlns:a16="http://schemas.microsoft.com/office/drawing/2014/main" id="{75C5CECE-54FA-4BF0-A96F-303F7FC3EE7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138" y="1718631"/>
            <a:ext cx="5951862" cy="486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01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arn(inVertic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barn(inVertical)">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BB3C51-B733-4662-91C1-482E5FC10824}"/>
              </a:ext>
            </a:extLst>
          </p:cNvPr>
          <p:cNvSpPr>
            <a:spLocks noGrp="1"/>
          </p:cNvSpPr>
          <p:nvPr>
            <p:ph type="title"/>
          </p:nvPr>
        </p:nvSpPr>
        <p:spPr>
          <a:xfrm>
            <a:off x="246043" y="165253"/>
            <a:ext cx="11699913" cy="1817782"/>
          </a:xfrm>
          <a:ln w="25400">
            <a:solidFill>
              <a:schemeClr val="accent4"/>
            </a:solidFill>
          </a:ln>
        </p:spPr>
        <p:txBody>
          <a:bodyPr>
            <a:noAutofit/>
          </a:bodyPr>
          <a:lstStyle/>
          <a:p>
            <a:pPr algn="ctr"/>
            <a:r>
              <a:rPr lang="en-US" sz="2400" b="1" i="1" baseline="30000" dirty="0">
                <a:solidFill>
                  <a:schemeClr val="accent4"/>
                </a:solidFill>
              </a:rPr>
              <a:t>8 </a:t>
            </a:r>
            <a:r>
              <a:rPr lang="en-US" sz="2400" b="1" i="1" dirty="0">
                <a:solidFill>
                  <a:schemeClr val="accent4"/>
                </a:solidFill>
              </a:rPr>
              <a:t>Now when He had taken the scroll, the four living creatures and the twenty-four elders fell down before the Lamb, each having a harp, and golden bowls full of incense, which are the prayers of the saints. </a:t>
            </a:r>
            <a:r>
              <a:rPr lang="en-US" sz="2400" b="1" i="1" baseline="30000" dirty="0">
                <a:solidFill>
                  <a:schemeClr val="accent4"/>
                </a:solidFill>
              </a:rPr>
              <a:t>9 </a:t>
            </a:r>
            <a:r>
              <a:rPr lang="en-US" sz="2400" b="1" i="1" dirty="0">
                <a:solidFill>
                  <a:schemeClr val="accent4"/>
                </a:solidFill>
              </a:rPr>
              <a:t>And they sang a new song, saying: “You are worthy to take the scroll, And to open its seals; or You were slain, And have redeemed us to God by Your blood Out of every tribe and tongue and people and nation, </a:t>
            </a:r>
          </a:p>
        </p:txBody>
      </p:sp>
      <p:sp>
        <p:nvSpPr>
          <p:cNvPr id="5" name="Content Placeholder 4">
            <a:extLst>
              <a:ext uri="{FF2B5EF4-FFF2-40B4-BE49-F238E27FC236}">
                <a16:creationId xmlns:a16="http://schemas.microsoft.com/office/drawing/2014/main" id="{D15D53B5-946B-4AC2-A3AA-412A22A4A6FC}"/>
              </a:ext>
            </a:extLst>
          </p:cNvPr>
          <p:cNvSpPr>
            <a:spLocks noGrp="1"/>
          </p:cNvSpPr>
          <p:nvPr>
            <p:ph sz="half" idx="1"/>
          </p:nvPr>
        </p:nvSpPr>
        <p:spPr>
          <a:xfrm>
            <a:off x="132202" y="2093205"/>
            <a:ext cx="5887598" cy="4682168"/>
          </a:xfrm>
        </p:spPr>
        <p:txBody>
          <a:bodyPr/>
          <a:lstStyle/>
          <a:p>
            <a:r>
              <a:rPr lang="en-US" b="1" dirty="0">
                <a:solidFill>
                  <a:srgbClr val="FFFF00"/>
                </a:solidFill>
              </a:rPr>
              <a:t>As soon as the Lamb takes the scroll there is celebration!</a:t>
            </a:r>
          </a:p>
          <a:p>
            <a:r>
              <a:rPr lang="en-US" b="1" dirty="0">
                <a:solidFill>
                  <a:srgbClr val="FFFF00"/>
                </a:solidFill>
              </a:rPr>
              <a:t>Harps are representative of PRAISE</a:t>
            </a:r>
          </a:p>
          <a:p>
            <a:r>
              <a:rPr lang="en-US" b="1" dirty="0">
                <a:solidFill>
                  <a:srgbClr val="FFFF00"/>
                </a:solidFill>
              </a:rPr>
              <a:t>The golden bowls of incense, the text says “are the prayers of the saints” (V 8)</a:t>
            </a:r>
          </a:p>
          <a:p>
            <a:r>
              <a:rPr lang="en-US" b="1" dirty="0">
                <a:solidFill>
                  <a:srgbClr val="FFFF00"/>
                </a:solidFill>
              </a:rPr>
              <a:t>Prayer and praise COMBINED!</a:t>
            </a:r>
          </a:p>
          <a:p>
            <a:r>
              <a:rPr lang="en-US" b="1" dirty="0">
                <a:solidFill>
                  <a:srgbClr val="FFFF00"/>
                </a:solidFill>
              </a:rPr>
              <a:t>Redemption is universal “out of every tribe and tongue and people of every nation.</a:t>
            </a:r>
          </a:p>
        </p:txBody>
      </p:sp>
      <p:pic>
        <p:nvPicPr>
          <p:cNvPr id="3" name="Content Placeholder 2">
            <a:extLst>
              <a:ext uri="{FF2B5EF4-FFF2-40B4-BE49-F238E27FC236}">
                <a16:creationId xmlns:a16="http://schemas.microsoft.com/office/drawing/2014/main" id="{EFDD890F-B3A2-422B-8B8B-BD2CDD1A3D8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93205"/>
            <a:ext cx="5773756" cy="4461830"/>
          </a:xfrm>
        </p:spPr>
      </p:pic>
    </p:spTree>
    <p:extLst>
      <p:ext uri="{BB962C8B-B14F-4D97-AF65-F5344CB8AC3E}">
        <p14:creationId xmlns:p14="http://schemas.microsoft.com/office/powerpoint/2010/main" val="1079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BB3C51-B733-4662-91C1-482E5FC10824}"/>
              </a:ext>
            </a:extLst>
          </p:cNvPr>
          <p:cNvSpPr>
            <a:spLocks noGrp="1"/>
          </p:cNvSpPr>
          <p:nvPr>
            <p:ph type="title"/>
          </p:nvPr>
        </p:nvSpPr>
        <p:spPr>
          <a:xfrm>
            <a:off x="7459337" y="155805"/>
            <a:ext cx="3840296" cy="1325563"/>
          </a:xfrm>
          <a:ln w="25400">
            <a:solidFill>
              <a:schemeClr val="accent4"/>
            </a:solidFill>
          </a:ln>
        </p:spPr>
        <p:txBody>
          <a:bodyPr>
            <a:normAutofit fontScale="90000"/>
          </a:bodyPr>
          <a:lstStyle/>
          <a:p>
            <a:pPr algn="ctr"/>
            <a:r>
              <a:rPr lang="en-US" sz="2800" b="1" baseline="30000" dirty="0">
                <a:solidFill>
                  <a:schemeClr val="accent4"/>
                </a:solidFill>
                <a:latin typeface="system-ui"/>
              </a:rPr>
              <a:t>10 </a:t>
            </a:r>
            <a:r>
              <a:rPr lang="en-US" sz="2800" b="1" dirty="0">
                <a:solidFill>
                  <a:schemeClr val="accent4"/>
                </a:solidFill>
                <a:latin typeface="system-ui"/>
              </a:rPr>
              <a:t>And have made us kings and priests to our God; And we shall reign on the earth.”</a:t>
            </a:r>
            <a:endParaRPr lang="en-US" sz="2800" b="1" dirty="0">
              <a:solidFill>
                <a:schemeClr val="accent4"/>
              </a:solidFill>
            </a:endParaRPr>
          </a:p>
        </p:txBody>
      </p:sp>
      <p:sp>
        <p:nvSpPr>
          <p:cNvPr id="6" name="Content Placeholder 5">
            <a:extLst>
              <a:ext uri="{FF2B5EF4-FFF2-40B4-BE49-F238E27FC236}">
                <a16:creationId xmlns:a16="http://schemas.microsoft.com/office/drawing/2014/main" id="{551F29B5-4F9E-4C00-A35C-F5C67C70DDC6}"/>
              </a:ext>
            </a:extLst>
          </p:cNvPr>
          <p:cNvSpPr>
            <a:spLocks noGrp="1"/>
          </p:cNvSpPr>
          <p:nvPr>
            <p:ph sz="half" idx="2"/>
          </p:nvPr>
        </p:nvSpPr>
        <p:spPr>
          <a:xfrm>
            <a:off x="6753340" y="1619480"/>
            <a:ext cx="5252290" cy="4902505"/>
          </a:xfrm>
        </p:spPr>
        <p:txBody>
          <a:bodyPr>
            <a:normAutofit/>
          </a:bodyPr>
          <a:lstStyle/>
          <a:p>
            <a:pPr marL="0" indent="0">
              <a:buNone/>
            </a:pPr>
            <a:r>
              <a:rPr lang="en-US" b="1" dirty="0">
                <a:solidFill>
                  <a:srgbClr val="FFFF00"/>
                </a:solidFill>
              </a:rPr>
              <a:t>He has made us:</a:t>
            </a:r>
          </a:p>
          <a:p>
            <a:pPr marL="0" indent="0">
              <a:buNone/>
            </a:pPr>
            <a:endParaRPr lang="en-US" b="1" dirty="0">
              <a:solidFill>
                <a:srgbClr val="FFFF00"/>
              </a:solidFill>
            </a:endParaRPr>
          </a:p>
          <a:p>
            <a:pPr marL="0" indent="0" algn="ctr">
              <a:buNone/>
            </a:pPr>
            <a:r>
              <a:rPr lang="en-US" b="1" dirty="0">
                <a:solidFill>
                  <a:srgbClr val="FFFF00"/>
                </a:solidFill>
              </a:rPr>
              <a:t>KINGS</a:t>
            </a:r>
          </a:p>
          <a:p>
            <a:pPr marL="0" indent="0" algn="ctr">
              <a:buNone/>
            </a:pPr>
            <a:r>
              <a:rPr lang="en-US" b="1" dirty="0">
                <a:solidFill>
                  <a:srgbClr val="FFFF00"/>
                </a:solidFill>
              </a:rPr>
              <a:t>PRIESTS</a:t>
            </a:r>
            <a:br>
              <a:rPr lang="en-US" b="1" dirty="0">
                <a:solidFill>
                  <a:srgbClr val="FFFF00"/>
                </a:solidFill>
              </a:rPr>
            </a:br>
            <a:r>
              <a:rPr lang="en-US" b="1" dirty="0">
                <a:solidFill>
                  <a:srgbClr val="FFFF00"/>
                </a:solidFill>
              </a:rPr>
              <a:t>WE SHALL REIGN</a:t>
            </a:r>
          </a:p>
          <a:p>
            <a:pPr marL="0" indent="0" algn="ctr">
              <a:buNone/>
            </a:pPr>
            <a:endParaRPr lang="en-US" b="1" dirty="0">
              <a:solidFill>
                <a:srgbClr val="FFFF00"/>
              </a:solidFill>
            </a:endParaRPr>
          </a:p>
          <a:p>
            <a:pPr marL="0" indent="0">
              <a:buNone/>
            </a:pPr>
            <a:r>
              <a:rPr lang="en-US" b="1" dirty="0">
                <a:solidFill>
                  <a:srgbClr val="FFFF00"/>
                </a:solidFill>
              </a:rPr>
              <a:t>Huge important point here.  We shall and will triumph over our challenges and problems here on the earth!!</a:t>
            </a:r>
          </a:p>
        </p:txBody>
      </p:sp>
      <p:pic>
        <p:nvPicPr>
          <p:cNvPr id="2050" name="Picture 2" descr="Revelation Speaks Chapter 5 | The Bible In Your Hand">
            <a:extLst>
              <a:ext uri="{FF2B5EF4-FFF2-40B4-BE49-F238E27FC236}">
                <a16:creationId xmlns:a16="http://schemas.microsoft.com/office/drawing/2014/main" id="{8FE3002B-0026-4BB6-BA3A-5CCF648DA8C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3288" y="155806"/>
            <a:ext cx="6320927" cy="636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2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Vertical)">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barn(inVertical)">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1427</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system-ui</vt:lpstr>
      <vt:lpstr>Office Theme</vt:lpstr>
      <vt:lpstr>PowerPoint Presentation</vt:lpstr>
      <vt:lpstr>5 And I saw in the right hand of Him who sat on the throne a scroll written inside and on the back, sealed with seven seals.</vt:lpstr>
      <vt:lpstr>2 Then I saw a strong angel proclaiming with a loud voice, “Who is worthy to open the scroll and to loose its seals?” 3 And no one in heaven or on the earth or under the earth was able to open the scroll, or to look at it. 4 So I wept much, because no one was found worthy to open and read the scroll, or to look at it. </vt:lpstr>
      <vt:lpstr> 5 But one of the elders said to me, “Do not weep. Behold, the Lion of the tribe of Judah, the Root of David, has prevailed to open the scroll and to loose its seven seals.”</vt:lpstr>
      <vt:lpstr>6 And I looked, and behold, in the midst of the throne and of the four living creatures, and in the midst of the elders, stood a Lamb as though it had been slain, having seven horns and seven eyes, which are the seven Spirits of God sent out into all the earth.</vt:lpstr>
      <vt:lpstr>6 And I looked, and behold, in the midst of the throne and of the four living creatures, and in the midst of the elders, stood a Lamb as though it had been slain, having seven horns and seven eyes, which are the seven Spirits of God sent out into all the earth.</vt:lpstr>
      <vt:lpstr>7 Then He came and took the scroll out of the right hand of Him who sat on the throne.</vt:lpstr>
      <vt:lpstr>8 Now when He had taken the scroll, the four living creatures and the twenty-four elders fell down before the Lamb, each having a harp, and golden bowls full of incense, which are the prayers of the saints. 9 And they sang a new song, saying: “You are worthy to take the scroll, And to open its seals; or You were slain, And have redeemed us to God by Your blood Out of every tribe and tongue and people and nation, </vt:lpstr>
      <vt:lpstr>10 And have made us kings and priests to our God; And we shall reign on the earth.”</vt:lpstr>
      <vt:lpstr>11 Then I looked, and I heard the voice of many angels around the throne, the living creatures, and the elders; and the number of them was ten thousand times ten thousand, and thousands of thousands, </vt:lpstr>
      <vt:lpstr>12 saying with a loud voice: “Worthy is the Lamb who was slain To receive power and riches and wisdom, And strength and honor and glory and blessing!”</vt:lpstr>
      <vt:lpstr>13 And every creature which is in heaven and on the earth and under the earth and such as are in the sea, and all that are in them, I heard saying:  “Blessing and honor and glory and power</vt:lpstr>
      <vt:lpstr>“AMEN”</vt:lpstr>
      <vt:lpstr>How does this chapter help the churches who are facing the problems/challenges 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5</dc:title>
  <dc:creator>Paden, Eddie - LCMS Lang. Arts</dc:creator>
  <cp:lastModifiedBy>Kevin Stilts</cp:lastModifiedBy>
  <cp:revision>32</cp:revision>
  <dcterms:created xsi:type="dcterms:W3CDTF">2022-11-01T11:30:34Z</dcterms:created>
  <dcterms:modified xsi:type="dcterms:W3CDTF">2022-11-27T18:50:45Z</dcterms:modified>
</cp:coreProperties>
</file>