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5" r:id="rId3"/>
    <p:sldId id="314" r:id="rId4"/>
    <p:sldId id="257" r:id="rId5"/>
    <p:sldId id="258" r:id="rId6"/>
    <p:sldId id="259" r:id="rId7"/>
    <p:sldId id="260" r:id="rId8"/>
    <p:sldId id="261" r:id="rId9"/>
    <p:sldId id="262" r:id="rId10"/>
    <p:sldId id="263" r:id="rId11"/>
    <p:sldId id="266" r:id="rId12"/>
    <p:sldId id="265" r:id="rId13"/>
    <p:sldId id="264"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9" d="100"/>
          <a:sy n="89" d="100"/>
        </p:scale>
        <p:origin x="63"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78C2FFB8-8BB0-4B3E-B838-082D30113F0F}"/>
    <pc:docChg chg="delSld">
      <pc:chgData name="Kevin Stilts" userId="99c6032548666723" providerId="LiveId" clId="{78C2FFB8-8BB0-4B3E-B838-082D30113F0F}" dt="2022-11-20T20:36:17.930" v="0" actId="47"/>
      <pc:docMkLst>
        <pc:docMk/>
      </pc:docMkLst>
      <pc:sldChg chg="del">
        <pc:chgData name="Kevin Stilts" userId="99c6032548666723" providerId="LiveId" clId="{78C2FFB8-8BB0-4B3E-B838-082D30113F0F}" dt="2022-11-20T20:36:17.930" v="0" actId="47"/>
        <pc:sldMkLst>
          <pc:docMk/>
          <pc:sldMk cId="508157251" sldId="313"/>
        </pc:sldMkLst>
      </pc:sldChg>
      <pc:sldChg chg="del">
        <pc:chgData name="Kevin Stilts" userId="99c6032548666723" providerId="LiveId" clId="{78C2FFB8-8BB0-4B3E-B838-082D30113F0F}" dt="2022-11-20T20:36:17.930" v="0" actId="47"/>
        <pc:sldMkLst>
          <pc:docMk/>
          <pc:sldMk cId="2047429072" sldId="316"/>
        </pc:sldMkLst>
      </pc:sldChg>
      <pc:sldChg chg="del">
        <pc:chgData name="Kevin Stilts" userId="99c6032548666723" providerId="LiveId" clId="{78C2FFB8-8BB0-4B3E-B838-082D30113F0F}" dt="2022-11-20T20:36:17.930" v="0" actId="47"/>
        <pc:sldMkLst>
          <pc:docMk/>
          <pc:sldMk cId="3016383445" sldId="317"/>
        </pc:sldMkLst>
      </pc:sldChg>
      <pc:sldChg chg="del">
        <pc:chgData name="Kevin Stilts" userId="99c6032548666723" providerId="LiveId" clId="{78C2FFB8-8BB0-4B3E-B838-082D30113F0F}" dt="2022-11-20T20:36:17.930" v="0" actId="47"/>
        <pc:sldMkLst>
          <pc:docMk/>
          <pc:sldMk cId="2424731928" sldId="318"/>
        </pc:sldMkLst>
      </pc:sldChg>
      <pc:sldChg chg="del">
        <pc:chgData name="Kevin Stilts" userId="99c6032548666723" providerId="LiveId" clId="{78C2FFB8-8BB0-4B3E-B838-082D30113F0F}" dt="2022-11-20T20:36:17.930" v="0" actId="47"/>
        <pc:sldMkLst>
          <pc:docMk/>
          <pc:sldMk cId="1107117678" sldId="319"/>
        </pc:sldMkLst>
      </pc:sldChg>
      <pc:sldChg chg="del">
        <pc:chgData name="Kevin Stilts" userId="99c6032548666723" providerId="LiveId" clId="{78C2FFB8-8BB0-4B3E-B838-082D30113F0F}" dt="2022-11-20T20:36:17.930" v="0" actId="47"/>
        <pc:sldMkLst>
          <pc:docMk/>
          <pc:sldMk cId="3296972788" sldId="320"/>
        </pc:sldMkLst>
      </pc:sldChg>
      <pc:sldChg chg="del">
        <pc:chgData name="Kevin Stilts" userId="99c6032548666723" providerId="LiveId" clId="{78C2FFB8-8BB0-4B3E-B838-082D30113F0F}" dt="2022-11-20T20:36:17.930" v="0" actId="47"/>
        <pc:sldMkLst>
          <pc:docMk/>
          <pc:sldMk cId="17740877" sldId="321"/>
        </pc:sldMkLst>
      </pc:sldChg>
      <pc:sldChg chg="del">
        <pc:chgData name="Kevin Stilts" userId="99c6032548666723" providerId="LiveId" clId="{78C2FFB8-8BB0-4B3E-B838-082D30113F0F}" dt="2022-11-20T20:36:17.930" v="0" actId="47"/>
        <pc:sldMkLst>
          <pc:docMk/>
          <pc:sldMk cId="753017194" sldId="322"/>
        </pc:sldMkLst>
      </pc:sldChg>
      <pc:sldChg chg="del">
        <pc:chgData name="Kevin Stilts" userId="99c6032548666723" providerId="LiveId" clId="{78C2FFB8-8BB0-4B3E-B838-082D30113F0F}" dt="2022-11-20T20:36:17.930" v="0" actId="47"/>
        <pc:sldMkLst>
          <pc:docMk/>
          <pc:sldMk cId="107944966" sldId="323"/>
        </pc:sldMkLst>
      </pc:sldChg>
      <pc:sldChg chg="del">
        <pc:chgData name="Kevin Stilts" userId="99c6032548666723" providerId="LiveId" clId="{78C2FFB8-8BB0-4B3E-B838-082D30113F0F}" dt="2022-11-20T20:36:17.930" v="0" actId="47"/>
        <pc:sldMkLst>
          <pc:docMk/>
          <pc:sldMk cId="506204890" sldId="324"/>
        </pc:sldMkLst>
      </pc:sldChg>
      <pc:sldChg chg="del">
        <pc:chgData name="Kevin Stilts" userId="99c6032548666723" providerId="LiveId" clId="{78C2FFB8-8BB0-4B3E-B838-082D30113F0F}" dt="2022-11-20T20:36:17.930" v="0" actId="47"/>
        <pc:sldMkLst>
          <pc:docMk/>
          <pc:sldMk cId="1025558520" sldId="325"/>
        </pc:sldMkLst>
      </pc:sldChg>
      <pc:sldChg chg="del">
        <pc:chgData name="Kevin Stilts" userId="99c6032548666723" providerId="LiveId" clId="{78C2FFB8-8BB0-4B3E-B838-082D30113F0F}" dt="2022-11-20T20:36:17.930" v="0" actId="47"/>
        <pc:sldMkLst>
          <pc:docMk/>
          <pc:sldMk cId="3888369517" sldId="326"/>
        </pc:sldMkLst>
      </pc:sldChg>
      <pc:sldChg chg="del">
        <pc:chgData name="Kevin Stilts" userId="99c6032548666723" providerId="LiveId" clId="{78C2FFB8-8BB0-4B3E-B838-082D30113F0F}" dt="2022-11-20T20:36:17.930" v="0" actId="47"/>
        <pc:sldMkLst>
          <pc:docMk/>
          <pc:sldMk cId="1728027716" sldId="327"/>
        </pc:sldMkLst>
      </pc:sldChg>
      <pc:sldChg chg="del">
        <pc:chgData name="Kevin Stilts" userId="99c6032548666723" providerId="LiveId" clId="{78C2FFB8-8BB0-4B3E-B838-082D30113F0F}" dt="2022-11-20T20:36:17.930" v="0" actId="47"/>
        <pc:sldMkLst>
          <pc:docMk/>
          <pc:sldMk cId="1301924987" sldId="328"/>
        </pc:sldMkLst>
      </pc:sldChg>
      <pc:sldChg chg="del">
        <pc:chgData name="Kevin Stilts" userId="99c6032548666723" providerId="LiveId" clId="{78C2FFB8-8BB0-4B3E-B838-082D30113F0F}" dt="2022-11-20T20:36:17.930" v="0" actId="47"/>
        <pc:sldMkLst>
          <pc:docMk/>
          <pc:sldMk cId="2507006673" sldId="32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C5270-644C-4639-A8D3-25FC85D5BE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8DD869-F3D5-40D9-B065-E7248AA76E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98FA8F-2E6F-42D0-808A-50A9DF63DAB3}"/>
              </a:ext>
            </a:extLst>
          </p:cNvPr>
          <p:cNvSpPr>
            <a:spLocks noGrp="1"/>
          </p:cNvSpPr>
          <p:nvPr>
            <p:ph type="dt" sz="half" idx="10"/>
          </p:nvPr>
        </p:nvSpPr>
        <p:spPr/>
        <p:txBody>
          <a:bodyPr/>
          <a:lstStyle/>
          <a:p>
            <a:fld id="{948F6F32-A4D1-41D8-B379-9719CDAF8B0F}" type="datetimeFigureOut">
              <a:rPr lang="en-US" smtClean="0"/>
              <a:t>11/20/2022</a:t>
            </a:fld>
            <a:endParaRPr lang="en-US"/>
          </a:p>
        </p:txBody>
      </p:sp>
      <p:sp>
        <p:nvSpPr>
          <p:cNvPr id="5" name="Footer Placeholder 4">
            <a:extLst>
              <a:ext uri="{FF2B5EF4-FFF2-40B4-BE49-F238E27FC236}">
                <a16:creationId xmlns:a16="http://schemas.microsoft.com/office/drawing/2014/main" id="{337A0835-AD6E-4FB8-A7AA-23362BFD5D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D2206E-4ED2-4BDC-93D9-200DE471B863}"/>
              </a:ext>
            </a:extLst>
          </p:cNvPr>
          <p:cNvSpPr>
            <a:spLocks noGrp="1"/>
          </p:cNvSpPr>
          <p:nvPr>
            <p:ph type="sldNum" sz="quarter" idx="12"/>
          </p:nvPr>
        </p:nvSpPr>
        <p:spPr/>
        <p:txBody>
          <a:bodyPr/>
          <a:lstStyle/>
          <a:p>
            <a:fld id="{ADEF89C5-34A2-4D72-B865-96A3E98B4162}" type="slidenum">
              <a:rPr lang="en-US" smtClean="0"/>
              <a:t>‹#›</a:t>
            </a:fld>
            <a:endParaRPr lang="en-US"/>
          </a:p>
        </p:txBody>
      </p:sp>
    </p:spTree>
    <p:extLst>
      <p:ext uri="{BB962C8B-B14F-4D97-AF65-F5344CB8AC3E}">
        <p14:creationId xmlns:p14="http://schemas.microsoft.com/office/powerpoint/2010/main" val="518508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98801-166B-4480-ADF4-35E5376BE9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3065E1-7964-44F3-917B-572514192D4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C4E662-8F03-43A2-B776-65CFE56277AA}"/>
              </a:ext>
            </a:extLst>
          </p:cNvPr>
          <p:cNvSpPr>
            <a:spLocks noGrp="1"/>
          </p:cNvSpPr>
          <p:nvPr>
            <p:ph type="dt" sz="half" idx="10"/>
          </p:nvPr>
        </p:nvSpPr>
        <p:spPr/>
        <p:txBody>
          <a:bodyPr/>
          <a:lstStyle/>
          <a:p>
            <a:fld id="{948F6F32-A4D1-41D8-B379-9719CDAF8B0F}" type="datetimeFigureOut">
              <a:rPr lang="en-US" smtClean="0"/>
              <a:t>11/20/2022</a:t>
            </a:fld>
            <a:endParaRPr lang="en-US"/>
          </a:p>
        </p:txBody>
      </p:sp>
      <p:sp>
        <p:nvSpPr>
          <p:cNvPr id="5" name="Footer Placeholder 4">
            <a:extLst>
              <a:ext uri="{FF2B5EF4-FFF2-40B4-BE49-F238E27FC236}">
                <a16:creationId xmlns:a16="http://schemas.microsoft.com/office/drawing/2014/main" id="{C935A6BA-FF7F-447E-9AED-25F5D1D34C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A5880-388A-4C65-8DB3-1A92E4F297AD}"/>
              </a:ext>
            </a:extLst>
          </p:cNvPr>
          <p:cNvSpPr>
            <a:spLocks noGrp="1"/>
          </p:cNvSpPr>
          <p:nvPr>
            <p:ph type="sldNum" sz="quarter" idx="12"/>
          </p:nvPr>
        </p:nvSpPr>
        <p:spPr/>
        <p:txBody>
          <a:bodyPr/>
          <a:lstStyle/>
          <a:p>
            <a:fld id="{ADEF89C5-34A2-4D72-B865-96A3E98B4162}" type="slidenum">
              <a:rPr lang="en-US" smtClean="0"/>
              <a:t>‹#›</a:t>
            </a:fld>
            <a:endParaRPr lang="en-US"/>
          </a:p>
        </p:txBody>
      </p:sp>
    </p:spTree>
    <p:extLst>
      <p:ext uri="{BB962C8B-B14F-4D97-AF65-F5344CB8AC3E}">
        <p14:creationId xmlns:p14="http://schemas.microsoft.com/office/powerpoint/2010/main" val="4235141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1A4022-A674-4A8A-9F4D-F875B67D20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AD89C5-3DE1-42C4-9E1D-D405B725279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AC9B39-921C-4F89-9254-852F94970DF6}"/>
              </a:ext>
            </a:extLst>
          </p:cNvPr>
          <p:cNvSpPr>
            <a:spLocks noGrp="1"/>
          </p:cNvSpPr>
          <p:nvPr>
            <p:ph type="dt" sz="half" idx="10"/>
          </p:nvPr>
        </p:nvSpPr>
        <p:spPr/>
        <p:txBody>
          <a:bodyPr/>
          <a:lstStyle/>
          <a:p>
            <a:fld id="{948F6F32-A4D1-41D8-B379-9719CDAF8B0F}" type="datetimeFigureOut">
              <a:rPr lang="en-US" smtClean="0"/>
              <a:t>11/20/2022</a:t>
            </a:fld>
            <a:endParaRPr lang="en-US"/>
          </a:p>
        </p:txBody>
      </p:sp>
      <p:sp>
        <p:nvSpPr>
          <p:cNvPr id="5" name="Footer Placeholder 4">
            <a:extLst>
              <a:ext uri="{FF2B5EF4-FFF2-40B4-BE49-F238E27FC236}">
                <a16:creationId xmlns:a16="http://schemas.microsoft.com/office/drawing/2014/main" id="{C9FE448B-7D63-4F52-BDF8-BB00E4C0B8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475B1E-1B8C-4E8F-9B6C-EF44586ED1F3}"/>
              </a:ext>
            </a:extLst>
          </p:cNvPr>
          <p:cNvSpPr>
            <a:spLocks noGrp="1"/>
          </p:cNvSpPr>
          <p:nvPr>
            <p:ph type="sldNum" sz="quarter" idx="12"/>
          </p:nvPr>
        </p:nvSpPr>
        <p:spPr/>
        <p:txBody>
          <a:bodyPr/>
          <a:lstStyle/>
          <a:p>
            <a:fld id="{ADEF89C5-34A2-4D72-B865-96A3E98B4162}" type="slidenum">
              <a:rPr lang="en-US" smtClean="0"/>
              <a:t>‹#›</a:t>
            </a:fld>
            <a:endParaRPr lang="en-US"/>
          </a:p>
        </p:txBody>
      </p:sp>
    </p:spTree>
    <p:extLst>
      <p:ext uri="{BB962C8B-B14F-4D97-AF65-F5344CB8AC3E}">
        <p14:creationId xmlns:p14="http://schemas.microsoft.com/office/powerpoint/2010/main" val="4247230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64DB5-9240-4490-BCF7-E39D7D0895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63F84D-D942-4CD5-A265-31BE62BD285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F329AA-5B95-4413-A6D9-BDF8CB981DAC}"/>
              </a:ext>
            </a:extLst>
          </p:cNvPr>
          <p:cNvSpPr>
            <a:spLocks noGrp="1"/>
          </p:cNvSpPr>
          <p:nvPr>
            <p:ph type="dt" sz="half" idx="10"/>
          </p:nvPr>
        </p:nvSpPr>
        <p:spPr/>
        <p:txBody>
          <a:bodyPr/>
          <a:lstStyle/>
          <a:p>
            <a:fld id="{948F6F32-A4D1-41D8-B379-9719CDAF8B0F}" type="datetimeFigureOut">
              <a:rPr lang="en-US" smtClean="0"/>
              <a:t>11/20/2022</a:t>
            </a:fld>
            <a:endParaRPr lang="en-US"/>
          </a:p>
        </p:txBody>
      </p:sp>
      <p:sp>
        <p:nvSpPr>
          <p:cNvPr id="5" name="Footer Placeholder 4">
            <a:extLst>
              <a:ext uri="{FF2B5EF4-FFF2-40B4-BE49-F238E27FC236}">
                <a16:creationId xmlns:a16="http://schemas.microsoft.com/office/drawing/2014/main" id="{5BF6CAB2-A0D9-401E-BECA-A951FD1CD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CDF1E7-9EB1-4EF7-9F03-B38F3442A299}"/>
              </a:ext>
            </a:extLst>
          </p:cNvPr>
          <p:cNvSpPr>
            <a:spLocks noGrp="1"/>
          </p:cNvSpPr>
          <p:nvPr>
            <p:ph type="sldNum" sz="quarter" idx="12"/>
          </p:nvPr>
        </p:nvSpPr>
        <p:spPr/>
        <p:txBody>
          <a:bodyPr/>
          <a:lstStyle/>
          <a:p>
            <a:fld id="{ADEF89C5-34A2-4D72-B865-96A3E98B4162}" type="slidenum">
              <a:rPr lang="en-US" smtClean="0"/>
              <a:t>‹#›</a:t>
            </a:fld>
            <a:endParaRPr lang="en-US"/>
          </a:p>
        </p:txBody>
      </p:sp>
    </p:spTree>
    <p:extLst>
      <p:ext uri="{BB962C8B-B14F-4D97-AF65-F5344CB8AC3E}">
        <p14:creationId xmlns:p14="http://schemas.microsoft.com/office/powerpoint/2010/main" val="863422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887E7-1903-4FEC-B3C3-09E3C19A96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6FDC29-C586-4BE2-8EA9-3314703534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AF51028-EC43-47ED-ADCF-A2EA363A3487}"/>
              </a:ext>
            </a:extLst>
          </p:cNvPr>
          <p:cNvSpPr>
            <a:spLocks noGrp="1"/>
          </p:cNvSpPr>
          <p:nvPr>
            <p:ph type="dt" sz="half" idx="10"/>
          </p:nvPr>
        </p:nvSpPr>
        <p:spPr/>
        <p:txBody>
          <a:bodyPr/>
          <a:lstStyle/>
          <a:p>
            <a:fld id="{948F6F32-A4D1-41D8-B379-9719CDAF8B0F}" type="datetimeFigureOut">
              <a:rPr lang="en-US" smtClean="0"/>
              <a:t>11/20/2022</a:t>
            </a:fld>
            <a:endParaRPr lang="en-US"/>
          </a:p>
        </p:txBody>
      </p:sp>
      <p:sp>
        <p:nvSpPr>
          <p:cNvPr id="5" name="Footer Placeholder 4">
            <a:extLst>
              <a:ext uri="{FF2B5EF4-FFF2-40B4-BE49-F238E27FC236}">
                <a16:creationId xmlns:a16="http://schemas.microsoft.com/office/drawing/2014/main" id="{3894F8EE-BCD5-44CC-98CB-641762E6EE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C768FC-99DB-4A09-99F3-CF0416856325}"/>
              </a:ext>
            </a:extLst>
          </p:cNvPr>
          <p:cNvSpPr>
            <a:spLocks noGrp="1"/>
          </p:cNvSpPr>
          <p:nvPr>
            <p:ph type="sldNum" sz="quarter" idx="12"/>
          </p:nvPr>
        </p:nvSpPr>
        <p:spPr/>
        <p:txBody>
          <a:bodyPr/>
          <a:lstStyle/>
          <a:p>
            <a:fld id="{ADEF89C5-34A2-4D72-B865-96A3E98B4162}" type="slidenum">
              <a:rPr lang="en-US" smtClean="0"/>
              <a:t>‹#›</a:t>
            </a:fld>
            <a:endParaRPr lang="en-US"/>
          </a:p>
        </p:txBody>
      </p:sp>
    </p:spTree>
    <p:extLst>
      <p:ext uri="{BB962C8B-B14F-4D97-AF65-F5344CB8AC3E}">
        <p14:creationId xmlns:p14="http://schemas.microsoft.com/office/powerpoint/2010/main" val="784570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3082B-6A2F-467A-B7E4-C050DD781D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F41451-90BA-4E8C-BA60-EC7191B24DD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B0E0B1-FA8F-48F8-A650-FEE8933CAA4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1B5E22-58FC-4A62-9C8C-8277096E8BC0}"/>
              </a:ext>
            </a:extLst>
          </p:cNvPr>
          <p:cNvSpPr>
            <a:spLocks noGrp="1"/>
          </p:cNvSpPr>
          <p:nvPr>
            <p:ph type="dt" sz="half" idx="10"/>
          </p:nvPr>
        </p:nvSpPr>
        <p:spPr/>
        <p:txBody>
          <a:bodyPr/>
          <a:lstStyle/>
          <a:p>
            <a:fld id="{948F6F32-A4D1-41D8-B379-9719CDAF8B0F}" type="datetimeFigureOut">
              <a:rPr lang="en-US" smtClean="0"/>
              <a:t>11/20/2022</a:t>
            </a:fld>
            <a:endParaRPr lang="en-US"/>
          </a:p>
        </p:txBody>
      </p:sp>
      <p:sp>
        <p:nvSpPr>
          <p:cNvPr id="6" name="Footer Placeholder 5">
            <a:extLst>
              <a:ext uri="{FF2B5EF4-FFF2-40B4-BE49-F238E27FC236}">
                <a16:creationId xmlns:a16="http://schemas.microsoft.com/office/drawing/2014/main" id="{3F193E98-165D-4B27-B900-3D74CC4D6D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72FB17-47BD-48FB-9ED2-6129F7B8EC84}"/>
              </a:ext>
            </a:extLst>
          </p:cNvPr>
          <p:cNvSpPr>
            <a:spLocks noGrp="1"/>
          </p:cNvSpPr>
          <p:nvPr>
            <p:ph type="sldNum" sz="quarter" idx="12"/>
          </p:nvPr>
        </p:nvSpPr>
        <p:spPr/>
        <p:txBody>
          <a:bodyPr/>
          <a:lstStyle/>
          <a:p>
            <a:fld id="{ADEF89C5-34A2-4D72-B865-96A3E98B4162}" type="slidenum">
              <a:rPr lang="en-US" smtClean="0"/>
              <a:t>‹#›</a:t>
            </a:fld>
            <a:endParaRPr lang="en-US"/>
          </a:p>
        </p:txBody>
      </p:sp>
    </p:spTree>
    <p:extLst>
      <p:ext uri="{BB962C8B-B14F-4D97-AF65-F5344CB8AC3E}">
        <p14:creationId xmlns:p14="http://schemas.microsoft.com/office/powerpoint/2010/main" val="3930096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EEB59-93B9-4F47-8B86-EBD2A7D905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44FBA9-38F0-4B3C-931A-0AF70C128D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C4D8475-B1FC-40DC-A9D9-CBC2147817C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EEA9C8-E874-436E-9B97-C5A55F1A1D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40895C-A422-48F3-AEED-B4F52B51BAA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C507DD-ADB7-4CBD-BC04-129B06293CAA}"/>
              </a:ext>
            </a:extLst>
          </p:cNvPr>
          <p:cNvSpPr>
            <a:spLocks noGrp="1"/>
          </p:cNvSpPr>
          <p:nvPr>
            <p:ph type="dt" sz="half" idx="10"/>
          </p:nvPr>
        </p:nvSpPr>
        <p:spPr/>
        <p:txBody>
          <a:bodyPr/>
          <a:lstStyle/>
          <a:p>
            <a:fld id="{948F6F32-A4D1-41D8-B379-9719CDAF8B0F}" type="datetimeFigureOut">
              <a:rPr lang="en-US" smtClean="0"/>
              <a:t>11/20/2022</a:t>
            </a:fld>
            <a:endParaRPr lang="en-US"/>
          </a:p>
        </p:txBody>
      </p:sp>
      <p:sp>
        <p:nvSpPr>
          <p:cNvPr id="8" name="Footer Placeholder 7">
            <a:extLst>
              <a:ext uri="{FF2B5EF4-FFF2-40B4-BE49-F238E27FC236}">
                <a16:creationId xmlns:a16="http://schemas.microsoft.com/office/drawing/2014/main" id="{798F5215-6C29-42DF-A920-75DAEC10C9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BFF7CC-FA0F-4430-A2D3-C41557B7D0F9}"/>
              </a:ext>
            </a:extLst>
          </p:cNvPr>
          <p:cNvSpPr>
            <a:spLocks noGrp="1"/>
          </p:cNvSpPr>
          <p:nvPr>
            <p:ph type="sldNum" sz="quarter" idx="12"/>
          </p:nvPr>
        </p:nvSpPr>
        <p:spPr/>
        <p:txBody>
          <a:bodyPr/>
          <a:lstStyle/>
          <a:p>
            <a:fld id="{ADEF89C5-34A2-4D72-B865-96A3E98B4162}" type="slidenum">
              <a:rPr lang="en-US" smtClean="0"/>
              <a:t>‹#›</a:t>
            </a:fld>
            <a:endParaRPr lang="en-US"/>
          </a:p>
        </p:txBody>
      </p:sp>
    </p:spTree>
    <p:extLst>
      <p:ext uri="{BB962C8B-B14F-4D97-AF65-F5344CB8AC3E}">
        <p14:creationId xmlns:p14="http://schemas.microsoft.com/office/powerpoint/2010/main" val="1253423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6466E-ECA0-47E4-92FF-5579B06069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4C7752-F4BB-4F4C-B33F-7B4270E016A6}"/>
              </a:ext>
            </a:extLst>
          </p:cNvPr>
          <p:cNvSpPr>
            <a:spLocks noGrp="1"/>
          </p:cNvSpPr>
          <p:nvPr>
            <p:ph type="dt" sz="half" idx="10"/>
          </p:nvPr>
        </p:nvSpPr>
        <p:spPr/>
        <p:txBody>
          <a:bodyPr/>
          <a:lstStyle/>
          <a:p>
            <a:fld id="{948F6F32-A4D1-41D8-B379-9719CDAF8B0F}" type="datetimeFigureOut">
              <a:rPr lang="en-US" smtClean="0"/>
              <a:t>11/20/2022</a:t>
            </a:fld>
            <a:endParaRPr lang="en-US"/>
          </a:p>
        </p:txBody>
      </p:sp>
      <p:sp>
        <p:nvSpPr>
          <p:cNvPr id="4" name="Footer Placeholder 3">
            <a:extLst>
              <a:ext uri="{FF2B5EF4-FFF2-40B4-BE49-F238E27FC236}">
                <a16:creationId xmlns:a16="http://schemas.microsoft.com/office/drawing/2014/main" id="{AC9C9B22-4897-455F-9F56-D6EE42D018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3539FD-A5FD-4171-9318-AE5C55059904}"/>
              </a:ext>
            </a:extLst>
          </p:cNvPr>
          <p:cNvSpPr>
            <a:spLocks noGrp="1"/>
          </p:cNvSpPr>
          <p:nvPr>
            <p:ph type="sldNum" sz="quarter" idx="12"/>
          </p:nvPr>
        </p:nvSpPr>
        <p:spPr/>
        <p:txBody>
          <a:bodyPr/>
          <a:lstStyle/>
          <a:p>
            <a:fld id="{ADEF89C5-34A2-4D72-B865-96A3E98B4162}" type="slidenum">
              <a:rPr lang="en-US" smtClean="0"/>
              <a:t>‹#›</a:t>
            </a:fld>
            <a:endParaRPr lang="en-US"/>
          </a:p>
        </p:txBody>
      </p:sp>
    </p:spTree>
    <p:extLst>
      <p:ext uri="{BB962C8B-B14F-4D97-AF65-F5344CB8AC3E}">
        <p14:creationId xmlns:p14="http://schemas.microsoft.com/office/powerpoint/2010/main" val="2798000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4AEC2A-FC70-4E4C-B852-95006F72AA93}"/>
              </a:ext>
            </a:extLst>
          </p:cNvPr>
          <p:cNvSpPr>
            <a:spLocks noGrp="1"/>
          </p:cNvSpPr>
          <p:nvPr>
            <p:ph type="dt" sz="half" idx="10"/>
          </p:nvPr>
        </p:nvSpPr>
        <p:spPr/>
        <p:txBody>
          <a:bodyPr/>
          <a:lstStyle/>
          <a:p>
            <a:fld id="{948F6F32-A4D1-41D8-B379-9719CDAF8B0F}" type="datetimeFigureOut">
              <a:rPr lang="en-US" smtClean="0"/>
              <a:t>11/20/2022</a:t>
            </a:fld>
            <a:endParaRPr lang="en-US"/>
          </a:p>
        </p:txBody>
      </p:sp>
      <p:sp>
        <p:nvSpPr>
          <p:cNvPr id="3" name="Footer Placeholder 2">
            <a:extLst>
              <a:ext uri="{FF2B5EF4-FFF2-40B4-BE49-F238E27FC236}">
                <a16:creationId xmlns:a16="http://schemas.microsoft.com/office/drawing/2014/main" id="{B5B6FCD8-8B9E-4DF2-B808-D9AC70A74C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033F12-AB29-4E3A-92E3-C9BFBA22E93D}"/>
              </a:ext>
            </a:extLst>
          </p:cNvPr>
          <p:cNvSpPr>
            <a:spLocks noGrp="1"/>
          </p:cNvSpPr>
          <p:nvPr>
            <p:ph type="sldNum" sz="quarter" idx="12"/>
          </p:nvPr>
        </p:nvSpPr>
        <p:spPr/>
        <p:txBody>
          <a:bodyPr/>
          <a:lstStyle/>
          <a:p>
            <a:fld id="{ADEF89C5-34A2-4D72-B865-96A3E98B4162}" type="slidenum">
              <a:rPr lang="en-US" smtClean="0"/>
              <a:t>‹#›</a:t>
            </a:fld>
            <a:endParaRPr lang="en-US"/>
          </a:p>
        </p:txBody>
      </p:sp>
    </p:spTree>
    <p:extLst>
      <p:ext uri="{BB962C8B-B14F-4D97-AF65-F5344CB8AC3E}">
        <p14:creationId xmlns:p14="http://schemas.microsoft.com/office/powerpoint/2010/main" val="4086346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0C3D2-9343-4570-A60D-5B7A43184C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3A65B7-6860-4C7D-9D4B-9BEEBE77D2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7C934F-6B45-4E0D-9BF5-0D39BB87E6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27B4A7-3BE2-426A-A0E5-6BAD8236EB3A}"/>
              </a:ext>
            </a:extLst>
          </p:cNvPr>
          <p:cNvSpPr>
            <a:spLocks noGrp="1"/>
          </p:cNvSpPr>
          <p:nvPr>
            <p:ph type="dt" sz="half" idx="10"/>
          </p:nvPr>
        </p:nvSpPr>
        <p:spPr/>
        <p:txBody>
          <a:bodyPr/>
          <a:lstStyle/>
          <a:p>
            <a:fld id="{948F6F32-A4D1-41D8-B379-9719CDAF8B0F}" type="datetimeFigureOut">
              <a:rPr lang="en-US" smtClean="0"/>
              <a:t>11/20/2022</a:t>
            </a:fld>
            <a:endParaRPr lang="en-US"/>
          </a:p>
        </p:txBody>
      </p:sp>
      <p:sp>
        <p:nvSpPr>
          <p:cNvPr id="6" name="Footer Placeholder 5">
            <a:extLst>
              <a:ext uri="{FF2B5EF4-FFF2-40B4-BE49-F238E27FC236}">
                <a16:creationId xmlns:a16="http://schemas.microsoft.com/office/drawing/2014/main" id="{693778F7-6F92-40FA-AF0D-AC70C95EF6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16560F-E45D-45F1-97E5-9FF9738A36EE}"/>
              </a:ext>
            </a:extLst>
          </p:cNvPr>
          <p:cNvSpPr>
            <a:spLocks noGrp="1"/>
          </p:cNvSpPr>
          <p:nvPr>
            <p:ph type="sldNum" sz="quarter" idx="12"/>
          </p:nvPr>
        </p:nvSpPr>
        <p:spPr/>
        <p:txBody>
          <a:bodyPr/>
          <a:lstStyle/>
          <a:p>
            <a:fld id="{ADEF89C5-34A2-4D72-B865-96A3E98B4162}" type="slidenum">
              <a:rPr lang="en-US" smtClean="0"/>
              <a:t>‹#›</a:t>
            </a:fld>
            <a:endParaRPr lang="en-US"/>
          </a:p>
        </p:txBody>
      </p:sp>
    </p:spTree>
    <p:extLst>
      <p:ext uri="{BB962C8B-B14F-4D97-AF65-F5344CB8AC3E}">
        <p14:creationId xmlns:p14="http://schemas.microsoft.com/office/powerpoint/2010/main" val="3025467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0B36F-999D-4B25-851A-2C81919199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AB97F1-A048-4B60-B592-0955A47CCC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EC8880-1EB1-462B-A933-7F16C76135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5B33004-8BDF-4378-95A4-3D1020DE0F21}"/>
              </a:ext>
            </a:extLst>
          </p:cNvPr>
          <p:cNvSpPr>
            <a:spLocks noGrp="1"/>
          </p:cNvSpPr>
          <p:nvPr>
            <p:ph type="dt" sz="half" idx="10"/>
          </p:nvPr>
        </p:nvSpPr>
        <p:spPr/>
        <p:txBody>
          <a:bodyPr/>
          <a:lstStyle/>
          <a:p>
            <a:fld id="{948F6F32-A4D1-41D8-B379-9719CDAF8B0F}" type="datetimeFigureOut">
              <a:rPr lang="en-US" smtClean="0"/>
              <a:t>11/20/2022</a:t>
            </a:fld>
            <a:endParaRPr lang="en-US"/>
          </a:p>
        </p:txBody>
      </p:sp>
      <p:sp>
        <p:nvSpPr>
          <p:cNvPr id="6" name="Footer Placeholder 5">
            <a:extLst>
              <a:ext uri="{FF2B5EF4-FFF2-40B4-BE49-F238E27FC236}">
                <a16:creationId xmlns:a16="http://schemas.microsoft.com/office/drawing/2014/main" id="{75AEE64B-71DD-43CA-9DA0-EEA1DEAE46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B15358-80DD-4CFD-AE04-5588D4323AC5}"/>
              </a:ext>
            </a:extLst>
          </p:cNvPr>
          <p:cNvSpPr>
            <a:spLocks noGrp="1"/>
          </p:cNvSpPr>
          <p:nvPr>
            <p:ph type="sldNum" sz="quarter" idx="12"/>
          </p:nvPr>
        </p:nvSpPr>
        <p:spPr/>
        <p:txBody>
          <a:bodyPr/>
          <a:lstStyle/>
          <a:p>
            <a:fld id="{ADEF89C5-34A2-4D72-B865-96A3E98B4162}" type="slidenum">
              <a:rPr lang="en-US" smtClean="0"/>
              <a:t>‹#›</a:t>
            </a:fld>
            <a:endParaRPr lang="en-US"/>
          </a:p>
        </p:txBody>
      </p:sp>
    </p:spTree>
    <p:extLst>
      <p:ext uri="{BB962C8B-B14F-4D97-AF65-F5344CB8AC3E}">
        <p14:creationId xmlns:p14="http://schemas.microsoft.com/office/powerpoint/2010/main" val="3034944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71B385-76AE-4989-8EDA-49DFDF74C6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7ADC36-C7C5-4916-A296-82FE6085B1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AAD685-D5E8-4151-AA89-82B7263C2A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F6F32-A4D1-41D8-B379-9719CDAF8B0F}" type="datetimeFigureOut">
              <a:rPr lang="en-US" smtClean="0"/>
              <a:t>11/20/2022</a:t>
            </a:fld>
            <a:endParaRPr lang="en-US"/>
          </a:p>
        </p:txBody>
      </p:sp>
      <p:sp>
        <p:nvSpPr>
          <p:cNvPr id="5" name="Footer Placeholder 4">
            <a:extLst>
              <a:ext uri="{FF2B5EF4-FFF2-40B4-BE49-F238E27FC236}">
                <a16:creationId xmlns:a16="http://schemas.microsoft.com/office/drawing/2014/main" id="{BEDDD8B8-D6E6-414A-93EB-A47FE62CD2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A4B9F8-C8D6-4368-B7FA-0A01A12955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F89C5-34A2-4D72-B865-96A3E98B4162}" type="slidenum">
              <a:rPr lang="en-US" smtClean="0"/>
              <a:t>‹#›</a:t>
            </a:fld>
            <a:endParaRPr lang="en-US"/>
          </a:p>
        </p:txBody>
      </p:sp>
    </p:spTree>
    <p:extLst>
      <p:ext uri="{BB962C8B-B14F-4D97-AF65-F5344CB8AC3E}">
        <p14:creationId xmlns:p14="http://schemas.microsoft.com/office/powerpoint/2010/main" val="3844809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4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A60E9-FE07-4120-9EAB-329088FB4BF5}"/>
              </a:ext>
            </a:extLst>
          </p:cNvPr>
          <p:cNvSpPr>
            <a:spLocks noGrp="1"/>
          </p:cNvSpPr>
          <p:nvPr>
            <p:ph type="ctrTitle"/>
          </p:nvPr>
        </p:nvSpPr>
        <p:spPr/>
        <p:txBody>
          <a:bodyPr/>
          <a:lstStyle/>
          <a:p>
            <a:r>
              <a:rPr lang="en-US" b="1" dirty="0"/>
              <a:t>Revelation 4</a:t>
            </a:r>
          </a:p>
        </p:txBody>
      </p:sp>
      <p:sp>
        <p:nvSpPr>
          <p:cNvPr id="3" name="Subtitle 2">
            <a:extLst>
              <a:ext uri="{FF2B5EF4-FFF2-40B4-BE49-F238E27FC236}">
                <a16:creationId xmlns:a16="http://schemas.microsoft.com/office/drawing/2014/main" id="{3984D7F7-6348-41DC-9050-8C312AC5741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52960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1504F91-8097-498D-818C-80A02C9296B8}"/>
              </a:ext>
            </a:extLst>
          </p:cNvPr>
          <p:cNvSpPr>
            <a:spLocks noGrp="1"/>
          </p:cNvSpPr>
          <p:nvPr>
            <p:ph type="title"/>
          </p:nvPr>
        </p:nvSpPr>
        <p:spPr>
          <a:xfrm>
            <a:off x="838200" y="78686"/>
            <a:ext cx="10515600" cy="901815"/>
          </a:xfrm>
          <a:ln w="25400">
            <a:solidFill>
              <a:srgbClr val="FFFF00"/>
            </a:solidFill>
          </a:ln>
        </p:spPr>
        <p:txBody>
          <a:bodyPr/>
          <a:lstStyle/>
          <a:p>
            <a:pPr algn="ctr"/>
            <a:r>
              <a:rPr lang="en-US" sz="2200" baseline="30000" dirty="0">
                <a:solidFill>
                  <a:srgbClr val="FFFF00"/>
                </a:solidFill>
                <a:latin typeface="system-ui"/>
                <a:ea typeface="+mn-ea"/>
                <a:cs typeface="+mn-cs"/>
              </a:rPr>
              <a:t>6 </a:t>
            </a:r>
            <a:r>
              <a:rPr lang="en-US" sz="2200" dirty="0">
                <a:solidFill>
                  <a:srgbClr val="FFFF00"/>
                </a:solidFill>
                <a:latin typeface="system-ui"/>
                <a:ea typeface="+mn-ea"/>
                <a:cs typeface="+mn-cs"/>
              </a:rPr>
              <a:t>Before the throne </a:t>
            </a:r>
            <a:r>
              <a:rPr lang="en-US" sz="2200" i="1" dirty="0">
                <a:solidFill>
                  <a:srgbClr val="FFFF00"/>
                </a:solidFill>
                <a:latin typeface="system-ui"/>
                <a:ea typeface="+mn-ea"/>
                <a:cs typeface="+mn-cs"/>
              </a:rPr>
              <a:t>there</a:t>
            </a:r>
            <a:r>
              <a:rPr lang="en-US" sz="2200" dirty="0">
                <a:solidFill>
                  <a:srgbClr val="FFFF00"/>
                </a:solidFill>
                <a:latin typeface="system-ui"/>
                <a:ea typeface="+mn-ea"/>
                <a:cs typeface="+mn-cs"/>
              </a:rPr>
              <a:t> </a:t>
            </a:r>
            <a:r>
              <a:rPr lang="en-US" sz="2200" i="1" dirty="0">
                <a:solidFill>
                  <a:srgbClr val="FFFF00"/>
                </a:solidFill>
                <a:latin typeface="system-ui"/>
                <a:ea typeface="+mn-ea"/>
                <a:cs typeface="+mn-cs"/>
              </a:rPr>
              <a:t>was</a:t>
            </a:r>
            <a:r>
              <a:rPr lang="en-US" sz="2200" dirty="0">
                <a:solidFill>
                  <a:srgbClr val="FFFF00"/>
                </a:solidFill>
                <a:latin typeface="system-ui"/>
                <a:ea typeface="+mn-ea"/>
                <a:cs typeface="+mn-cs"/>
              </a:rPr>
              <a:t> a sea of glass, like crystal. And in the midst of the throne, and around the throne, </a:t>
            </a:r>
            <a:r>
              <a:rPr lang="en-US" sz="2200" i="1" dirty="0">
                <a:solidFill>
                  <a:srgbClr val="FFFF00"/>
                </a:solidFill>
                <a:latin typeface="system-ui"/>
                <a:ea typeface="+mn-ea"/>
                <a:cs typeface="+mn-cs"/>
              </a:rPr>
              <a:t>were</a:t>
            </a:r>
            <a:r>
              <a:rPr lang="en-US" sz="2200" dirty="0">
                <a:solidFill>
                  <a:srgbClr val="FFFF00"/>
                </a:solidFill>
                <a:latin typeface="system-ui"/>
                <a:ea typeface="+mn-ea"/>
                <a:cs typeface="+mn-cs"/>
              </a:rPr>
              <a:t> four living creatures full of eyes in front and in back. </a:t>
            </a:r>
            <a:endParaRPr lang="en-US" dirty="0"/>
          </a:p>
        </p:txBody>
      </p:sp>
      <p:sp>
        <p:nvSpPr>
          <p:cNvPr id="5" name="Content Placeholder 4">
            <a:extLst>
              <a:ext uri="{FF2B5EF4-FFF2-40B4-BE49-F238E27FC236}">
                <a16:creationId xmlns:a16="http://schemas.microsoft.com/office/drawing/2014/main" id="{94E67954-5999-4F43-82A2-AA9D40FCB6F2}"/>
              </a:ext>
            </a:extLst>
          </p:cNvPr>
          <p:cNvSpPr>
            <a:spLocks noGrp="1"/>
          </p:cNvSpPr>
          <p:nvPr>
            <p:ph sz="half" idx="2"/>
          </p:nvPr>
        </p:nvSpPr>
        <p:spPr>
          <a:xfrm>
            <a:off x="6172200" y="1211855"/>
            <a:ext cx="5181600" cy="5310129"/>
          </a:xfrm>
        </p:spPr>
        <p:txBody>
          <a:bodyPr/>
          <a:lstStyle/>
          <a:p>
            <a:pPr marL="0" indent="0" algn="ctr">
              <a:buNone/>
            </a:pPr>
            <a:r>
              <a:rPr lang="en-US" b="1" dirty="0">
                <a:solidFill>
                  <a:schemeClr val="bg1"/>
                </a:solidFill>
              </a:rPr>
              <a:t>Sea of Glass – Sea of Solomon’s temple (2 Chron 4:2-6) signifying separation.  Separation exits between God and man at this point.</a:t>
            </a:r>
          </a:p>
          <a:p>
            <a:pPr marL="0" indent="0" algn="ctr">
              <a:buNone/>
            </a:pPr>
            <a:endParaRPr lang="en-US" b="1" dirty="0">
              <a:solidFill>
                <a:schemeClr val="bg1"/>
              </a:solidFill>
            </a:endParaRPr>
          </a:p>
          <a:p>
            <a:pPr marL="0" indent="0" algn="ctr">
              <a:buNone/>
            </a:pPr>
            <a:r>
              <a:rPr lang="en-US" b="1" dirty="0">
                <a:solidFill>
                  <a:schemeClr val="bg1"/>
                </a:solidFill>
              </a:rPr>
              <a:t>In Revelation 21:1, there is NO MORE SEA.  No more separation exists at that point in time.</a:t>
            </a:r>
          </a:p>
          <a:p>
            <a:pPr marL="0" indent="0" algn="ctr">
              <a:buNone/>
            </a:pPr>
            <a:endParaRPr lang="en-US" b="1" dirty="0">
              <a:solidFill>
                <a:schemeClr val="bg1"/>
              </a:solidFill>
            </a:endParaRPr>
          </a:p>
          <a:p>
            <a:pPr marL="0" indent="0" algn="ctr">
              <a:buNone/>
            </a:pPr>
            <a:r>
              <a:rPr lang="en-US" b="1" dirty="0">
                <a:solidFill>
                  <a:schemeClr val="bg1"/>
                </a:solidFill>
              </a:rPr>
              <a:t>Be honest with you, this is a hard one for me.  </a:t>
            </a:r>
          </a:p>
        </p:txBody>
      </p:sp>
      <p:pic>
        <p:nvPicPr>
          <p:cNvPr id="1026" name="Picture 2" descr="The Sea of Glass (Biblical Cosmology) | Ultimas Cosmology Wiki | Fandom">
            <a:extLst>
              <a:ext uri="{FF2B5EF4-FFF2-40B4-BE49-F238E27FC236}">
                <a16:creationId xmlns:a16="http://schemas.microsoft.com/office/drawing/2014/main" id="{A8FE5AD3-94EE-44F3-92ED-E6B028F3E940}"/>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66171" y="1299990"/>
            <a:ext cx="5408364" cy="5310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125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arn(inVertical)">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A243FC-91A0-40A9-8696-985091C8653D}"/>
              </a:ext>
            </a:extLst>
          </p:cNvPr>
          <p:cNvSpPr txBox="1"/>
          <p:nvPr/>
        </p:nvSpPr>
        <p:spPr>
          <a:xfrm>
            <a:off x="731711" y="0"/>
            <a:ext cx="10728578" cy="2246769"/>
          </a:xfrm>
          <a:prstGeom prst="rect">
            <a:avLst/>
          </a:prstGeom>
          <a:noFill/>
        </p:spPr>
        <p:txBody>
          <a:bodyPr wrap="none" rtlCol="0">
            <a:spAutoFit/>
          </a:bodyPr>
          <a:lstStyle/>
          <a:p>
            <a:pPr algn="ctr"/>
            <a:r>
              <a:rPr lang="en-US" sz="2800" b="1" dirty="0">
                <a:solidFill>
                  <a:schemeClr val="bg1"/>
                </a:solidFill>
              </a:rPr>
              <a:t>The </a:t>
            </a:r>
            <a:r>
              <a:rPr lang="en-US" sz="2800" b="1" dirty="0" err="1">
                <a:solidFill>
                  <a:schemeClr val="bg1"/>
                </a:solidFill>
              </a:rPr>
              <a:t>Cheribum</a:t>
            </a:r>
            <a:r>
              <a:rPr lang="en-US" sz="2800" b="1" dirty="0">
                <a:solidFill>
                  <a:schemeClr val="bg1"/>
                </a:solidFill>
              </a:rPr>
              <a:t> are introduced here to enhance the significance of the </a:t>
            </a:r>
          </a:p>
          <a:p>
            <a:pPr algn="ctr"/>
            <a:r>
              <a:rPr lang="en-US" sz="2800" b="1" dirty="0">
                <a:solidFill>
                  <a:schemeClr val="bg1"/>
                </a:solidFill>
              </a:rPr>
              <a:t>throne occupant.  These angelic beings ascribe “glory and honor and </a:t>
            </a:r>
          </a:p>
          <a:p>
            <a:pPr algn="ctr"/>
            <a:r>
              <a:rPr lang="en-US" sz="2800" b="1" dirty="0">
                <a:solidFill>
                  <a:schemeClr val="bg1"/>
                </a:solidFill>
              </a:rPr>
              <a:t>thanksgiving” to the ever-lasting one who sits on the throne.  They are</a:t>
            </a:r>
          </a:p>
          <a:p>
            <a:pPr algn="ctr"/>
            <a:r>
              <a:rPr lang="en-US" sz="2800" b="1" dirty="0">
                <a:solidFill>
                  <a:schemeClr val="bg1"/>
                </a:solidFill>
              </a:rPr>
              <a:t>constantly repeating the words, “Holy, Holy, Holy, Lord God almighty</a:t>
            </a:r>
          </a:p>
          <a:p>
            <a:pPr algn="ctr"/>
            <a:r>
              <a:rPr lang="en-US" sz="2800" b="1" dirty="0">
                <a:solidFill>
                  <a:schemeClr val="bg1"/>
                </a:solidFill>
              </a:rPr>
              <a:t>which was, and is, and is to come.</a:t>
            </a:r>
          </a:p>
        </p:txBody>
      </p:sp>
    </p:spTree>
    <p:extLst>
      <p:ext uri="{BB962C8B-B14F-4D97-AF65-F5344CB8AC3E}">
        <p14:creationId xmlns:p14="http://schemas.microsoft.com/office/powerpoint/2010/main" val="87977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Scroll: Horizontal 1">
            <a:extLst>
              <a:ext uri="{FF2B5EF4-FFF2-40B4-BE49-F238E27FC236}">
                <a16:creationId xmlns:a16="http://schemas.microsoft.com/office/drawing/2014/main" id="{64E25CDB-0EC9-418C-8B6E-D5E659492744}"/>
              </a:ext>
            </a:extLst>
          </p:cNvPr>
          <p:cNvSpPr/>
          <p:nvPr/>
        </p:nvSpPr>
        <p:spPr>
          <a:xfrm>
            <a:off x="88135" y="0"/>
            <a:ext cx="6433851" cy="2688116"/>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Higher order of angelic beings</a:t>
            </a:r>
          </a:p>
          <a:p>
            <a:pPr algn="ctr"/>
            <a:r>
              <a:rPr lang="en-US" sz="2400" b="1" dirty="0">
                <a:solidFill>
                  <a:schemeClr val="tx1"/>
                </a:solidFill>
              </a:rPr>
              <a:t>Guarded Eden (Gen 3:24)</a:t>
            </a:r>
          </a:p>
          <a:p>
            <a:pPr algn="ctr"/>
            <a:r>
              <a:rPr lang="en-US" sz="2400" b="1" dirty="0">
                <a:solidFill>
                  <a:schemeClr val="tx1"/>
                </a:solidFill>
              </a:rPr>
              <a:t>They were at the Mercy Seat (Ex 25:18-20)</a:t>
            </a:r>
          </a:p>
          <a:p>
            <a:pPr algn="ctr"/>
            <a:r>
              <a:rPr lang="en-US" sz="2400" b="1" dirty="0">
                <a:solidFill>
                  <a:schemeClr val="tx1"/>
                </a:solidFill>
              </a:rPr>
              <a:t>They are similar to Ezekiel’s </a:t>
            </a:r>
            <a:r>
              <a:rPr lang="en-US" sz="2400" b="1" dirty="0" err="1">
                <a:solidFill>
                  <a:schemeClr val="tx1"/>
                </a:solidFill>
              </a:rPr>
              <a:t>Cheribum</a:t>
            </a:r>
            <a:r>
              <a:rPr lang="en-US" sz="2400" b="1" dirty="0">
                <a:solidFill>
                  <a:schemeClr val="tx1"/>
                </a:solidFill>
              </a:rPr>
              <a:t> (</a:t>
            </a:r>
            <a:r>
              <a:rPr lang="en-US" sz="2400" b="1" dirty="0" err="1">
                <a:solidFill>
                  <a:schemeClr val="tx1"/>
                </a:solidFill>
              </a:rPr>
              <a:t>Ez</a:t>
            </a:r>
            <a:r>
              <a:rPr lang="en-US" sz="2400" b="1" dirty="0">
                <a:solidFill>
                  <a:schemeClr val="tx1"/>
                </a:solidFill>
              </a:rPr>
              <a:t> 1:5; 10:20)</a:t>
            </a:r>
          </a:p>
        </p:txBody>
      </p:sp>
      <p:sp>
        <p:nvSpPr>
          <p:cNvPr id="3" name="TextBox 2">
            <a:extLst>
              <a:ext uri="{FF2B5EF4-FFF2-40B4-BE49-F238E27FC236}">
                <a16:creationId xmlns:a16="http://schemas.microsoft.com/office/drawing/2014/main" id="{D1481991-9FB8-4E15-BE3C-6E5F43E00607}"/>
              </a:ext>
            </a:extLst>
          </p:cNvPr>
          <p:cNvSpPr txBox="1"/>
          <p:nvPr/>
        </p:nvSpPr>
        <p:spPr>
          <a:xfrm>
            <a:off x="1663548" y="2544896"/>
            <a:ext cx="9985747" cy="3539430"/>
          </a:xfrm>
          <a:prstGeom prst="rect">
            <a:avLst/>
          </a:prstGeom>
          <a:noFill/>
        </p:spPr>
        <p:txBody>
          <a:bodyPr wrap="none" rtlCol="0">
            <a:spAutoFit/>
          </a:bodyPr>
          <a:lstStyle/>
          <a:p>
            <a:r>
              <a:rPr lang="en-US" sz="2800" b="1" dirty="0">
                <a:solidFill>
                  <a:schemeClr val="bg1"/>
                </a:solidFill>
              </a:rPr>
              <a:t>Ezekiel and Revelation:</a:t>
            </a:r>
          </a:p>
          <a:p>
            <a:r>
              <a:rPr lang="en-US" sz="2800" b="1" dirty="0">
                <a:solidFill>
                  <a:schemeClr val="bg1"/>
                </a:solidFill>
              </a:rPr>
              <a:t>		1.  Called living Creatures (</a:t>
            </a:r>
            <a:r>
              <a:rPr lang="en-US" sz="2800" b="1" dirty="0" err="1">
                <a:solidFill>
                  <a:schemeClr val="bg1"/>
                </a:solidFill>
              </a:rPr>
              <a:t>Ez</a:t>
            </a:r>
            <a:r>
              <a:rPr lang="en-US" sz="2800" b="1" dirty="0">
                <a:solidFill>
                  <a:schemeClr val="bg1"/>
                </a:solidFill>
              </a:rPr>
              <a:t> 1:5; Rev 4:6</a:t>
            </a:r>
          </a:p>
          <a:p>
            <a:r>
              <a:rPr lang="en-US" sz="2800" b="1" dirty="0">
                <a:solidFill>
                  <a:schemeClr val="bg1"/>
                </a:solidFill>
              </a:rPr>
              <a:t>                       2.  Same number – 4</a:t>
            </a:r>
          </a:p>
          <a:p>
            <a:r>
              <a:rPr lang="en-US" sz="2800" b="1" dirty="0">
                <a:solidFill>
                  <a:schemeClr val="bg1"/>
                </a:solidFill>
              </a:rPr>
              <a:t>   		3.  Four faces of lion, calf, man and eagle (In Ezekiel</a:t>
            </a:r>
          </a:p>
          <a:p>
            <a:r>
              <a:rPr lang="en-US" sz="2800" b="1" dirty="0">
                <a:solidFill>
                  <a:schemeClr val="bg1"/>
                </a:solidFill>
              </a:rPr>
              <a:t>                            all faces are on each creature; in Revelation, four</a:t>
            </a:r>
          </a:p>
          <a:p>
            <a:r>
              <a:rPr lang="en-US" sz="2800" b="1" dirty="0">
                <a:solidFill>
                  <a:schemeClr val="bg1"/>
                </a:solidFill>
              </a:rPr>
              <a:t>                            faces are on four creatures</a:t>
            </a:r>
          </a:p>
          <a:p>
            <a:r>
              <a:rPr lang="en-US" sz="2800" b="1" dirty="0">
                <a:solidFill>
                  <a:schemeClr val="bg1"/>
                </a:solidFill>
              </a:rPr>
              <a:t>		4. Winged (Ezekiel has four; in Revelation they have 6</a:t>
            </a:r>
          </a:p>
          <a:p>
            <a:r>
              <a:rPr lang="en-US" sz="2800" b="1" dirty="0">
                <a:solidFill>
                  <a:schemeClr val="bg1"/>
                </a:solidFill>
              </a:rPr>
              <a:t>		5.  Full of eyes</a:t>
            </a:r>
          </a:p>
        </p:txBody>
      </p:sp>
    </p:spTree>
    <p:extLst>
      <p:ext uri="{BB962C8B-B14F-4D97-AF65-F5344CB8AC3E}">
        <p14:creationId xmlns:p14="http://schemas.microsoft.com/office/powerpoint/2010/main" val="350004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6C395E1-403F-4E50-BF81-BD1E7E97A655}"/>
              </a:ext>
            </a:extLst>
          </p:cNvPr>
          <p:cNvSpPr>
            <a:spLocks noGrp="1"/>
          </p:cNvSpPr>
          <p:nvPr>
            <p:ph type="title"/>
          </p:nvPr>
        </p:nvSpPr>
        <p:spPr>
          <a:xfrm>
            <a:off x="838200" y="78686"/>
            <a:ext cx="10515600" cy="1325563"/>
          </a:xfrm>
          <a:ln w="28575">
            <a:solidFill>
              <a:srgbClr val="FFFF00"/>
            </a:solidFill>
          </a:ln>
        </p:spPr>
        <p:txBody>
          <a:bodyPr>
            <a:normAutofit/>
          </a:bodyPr>
          <a:lstStyle/>
          <a:p>
            <a:pPr algn="ctr"/>
            <a:r>
              <a:rPr lang="en-US" sz="2800" b="1" baseline="30000" dirty="0">
                <a:solidFill>
                  <a:srgbClr val="FFFF00"/>
                </a:solidFill>
                <a:latin typeface="system-ui"/>
                <a:ea typeface="+mn-ea"/>
                <a:cs typeface="+mn-cs"/>
              </a:rPr>
              <a:t>7 </a:t>
            </a:r>
            <a:r>
              <a:rPr lang="en-US" sz="2800" b="1" dirty="0">
                <a:solidFill>
                  <a:srgbClr val="FFFF00"/>
                </a:solidFill>
                <a:latin typeface="system-ui"/>
                <a:ea typeface="+mn-ea"/>
                <a:cs typeface="+mn-cs"/>
              </a:rPr>
              <a:t>The first living creature </a:t>
            </a:r>
            <a:r>
              <a:rPr lang="en-US" sz="2800" b="1" i="1" dirty="0">
                <a:solidFill>
                  <a:srgbClr val="FFFF00"/>
                </a:solidFill>
                <a:latin typeface="system-ui"/>
                <a:ea typeface="+mn-ea"/>
                <a:cs typeface="+mn-cs"/>
              </a:rPr>
              <a:t>was</a:t>
            </a:r>
            <a:r>
              <a:rPr lang="en-US" sz="2800" b="1" dirty="0">
                <a:solidFill>
                  <a:srgbClr val="FFFF00"/>
                </a:solidFill>
                <a:latin typeface="system-ui"/>
                <a:ea typeface="+mn-ea"/>
                <a:cs typeface="+mn-cs"/>
              </a:rPr>
              <a:t> like a lion, the second living creature like a calf, the third living creature had a face like a man, and the fourth living creature </a:t>
            </a:r>
            <a:r>
              <a:rPr lang="en-US" sz="2800" b="1" i="1" dirty="0">
                <a:solidFill>
                  <a:srgbClr val="FFFF00"/>
                </a:solidFill>
                <a:latin typeface="system-ui"/>
                <a:ea typeface="+mn-ea"/>
                <a:cs typeface="+mn-cs"/>
              </a:rPr>
              <a:t>was</a:t>
            </a:r>
            <a:r>
              <a:rPr lang="en-US" sz="2800" b="1" dirty="0">
                <a:solidFill>
                  <a:srgbClr val="FFFF00"/>
                </a:solidFill>
                <a:latin typeface="system-ui"/>
                <a:ea typeface="+mn-ea"/>
                <a:cs typeface="+mn-cs"/>
              </a:rPr>
              <a:t> like a flying eagle. </a:t>
            </a:r>
            <a:endParaRPr lang="en-US" sz="2800" b="1" dirty="0"/>
          </a:p>
        </p:txBody>
      </p:sp>
      <p:sp>
        <p:nvSpPr>
          <p:cNvPr id="6" name="TextBox 5">
            <a:extLst>
              <a:ext uri="{FF2B5EF4-FFF2-40B4-BE49-F238E27FC236}">
                <a16:creationId xmlns:a16="http://schemas.microsoft.com/office/drawing/2014/main" id="{4454DDEA-A153-4164-BB9B-F229D294B30C}"/>
              </a:ext>
            </a:extLst>
          </p:cNvPr>
          <p:cNvSpPr txBox="1"/>
          <p:nvPr/>
        </p:nvSpPr>
        <p:spPr>
          <a:xfrm>
            <a:off x="1244906" y="3966072"/>
            <a:ext cx="2095445" cy="954107"/>
          </a:xfrm>
          <a:prstGeom prst="rect">
            <a:avLst/>
          </a:prstGeom>
          <a:noFill/>
        </p:spPr>
        <p:txBody>
          <a:bodyPr wrap="none" rtlCol="0">
            <a:spAutoFit/>
          </a:bodyPr>
          <a:lstStyle/>
          <a:p>
            <a:pPr algn="ctr"/>
            <a:r>
              <a:rPr lang="en-US" sz="2800" b="1" dirty="0"/>
              <a:t>Meekness or</a:t>
            </a:r>
          </a:p>
          <a:p>
            <a:pPr algn="ctr"/>
            <a:r>
              <a:rPr lang="en-US" sz="2800" b="1" dirty="0"/>
              <a:t>Endurance</a:t>
            </a:r>
          </a:p>
        </p:txBody>
      </p:sp>
      <p:sp>
        <p:nvSpPr>
          <p:cNvPr id="7" name="TextBox 6">
            <a:extLst>
              <a:ext uri="{FF2B5EF4-FFF2-40B4-BE49-F238E27FC236}">
                <a16:creationId xmlns:a16="http://schemas.microsoft.com/office/drawing/2014/main" id="{315345E7-9B5D-4C0C-BC05-5BCBE2DC2762}"/>
              </a:ext>
            </a:extLst>
          </p:cNvPr>
          <p:cNvSpPr txBox="1"/>
          <p:nvPr/>
        </p:nvSpPr>
        <p:spPr>
          <a:xfrm>
            <a:off x="3690651" y="3704462"/>
            <a:ext cx="1604798" cy="523220"/>
          </a:xfrm>
          <a:prstGeom prst="rect">
            <a:avLst/>
          </a:prstGeom>
          <a:noFill/>
        </p:spPr>
        <p:txBody>
          <a:bodyPr wrap="none" rtlCol="0">
            <a:spAutoFit/>
          </a:bodyPr>
          <a:lstStyle/>
          <a:p>
            <a:r>
              <a:rPr lang="en-US" sz="2800" b="1" dirty="0"/>
              <a:t>Swiftness</a:t>
            </a:r>
          </a:p>
        </p:txBody>
      </p:sp>
      <p:sp>
        <p:nvSpPr>
          <p:cNvPr id="8" name="TextBox 7">
            <a:extLst>
              <a:ext uri="{FF2B5EF4-FFF2-40B4-BE49-F238E27FC236}">
                <a16:creationId xmlns:a16="http://schemas.microsoft.com/office/drawing/2014/main" id="{04B63B9A-9BE5-486A-95C5-537079846140}"/>
              </a:ext>
            </a:extLst>
          </p:cNvPr>
          <p:cNvSpPr txBox="1"/>
          <p:nvPr/>
        </p:nvSpPr>
        <p:spPr>
          <a:xfrm>
            <a:off x="5387249" y="5089793"/>
            <a:ext cx="1907573" cy="523220"/>
          </a:xfrm>
          <a:prstGeom prst="rect">
            <a:avLst/>
          </a:prstGeom>
          <a:noFill/>
        </p:spPr>
        <p:txBody>
          <a:bodyPr wrap="none" rtlCol="0">
            <a:spAutoFit/>
          </a:bodyPr>
          <a:lstStyle/>
          <a:p>
            <a:r>
              <a:rPr lang="en-US" sz="2800" b="1" dirty="0"/>
              <a:t>Intelligence</a:t>
            </a:r>
          </a:p>
        </p:txBody>
      </p:sp>
      <p:sp>
        <p:nvSpPr>
          <p:cNvPr id="9" name="TextBox 8">
            <a:extLst>
              <a:ext uri="{FF2B5EF4-FFF2-40B4-BE49-F238E27FC236}">
                <a16:creationId xmlns:a16="http://schemas.microsoft.com/office/drawing/2014/main" id="{384E86C5-8DA2-441C-87E9-0C0F098FD88B}"/>
              </a:ext>
            </a:extLst>
          </p:cNvPr>
          <p:cNvSpPr txBox="1"/>
          <p:nvPr/>
        </p:nvSpPr>
        <p:spPr>
          <a:xfrm>
            <a:off x="7777909" y="5351403"/>
            <a:ext cx="3185231" cy="523220"/>
          </a:xfrm>
          <a:prstGeom prst="rect">
            <a:avLst/>
          </a:prstGeom>
          <a:noFill/>
        </p:spPr>
        <p:txBody>
          <a:bodyPr wrap="none" rtlCol="0">
            <a:spAutoFit/>
          </a:bodyPr>
          <a:lstStyle/>
          <a:p>
            <a:r>
              <a:rPr lang="en-US" sz="2800" b="1" dirty="0"/>
              <a:t>Symbol of Authority</a:t>
            </a:r>
          </a:p>
        </p:txBody>
      </p:sp>
    </p:spTree>
    <p:extLst>
      <p:ext uri="{BB962C8B-B14F-4D97-AF65-F5344CB8AC3E}">
        <p14:creationId xmlns:p14="http://schemas.microsoft.com/office/powerpoint/2010/main" val="310750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F4B44D-EC58-4153-8A55-A93BCFC1EB45}"/>
              </a:ext>
            </a:extLst>
          </p:cNvPr>
          <p:cNvSpPr>
            <a:spLocks noGrp="1"/>
          </p:cNvSpPr>
          <p:nvPr>
            <p:ph type="title"/>
          </p:nvPr>
        </p:nvSpPr>
        <p:spPr>
          <a:xfrm>
            <a:off x="838200" y="133771"/>
            <a:ext cx="10515600" cy="1325563"/>
          </a:xfrm>
          <a:ln w="41275">
            <a:solidFill>
              <a:srgbClr val="FFFF00"/>
            </a:solidFill>
          </a:ln>
        </p:spPr>
        <p:txBody>
          <a:bodyPr>
            <a:normAutofit fontScale="90000"/>
          </a:bodyPr>
          <a:lstStyle/>
          <a:p>
            <a:pPr lvl="0" algn="ctr">
              <a:spcBef>
                <a:spcPts val="1000"/>
              </a:spcBef>
            </a:pPr>
            <a:br>
              <a:rPr lang="en-US" sz="2200" baseline="30000" dirty="0">
                <a:solidFill>
                  <a:srgbClr val="FFFF00"/>
                </a:solidFill>
                <a:latin typeface="system-ui"/>
                <a:ea typeface="+mn-ea"/>
                <a:cs typeface="+mn-cs"/>
              </a:rPr>
            </a:br>
            <a:br>
              <a:rPr lang="en-US" sz="2200" baseline="30000" dirty="0">
                <a:solidFill>
                  <a:srgbClr val="FFFF00"/>
                </a:solidFill>
                <a:latin typeface="system-ui"/>
                <a:ea typeface="+mn-ea"/>
                <a:cs typeface="+mn-cs"/>
              </a:rPr>
            </a:br>
            <a:br>
              <a:rPr lang="en-US" sz="2200" baseline="30000" dirty="0">
                <a:solidFill>
                  <a:srgbClr val="FFFF00"/>
                </a:solidFill>
                <a:latin typeface="system-ui"/>
                <a:ea typeface="+mn-ea"/>
                <a:cs typeface="+mn-cs"/>
              </a:rPr>
            </a:br>
            <a:r>
              <a:rPr lang="en-US" sz="2200" b="1" baseline="30000" dirty="0">
                <a:solidFill>
                  <a:srgbClr val="FFFF00"/>
                </a:solidFill>
                <a:latin typeface="system-ui"/>
                <a:ea typeface="+mn-ea"/>
                <a:cs typeface="+mn-cs"/>
              </a:rPr>
              <a:t>10 </a:t>
            </a:r>
            <a:r>
              <a:rPr lang="en-US" sz="2200" b="1" dirty="0">
                <a:solidFill>
                  <a:srgbClr val="FFFF00"/>
                </a:solidFill>
                <a:latin typeface="system-ui"/>
                <a:ea typeface="+mn-ea"/>
                <a:cs typeface="+mn-cs"/>
              </a:rPr>
              <a:t>the twenty-four elders fall down before Him who sits on the throne and worship Him who lives forever and ever, and cast their crowns before the throne, saying: </a:t>
            </a:r>
            <a:r>
              <a:rPr lang="en-US" sz="2200" b="1" baseline="30000" dirty="0">
                <a:solidFill>
                  <a:srgbClr val="FFFF00"/>
                </a:solidFill>
                <a:latin typeface="system-ui"/>
                <a:ea typeface="+mn-ea"/>
                <a:cs typeface="+mn-cs"/>
              </a:rPr>
              <a:t>11 </a:t>
            </a:r>
            <a:r>
              <a:rPr lang="en-US" sz="2200" b="1" dirty="0">
                <a:solidFill>
                  <a:srgbClr val="FFFF00"/>
                </a:solidFill>
                <a:latin typeface="system-ui"/>
                <a:ea typeface="+mn-ea"/>
                <a:cs typeface="+mn-cs"/>
              </a:rPr>
              <a:t>“You are worthy, O Lord, To receive glory and honor and power; For You created all things, And by Your will they exist and were created.”</a:t>
            </a:r>
            <a:br>
              <a:rPr lang="en-US" sz="2200" dirty="0">
                <a:solidFill>
                  <a:srgbClr val="FFFF00"/>
                </a:solidFill>
                <a:latin typeface="system-ui"/>
                <a:ea typeface="+mn-ea"/>
                <a:cs typeface="+mn-cs"/>
              </a:rPr>
            </a:br>
            <a:endParaRPr lang="en-US" dirty="0"/>
          </a:p>
        </p:txBody>
      </p:sp>
      <p:pic>
        <p:nvPicPr>
          <p:cNvPr id="6" name="Content Placeholder 5">
            <a:extLst>
              <a:ext uri="{FF2B5EF4-FFF2-40B4-BE49-F238E27FC236}">
                <a16:creationId xmlns:a16="http://schemas.microsoft.com/office/drawing/2014/main" id="{2950D439-3EDD-47BE-9348-1D911D07C72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151" y="1586428"/>
            <a:ext cx="11953301" cy="5271571"/>
          </a:xfrm>
        </p:spPr>
      </p:pic>
      <p:sp>
        <p:nvSpPr>
          <p:cNvPr id="7" name="Scroll: Horizontal 6">
            <a:extLst>
              <a:ext uri="{FF2B5EF4-FFF2-40B4-BE49-F238E27FC236}">
                <a16:creationId xmlns:a16="http://schemas.microsoft.com/office/drawing/2014/main" id="{76A7E373-F38C-4AFD-87DB-796404CA90FA}"/>
              </a:ext>
            </a:extLst>
          </p:cNvPr>
          <p:cNvSpPr/>
          <p:nvPr/>
        </p:nvSpPr>
        <p:spPr>
          <a:xfrm>
            <a:off x="980501" y="5824728"/>
            <a:ext cx="10373299" cy="1033272"/>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What an impressive way to end with the elders and cherubs all bowing before the GREAT I AM giving HIM all honor and glory!</a:t>
            </a:r>
          </a:p>
        </p:txBody>
      </p:sp>
    </p:spTree>
    <p:extLst>
      <p:ext uri="{BB962C8B-B14F-4D97-AF65-F5344CB8AC3E}">
        <p14:creationId xmlns:p14="http://schemas.microsoft.com/office/powerpoint/2010/main" val="61245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BDCAE-B9D4-45E8-89F1-B4CE857508E7}"/>
              </a:ext>
            </a:extLst>
          </p:cNvPr>
          <p:cNvSpPr>
            <a:spLocks noGrp="1"/>
          </p:cNvSpPr>
          <p:nvPr>
            <p:ph type="title"/>
          </p:nvPr>
        </p:nvSpPr>
        <p:spPr>
          <a:xfrm>
            <a:off x="0" y="18255"/>
            <a:ext cx="4134492" cy="1325563"/>
          </a:xfrm>
        </p:spPr>
        <p:txBody>
          <a:bodyPr>
            <a:normAutofit/>
          </a:bodyPr>
          <a:lstStyle/>
          <a:p>
            <a:r>
              <a:rPr lang="en-US" sz="6000" b="1" u="sng" dirty="0">
                <a:solidFill>
                  <a:schemeClr val="accent4"/>
                </a:solidFill>
              </a:rPr>
              <a:t>Review first:</a:t>
            </a:r>
          </a:p>
        </p:txBody>
      </p:sp>
      <p:sp>
        <p:nvSpPr>
          <p:cNvPr id="4" name="Content Placeholder 3">
            <a:extLst>
              <a:ext uri="{FF2B5EF4-FFF2-40B4-BE49-F238E27FC236}">
                <a16:creationId xmlns:a16="http://schemas.microsoft.com/office/drawing/2014/main" id="{590B7C6A-94C4-49FF-AC94-B1DD1D6927CB}"/>
              </a:ext>
            </a:extLst>
          </p:cNvPr>
          <p:cNvSpPr>
            <a:spLocks noGrp="1"/>
          </p:cNvSpPr>
          <p:nvPr>
            <p:ph sz="half" idx="1"/>
          </p:nvPr>
        </p:nvSpPr>
        <p:spPr>
          <a:xfrm>
            <a:off x="308225" y="1343818"/>
            <a:ext cx="5711575" cy="4833145"/>
          </a:xfrm>
        </p:spPr>
        <p:txBody>
          <a:bodyPr>
            <a:normAutofit/>
          </a:bodyPr>
          <a:lstStyle/>
          <a:p>
            <a:pPr marL="0" indent="0" algn="ctr">
              <a:buNone/>
            </a:pPr>
            <a:r>
              <a:rPr lang="en-US" sz="3200" b="1" dirty="0">
                <a:solidFill>
                  <a:srgbClr val="FFFF00"/>
                </a:solidFill>
              </a:rPr>
              <a:t>Chapter 1 = Telling us about the writer (John) and the Author (Christ)</a:t>
            </a:r>
          </a:p>
          <a:p>
            <a:pPr marL="0" indent="0" algn="ctr">
              <a:buNone/>
            </a:pPr>
            <a:endParaRPr lang="en-US" sz="3200" b="1" dirty="0">
              <a:solidFill>
                <a:srgbClr val="FFFF00"/>
              </a:solidFill>
            </a:endParaRPr>
          </a:p>
          <a:p>
            <a:pPr marL="0" indent="0" algn="ctr">
              <a:buNone/>
            </a:pPr>
            <a:r>
              <a:rPr lang="en-US" sz="3200" b="1" dirty="0">
                <a:solidFill>
                  <a:srgbClr val="FFFF00"/>
                </a:solidFill>
              </a:rPr>
              <a:t>Chapters 2 and 3 = Who the letter was written to and what was going on and about to happen to these folks (Persecutions)</a:t>
            </a:r>
          </a:p>
        </p:txBody>
      </p:sp>
      <p:pic>
        <p:nvPicPr>
          <p:cNvPr id="7" name="Content Placeholder 6">
            <a:extLst>
              <a:ext uri="{FF2B5EF4-FFF2-40B4-BE49-F238E27FC236}">
                <a16:creationId xmlns:a16="http://schemas.microsoft.com/office/drawing/2014/main" id="{FFA22673-1BE2-4EA9-A5B5-43614318DB7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87331" y="976045"/>
            <a:ext cx="5296444" cy="5517222"/>
          </a:xfrm>
        </p:spPr>
      </p:pic>
    </p:spTree>
    <p:extLst>
      <p:ext uri="{BB962C8B-B14F-4D97-AF65-F5344CB8AC3E}">
        <p14:creationId xmlns:p14="http://schemas.microsoft.com/office/powerpoint/2010/main" val="1053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28352-A18D-43BB-A6E2-1C2C819F764A}"/>
              </a:ext>
            </a:extLst>
          </p:cNvPr>
          <p:cNvSpPr>
            <a:spLocks noGrp="1"/>
          </p:cNvSpPr>
          <p:nvPr>
            <p:ph type="title"/>
          </p:nvPr>
        </p:nvSpPr>
        <p:spPr>
          <a:xfrm>
            <a:off x="838200" y="18255"/>
            <a:ext cx="10515600" cy="1325563"/>
          </a:xfrm>
        </p:spPr>
        <p:txBody>
          <a:bodyPr/>
          <a:lstStyle/>
          <a:p>
            <a:pPr algn="ctr"/>
            <a:r>
              <a:rPr lang="en-US" b="1" dirty="0">
                <a:solidFill>
                  <a:schemeClr val="bg1"/>
                </a:solidFill>
              </a:rPr>
              <a:t>How does this chapter help the churches who are facing the problems/challenges of:</a:t>
            </a:r>
          </a:p>
        </p:txBody>
      </p:sp>
      <p:sp>
        <p:nvSpPr>
          <p:cNvPr id="3" name="Content Placeholder 2">
            <a:extLst>
              <a:ext uri="{FF2B5EF4-FFF2-40B4-BE49-F238E27FC236}">
                <a16:creationId xmlns:a16="http://schemas.microsoft.com/office/drawing/2014/main" id="{A7F04246-4685-406B-BD6F-58AAC561A59D}"/>
              </a:ext>
            </a:extLst>
          </p:cNvPr>
          <p:cNvSpPr>
            <a:spLocks noGrp="1"/>
          </p:cNvSpPr>
          <p:nvPr>
            <p:ph idx="1"/>
          </p:nvPr>
        </p:nvSpPr>
        <p:spPr>
          <a:xfrm>
            <a:off x="441789" y="1263721"/>
            <a:ext cx="11414589" cy="5476126"/>
          </a:xfrm>
        </p:spPr>
        <p:txBody>
          <a:bodyPr>
            <a:normAutofit/>
          </a:bodyPr>
          <a:lstStyle/>
          <a:p>
            <a:r>
              <a:rPr lang="en-US" b="1" dirty="0">
                <a:solidFill>
                  <a:srgbClr val="FFFF00"/>
                </a:solidFill>
              </a:rPr>
              <a:t>In three churches false teaching was an issue.</a:t>
            </a:r>
          </a:p>
          <a:p>
            <a:r>
              <a:rPr lang="en-US" b="1" dirty="0">
                <a:solidFill>
                  <a:srgbClr val="FFFF00"/>
                </a:solidFill>
              </a:rPr>
              <a:t>In three churches persecutions were an issue of some sort.</a:t>
            </a:r>
          </a:p>
          <a:p>
            <a:r>
              <a:rPr lang="en-US" b="1" dirty="0">
                <a:solidFill>
                  <a:srgbClr val="FFFF00"/>
                </a:solidFill>
              </a:rPr>
              <a:t>In two churches a problem with their works was an issue</a:t>
            </a:r>
          </a:p>
          <a:p>
            <a:pPr marL="0" indent="0" algn="ctr">
              <a:buNone/>
            </a:pPr>
            <a:r>
              <a:rPr lang="en-US" b="1" dirty="0">
                <a:solidFill>
                  <a:srgbClr val="FFFF00"/>
                </a:solidFill>
              </a:rPr>
              <a:t>(Possibly 3 if you count Ephesus as having this problem)</a:t>
            </a:r>
          </a:p>
          <a:p>
            <a:r>
              <a:rPr lang="en-US" b="1" dirty="0">
                <a:solidFill>
                  <a:srgbClr val="FFFF00"/>
                </a:solidFill>
              </a:rPr>
              <a:t>In one church they lost a cornerstone member.</a:t>
            </a:r>
          </a:p>
          <a:p>
            <a:r>
              <a:rPr lang="en-US" b="1" dirty="0">
                <a:solidFill>
                  <a:srgbClr val="FFFF00"/>
                </a:solidFill>
              </a:rPr>
              <a:t>In one congregation they were materially poor.</a:t>
            </a:r>
          </a:p>
          <a:p>
            <a:r>
              <a:rPr lang="en-US" b="1" dirty="0">
                <a:solidFill>
                  <a:srgbClr val="FFFF00"/>
                </a:solidFill>
              </a:rPr>
              <a:t>In one congregation, they were small in number (Few members)</a:t>
            </a:r>
          </a:p>
          <a:p>
            <a:r>
              <a:rPr lang="en-US" b="1" dirty="0">
                <a:solidFill>
                  <a:srgbClr val="FFFF00"/>
                </a:solidFill>
              </a:rPr>
              <a:t>In one congregation, they were in a loveless relationship with Christ.</a:t>
            </a:r>
          </a:p>
          <a:p>
            <a:r>
              <a:rPr lang="en-US" b="1" dirty="0">
                <a:solidFill>
                  <a:srgbClr val="FFFF00"/>
                </a:solidFill>
              </a:rPr>
              <a:t>In one congregation, they were reliant on themselves (wealth) and not Christ.</a:t>
            </a:r>
          </a:p>
        </p:txBody>
      </p:sp>
    </p:spTree>
    <p:extLst>
      <p:ext uri="{BB962C8B-B14F-4D97-AF65-F5344CB8AC3E}">
        <p14:creationId xmlns:p14="http://schemas.microsoft.com/office/powerpoint/2010/main" val="3237507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4000"/>
            <a:lum/>
          </a:blip>
          <a:srcRect/>
          <a:stretch>
            <a:fillRect t="-39000" b="-39000"/>
          </a:stretch>
        </a:blipFill>
        <a:effectLst/>
      </p:bgPr>
    </p:bg>
    <p:spTree>
      <p:nvGrpSpPr>
        <p:cNvPr id="1" name=""/>
        <p:cNvGrpSpPr/>
        <p:nvPr/>
      </p:nvGrpSpPr>
      <p:grpSpPr>
        <a:xfrm>
          <a:off x="0" y="0"/>
          <a:ext cx="0" cy="0"/>
          <a:chOff x="0" y="0"/>
          <a:chExt cx="0" cy="0"/>
        </a:xfrm>
      </p:grpSpPr>
      <p:sp>
        <p:nvSpPr>
          <p:cNvPr id="4" name="Scroll: Horizontal 3">
            <a:extLst>
              <a:ext uri="{FF2B5EF4-FFF2-40B4-BE49-F238E27FC236}">
                <a16:creationId xmlns:a16="http://schemas.microsoft.com/office/drawing/2014/main" id="{85CE4F0B-3934-4CDE-9DE5-4427CD48F82D}"/>
              </a:ext>
            </a:extLst>
          </p:cNvPr>
          <p:cNvSpPr/>
          <p:nvPr/>
        </p:nvSpPr>
        <p:spPr>
          <a:xfrm>
            <a:off x="914400" y="4704202"/>
            <a:ext cx="10906699" cy="2153798"/>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The vision of the universe governed by the THRONE proceeds the symbolic description of the trials through which the church must pass – beginning in chapter 6</a:t>
            </a:r>
          </a:p>
        </p:txBody>
      </p:sp>
      <p:sp>
        <p:nvSpPr>
          <p:cNvPr id="5" name="Rectangle: Rounded Corners 4">
            <a:extLst>
              <a:ext uri="{FF2B5EF4-FFF2-40B4-BE49-F238E27FC236}">
                <a16:creationId xmlns:a16="http://schemas.microsoft.com/office/drawing/2014/main" id="{122ED79B-C134-442A-BAE2-A6CECA441529}"/>
              </a:ext>
            </a:extLst>
          </p:cNvPr>
          <p:cNvSpPr/>
          <p:nvPr/>
        </p:nvSpPr>
        <p:spPr>
          <a:xfrm>
            <a:off x="110169" y="110169"/>
            <a:ext cx="3712684" cy="15864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Psalms 99:1: “Jehovah reigns; let the people tremble! He site above the cherubim, let the earth be moved.”</a:t>
            </a:r>
          </a:p>
        </p:txBody>
      </p:sp>
    </p:spTree>
    <p:extLst>
      <p:ext uri="{BB962C8B-B14F-4D97-AF65-F5344CB8AC3E}">
        <p14:creationId xmlns:p14="http://schemas.microsoft.com/office/powerpoint/2010/main" val="3053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CB57B6-68AF-4FF1-96F7-5318BF7844CE}"/>
              </a:ext>
            </a:extLst>
          </p:cNvPr>
          <p:cNvSpPr>
            <a:spLocks noGrp="1"/>
          </p:cNvSpPr>
          <p:nvPr>
            <p:ph type="title"/>
          </p:nvPr>
        </p:nvSpPr>
        <p:spPr>
          <a:xfrm>
            <a:off x="344277" y="0"/>
            <a:ext cx="4967689" cy="1067068"/>
          </a:xfrm>
        </p:spPr>
        <p:txBody>
          <a:bodyPr/>
          <a:lstStyle/>
          <a:p>
            <a:r>
              <a:rPr lang="en-US" b="1" u="sng" dirty="0">
                <a:solidFill>
                  <a:srgbClr val="FF0000"/>
                </a:solidFill>
              </a:rPr>
              <a:t>Worship in Revelation</a:t>
            </a:r>
          </a:p>
        </p:txBody>
      </p:sp>
      <p:sp>
        <p:nvSpPr>
          <p:cNvPr id="5" name="Content Placeholder 4">
            <a:extLst>
              <a:ext uri="{FF2B5EF4-FFF2-40B4-BE49-F238E27FC236}">
                <a16:creationId xmlns:a16="http://schemas.microsoft.com/office/drawing/2014/main" id="{B1BFE8F8-D8F1-4A88-8A17-9043B32519AB}"/>
              </a:ext>
            </a:extLst>
          </p:cNvPr>
          <p:cNvSpPr>
            <a:spLocks noGrp="1"/>
          </p:cNvSpPr>
          <p:nvPr>
            <p:ph sz="half" idx="1"/>
          </p:nvPr>
        </p:nvSpPr>
        <p:spPr>
          <a:xfrm>
            <a:off x="199222" y="1067068"/>
            <a:ext cx="5257800" cy="5109895"/>
          </a:xfrm>
        </p:spPr>
        <p:txBody>
          <a:bodyPr/>
          <a:lstStyle/>
          <a:p>
            <a:r>
              <a:rPr lang="en-US" b="1" dirty="0">
                <a:solidFill>
                  <a:srgbClr val="FFFF00"/>
                </a:solidFill>
              </a:rPr>
              <a:t>To say worship in Revelation is NOT a key image, would be misguided.</a:t>
            </a:r>
          </a:p>
          <a:p>
            <a:pPr marL="0" indent="0">
              <a:buNone/>
            </a:pPr>
            <a:endParaRPr lang="en-US" b="1" dirty="0">
              <a:solidFill>
                <a:srgbClr val="FFFF00"/>
              </a:solidFill>
            </a:endParaRPr>
          </a:p>
          <a:p>
            <a:r>
              <a:rPr lang="en-US" b="1" dirty="0">
                <a:solidFill>
                  <a:srgbClr val="FFFF00"/>
                </a:solidFill>
              </a:rPr>
              <a:t>Worship of God and His Son is almost in EVERY CHAPTER</a:t>
            </a:r>
          </a:p>
          <a:p>
            <a:endParaRPr lang="en-US" b="1" dirty="0">
              <a:solidFill>
                <a:srgbClr val="FFFF00"/>
              </a:solidFill>
            </a:endParaRPr>
          </a:p>
          <a:p>
            <a:pPr marL="0" indent="0" algn="ctr">
              <a:buNone/>
            </a:pPr>
            <a:r>
              <a:rPr lang="en-US" b="1" dirty="0">
                <a:solidFill>
                  <a:srgbClr val="FFFF00"/>
                </a:solidFill>
              </a:rPr>
              <a:t>How important then is gathering and worshipping in this life?</a:t>
            </a:r>
          </a:p>
        </p:txBody>
      </p:sp>
      <p:pic>
        <p:nvPicPr>
          <p:cNvPr id="8" name="Content Placeholder 7">
            <a:extLst>
              <a:ext uri="{FF2B5EF4-FFF2-40B4-BE49-F238E27FC236}">
                <a16:creationId xmlns:a16="http://schemas.microsoft.com/office/drawing/2014/main" id="{3C877614-8C1A-456E-A1BA-549BFB58FB0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457022" y="143220"/>
            <a:ext cx="6734978" cy="6444868"/>
          </a:xfrm>
        </p:spPr>
      </p:pic>
    </p:spTree>
    <p:extLst>
      <p:ext uri="{BB962C8B-B14F-4D97-AF65-F5344CB8AC3E}">
        <p14:creationId xmlns:p14="http://schemas.microsoft.com/office/powerpoint/2010/main" val="370240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arn(inVertical)">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9C7FC24-2FD3-479E-ABC8-3A1BB80D3B62}"/>
              </a:ext>
            </a:extLst>
          </p:cNvPr>
          <p:cNvSpPr>
            <a:spLocks noGrp="1"/>
          </p:cNvSpPr>
          <p:nvPr>
            <p:ph type="title"/>
          </p:nvPr>
        </p:nvSpPr>
        <p:spPr>
          <a:xfrm>
            <a:off x="4818502" y="0"/>
            <a:ext cx="2554995" cy="837282"/>
          </a:xfrm>
        </p:spPr>
        <p:txBody>
          <a:bodyPr/>
          <a:lstStyle/>
          <a:p>
            <a:r>
              <a:rPr lang="en-US" b="1" u="sng" dirty="0">
                <a:solidFill>
                  <a:srgbClr val="FFFF00"/>
                </a:solidFill>
              </a:rPr>
              <a:t>Chapter 4</a:t>
            </a:r>
          </a:p>
        </p:txBody>
      </p:sp>
      <p:sp>
        <p:nvSpPr>
          <p:cNvPr id="6" name="Content Placeholder 5">
            <a:extLst>
              <a:ext uri="{FF2B5EF4-FFF2-40B4-BE49-F238E27FC236}">
                <a16:creationId xmlns:a16="http://schemas.microsoft.com/office/drawing/2014/main" id="{D26FD7F2-448D-4DA6-9768-871A81345B41}"/>
              </a:ext>
            </a:extLst>
          </p:cNvPr>
          <p:cNvSpPr>
            <a:spLocks noGrp="1"/>
          </p:cNvSpPr>
          <p:nvPr>
            <p:ph idx="1"/>
          </p:nvPr>
        </p:nvSpPr>
        <p:spPr>
          <a:xfrm>
            <a:off x="1" y="837282"/>
            <a:ext cx="12192000" cy="6020718"/>
          </a:xfrm>
        </p:spPr>
        <p:txBody>
          <a:bodyPr>
            <a:normAutofit fontScale="70000" lnSpcReduction="20000"/>
          </a:bodyPr>
          <a:lstStyle/>
          <a:p>
            <a:pPr marL="0" indent="0">
              <a:buNone/>
            </a:pPr>
            <a:r>
              <a:rPr lang="en-US" sz="3100" dirty="0">
                <a:solidFill>
                  <a:srgbClr val="FFFF00"/>
                </a:solidFill>
                <a:latin typeface="system-ui"/>
              </a:rPr>
              <a:t>4 After these things I looked, and behold, a door </a:t>
            </a:r>
            <a:r>
              <a:rPr lang="en-US" sz="3100" i="1" dirty="0">
                <a:solidFill>
                  <a:srgbClr val="FFFF00"/>
                </a:solidFill>
                <a:latin typeface="system-ui"/>
              </a:rPr>
              <a:t>standing</a:t>
            </a:r>
            <a:r>
              <a:rPr lang="en-US" sz="3100" dirty="0">
                <a:solidFill>
                  <a:srgbClr val="FFFF00"/>
                </a:solidFill>
                <a:latin typeface="system-ui"/>
              </a:rPr>
              <a:t> open in heaven. And the first voice which I heard </a:t>
            </a:r>
            <a:r>
              <a:rPr lang="en-US" sz="3100" i="1" dirty="0">
                <a:solidFill>
                  <a:srgbClr val="FFFF00"/>
                </a:solidFill>
                <a:latin typeface="system-ui"/>
              </a:rPr>
              <a:t>was</a:t>
            </a:r>
            <a:r>
              <a:rPr lang="en-US" sz="3100" dirty="0">
                <a:solidFill>
                  <a:srgbClr val="FFFF00"/>
                </a:solidFill>
                <a:latin typeface="system-ui"/>
              </a:rPr>
              <a:t> like a trumpet speaking with me, saying, “Come up here, and I will show you things which must take place after this.” </a:t>
            </a:r>
            <a:r>
              <a:rPr lang="en-US" sz="3100" baseline="30000" dirty="0">
                <a:solidFill>
                  <a:srgbClr val="FFFF00"/>
                </a:solidFill>
                <a:latin typeface="system-ui"/>
              </a:rPr>
              <a:t>2 </a:t>
            </a:r>
            <a:r>
              <a:rPr lang="en-US" sz="3100" dirty="0">
                <a:solidFill>
                  <a:srgbClr val="FFFF00"/>
                </a:solidFill>
                <a:latin typeface="system-ui"/>
              </a:rPr>
              <a:t>Immediately I was in the Spirit; and behold, a throne set in heaven, and </a:t>
            </a:r>
            <a:r>
              <a:rPr lang="en-US" sz="3100" i="1" dirty="0">
                <a:solidFill>
                  <a:srgbClr val="FFFF00"/>
                </a:solidFill>
                <a:latin typeface="system-ui"/>
              </a:rPr>
              <a:t>One</a:t>
            </a:r>
            <a:r>
              <a:rPr lang="en-US" sz="3100" dirty="0">
                <a:solidFill>
                  <a:srgbClr val="FFFF00"/>
                </a:solidFill>
                <a:latin typeface="system-ui"/>
              </a:rPr>
              <a:t> sat on the throne. </a:t>
            </a:r>
            <a:r>
              <a:rPr lang="en-US" sz="3100" baseline="30000" dirty="0">
                <a:solidFill>
                  <a:srgbClr val="FFFF00"/>
                </a:solidFill>
                <a:latin typeface="system-ui"/>
              </a:rPr>
              <a:t>3 </a:t>
            </a:r>
            <a:r>
              <a:rPr lang="en-US" sz="3100" dirty="0">
                <a:solidFill>
                  <a:srgbClr val="FFFF00"/>
                </a:solidFill>
                <a:latin typeface="system-ui"/>
              </a:rPr>
              <a:t>And He who sat there was like a jasper and a </a:t>
            </a:r>
            <a:r>
              <a:rPr lang="en-US" sz="3100" dirty="0" err="1">
                <a:solidFill>
                  <a:srgbClr val="FFFF00"/>
                </a:solidFill>
                <a:latin typeface="system-ui"/>
              </a:rPr>
              <a:t>sardius</a:t>
            </a:r>
            <a:r>
              <a:rPr lang="en-US" sz="3100" dirty="0">
                <a:solidFill>
                  <a:srgbClr val="FFFF00"/>
                </a:solidFill>
                <a:latin typeface="system-ui"/>
              </a:rPr>
              <a:t> stone in appearance; and </a:t>
            </a:r>
            <a:r>
              <a:rPr lang="en-US" sz="3100" i="1" dirty="0">
                <a:solidFill>
                  <a:srgbClr val="FFFF00"/>
                </a:solidFill>
                <a:latin typeface="system-ui"/>
              </a:rPr>
              <a:t>there was</a:t>
            </a:r>
            <a:r>
              <a:rPr lang="en-US" sz="3100" dirty="0">
                <a:solidFill>
                  <a:srgbClr val="FFFF00"/>
                </a:solidFill>
                <a:latin typeface="system-ui"/>
              </a:rPr>
              <a:t> a rainbow around the throne, in appearance like an emerald. </a:t>
            </a:r>
            <a:r>
              <a:rPr lang="en-US" sz="3100" baseline="30000" dirty="0">
                <a:solidFill>
                  <a:srgbClr val="FFFF00"/>
                </a:solidFill>
                <a:latin typeface="system-ui"/>
              </a:rPr>
              <a:t>4 </a:t>
            </a:r>
            <a:r>
              <a:rPr lang="en-US" sz="3100" dirty="0">
                <a:solidFill>
                  <a:srgbClr val="FFFF00"/>
                </a:solidFill>
                <a:latin typeface="system-ui"/>
              </a:rPr>
              <a:t>Around the throne </a:t>
            </a:r>
            <a:r>
              <a:rPr lang="en-US" sz="3100" i="1" dirty="0">
                <a:solidFill>
                  <a:srgbClr val="FFFF00"/>
                </a:solidFill>
                <a:latin typeface="system-ui"/>
              </a:rPr>
              <a:t>were</a:t>
            </a:r>
            <a:r>
              <a:rPr lang="en-US" sz="3100" dirty="0">
                <a:solidFill>
                  <a:srgbClr val="FFFF00"/>
                </a:solidFill>
                <a:latin typeface="system-ui"/>
              </a:rPr>
              <a:t> twenty-four thrones, and on the thrones I saw twenty-four elders sitting, clothed in white robes; and they had crowns of gold on their heads. </a:t>
            </a:r>
            <a:r>
              <a:rPr lang="en-US" sz="3100" baseline="30000" dirty="0">
                <a:solidFill>
                  <a:srgbClr val="FFFF00"/>
                </a:solidFill>
                <a:latin typeface="system-ui"/>
              </a:rPr>
              <a:t>5 </a:t>
            </a:r>
            <a:r>
              <a:rPr lang="en-US" sz="3100" dirty="0">
                <a:solidFill>
                  <a:srgbClr val="FFFF00"/>
                </a:solidFill>
                <a:latin typeface="system-ui"/>
              </a:rPr>
              <a:t>And from the throne proceeded lightnings, </a:t>
            </a:r>
            <a:r>
              <a:rPr lang="en-US" sz="3100" dirty="0" err="1">
                <a:solidFill>
                  <a:srgbClr val="FFFF00"/>
                </a:solidFill>
                <a:latin typeface="system-ui"/>
              </a:rPr>
              <a:t>thunderings</a:t>
            </a:r>
            <a:r>
              <a:rPr lang="en-US" sz="3100" dirty="0">
                <a:solidFill>
                  <a:srgbClr val="FFFF00"/>
                </a:solidFill>
                <a:latin typeface="system-ui"/>
              </a:rPr>
              <a:t>, and voices. Seven lamps of fire </a:t>
            </a:r>
            <a:r>
              <a:rPr lang="en-US" sz="3100" i="1" dirty="0">
                <a:solidFill>
                  <a:srgbClr val="FFFF00"/>
                </a:solidFill>
                <a:latin typeface="system-ui"/>
              </a:rPr>
              <a:t>were</a:t>
            </a:r>
            <a:r>
              <a:rPr lang="en-US" sz="3100" dirty="0">
                <a:solidFill>
                  <a:srgbClr val="FFFF00"/>
                </a:solidFill>
                <a:latin typeface="system-ui"/>
              </a:rPr>
              <a:t> burning before the throne, which are the seven Spirits of God. </a:t>
            </a:r>
            <a:r>
              <a:rPr lang="en-US" sz="3100" baseline="30000" dirty="0">
                <a:solidFill>
                  <a:srgbClr val="FFFF00"/>
                </a:solidFill>
                <a:latin typeface="system-ui"/>
              </a:rPr>
              <a:t>6 </a:t>
            </a:r>
            <a:r>
              <a:rPr lang="en-US" sz="3100" dirty="0">
                <a:solidFill>
                  <a:srgbClr val="FFFF00"/>
                </a:solidFill>
                <a:latin typeface="system-ui"/>
              </a:rPr>
              <a:t>Before the throne </a:t>
            </a:r>
            <a:r>
              <a:rPr lang="en-US" sz="3100" i="1" dirty="0">
                <a:solidFill>
                  <a:srgbClr val="FFFF00"/>
                </a:solidFill>
                <a:latin typeface="system-ui"/>
              </a:rPr>
              <a:t>there</a:t>
            </a:r>
            <a:r>
              <a:rPr lang="en-US" sz="3100" dirty="0">
                <a:solidFill>
                  <a:srgbClr val="FFFF00"/>
                </a:solidFill>
                <a:latin typeface="system-ui"/>
              </a:rPr>
              <a:t> </a:t>
            </a:r>
            <a:r>
              <a:rPr lang="en-US" sz="3100" i="1" dirty="0">
                <a:solidFill>
                  <a:srgbClr val="FFFF00"/>
                </a:solidFill>
                <a:latin typeface="system-ui"/>
              </a:rPr>
              <a:t>was</a:t>
            </a:r>
            <a:r>
              <a:rPr lang="en-US" sz="3100" dirty="0">
                <a:solidFill>
                  <a:srgbClr val="FFFF00"/>
                </a:solidFill>
                <a:latin typeface="system-ui"/>
              </a:rPr>
              <a:t> a sea of glass, like crystal. And in the midst of the throne, and around the throne, </a:t>
            </a:r>
            <a:r>
              <a:rPr lang="en-US" sz="3100" i="1" dirty="0">
                <a:solidFill>
                  <a:srgbClr val="FFFF00"/>
                </a:solidFill>
                <a:latin typeface="system-ui"/>
              </a:rPr>
              <a:t>were</a:t>
            </a:r>
            <a:r>
              <a:rPr lang="en-US" sz="3100" dirty="0">
                <a:solidFill>
                  <a:srgbClr val="FFFF00"/>
                </a:solidFill>
                <a:latin typeface="system-ui"/>
              </a:rPr>
              <a:t> four living creatures full of eyes in front and in back. </a:t>
            </a:r>
            <a:r>
              <a:rPr lang="en-US" sz="3100" baseline="30000" dirty="0">
                <a:solidFill>
                  <a:srgbClr val="FFFF00"/>
                </a:solidFill>
                <a:latin typeface="system-ui"/>
              </a:rPr>
              <a:t>7 </a:t>
            </a:r>
            <a:r>
              <a:rPr lang="en-US" sz="3100" dirty="0">
                <a:solidFill>
                  <a:srgbClr val="FFFF00"/>
                </a:solidFill>
                <a:latin typeface="system-ui"/>
              </a:rPr>
              <a:t>The first living creature </a:t>
            </a:r>
            <a:r>
              <a:rPr lang="en-US" sz="3100" i="1" dirty="0">
                <a:solidFill>
                  <a:srgbClr val="FFFF00"/>
                </a:solidFill>
                <a:latin typeface="system-ui"/>
              </a:rPr>
              <a:t>was</a:t>
            </a:r>
            <a:r>
              <a:rPr lang="en-US" sz="3100" dirty="0">
                <a:solidFill>
                  <a:srgbClr val="FFFF00"/>
                </a:solidFill>
                <a:latin typeface="system-ui"/>
              </a:rPr>
              <a:t> like a lion, the second living creature like a calf, the third living creature had a face like a man, and the fourth living creature </a:t>
            </a:r>
            <a:r>
              <a:rPr lang="en-US" sz="3100" i="1" dirty="0">
                <a:solidFill>
                  <a:srgbClr val="FFFF00"/>
                </a:solidFill>
                <a:latin typeface="system-ui"/>
              </a:rPr>
              <a:t>was</a:t>
            </a:r>
            <a:r>
              <a:rPr lang="en-US" sz="3100" dirty="0">
                <a:solidFill>
                  <a:srgbClr val="FFFF00"/>
                </a:solidFill>
                <a:latin typeface="system-ui"/>
              </a:rPr>
              <a:t> like a flying eagle. </a:t>
            </a:r>
            <a:r>
              <a:rPr lang="en-US" sz="3100" baseline="30000" dirty="0">
                <a:solidFill>
                  <a:srgbClr val="FFFF00"/>
                </a:solidFill>
                <a:latin typeface="system-ui"/>
              </a:rPr>
              <a:t>8 </a:t>
            </a:r>
            <a:r>
              <a:rPr lang="en-US" sz="3100" i="1" dirty="0">
                <a:solidFill>
                  <a:srgbClr val="FFFF00"/>
                </a:solidFill>
                <a:latin typeface="system-ui"/>
              </a:rPr>
              <a:t>The</a:t>
            </a:r>
            <a:r>
              <a:rPr lang="en-US" sz="3100" dirty="0">
                <a:solidFill>
                  <a:srgbClr val="FFFF00"/>
                </a:solidFill>
                <a:latin typeface="system-ui"/>
              </a:rPr>
              <a:t> four living creatures, each having six wings, were full of eyes around and within. And they do not rest day or night, saying:</a:t>
            </a:r>
          </a:p>
          <a:p>
            <a:pPr marL="0" indent="0" algn="ctr">
              <a:buNone/>
            </a:pPr>
            <a:r>
              <a:rPr lang="en-US" sz="3100" dirty="0">
                <a:solidFill>
                  <a:srgbClr val="FFFF00"/>
                </a:solidFill>
                <a:latin typeface="system-ui"/>
              </a:rPr>
              <a:t>“Holy, holy, holy,</a:t>
            </a:r>
            <a:br>
              <a:rPr lang="en-US" sz="3100" dirty="0">
                <a:solidFill>
                  <a:srgbClr val="FFFF00"/>
                </a:solidFill>
                <a:latin typeface="system-ui"/>
              </a:rPr>
            </a:br>
            <a:r>
              <a:rPr lang="en-US" sz="3100" dirty="0">
                <a:solidFill>
                  <a:srgbClr val="FFFF00"/>
                </a:solidFill>
                <a:latin typeface="system-ui"/>
              </a:rPr>
              <a:t>Lord God Almighty,</a:t>
            </a:r>
            <a:br>
              <a:rPr lang="en-US" sz="3100" dirty="0">
                <a:solidFill>
                  <a:srgbClr val="FFFF00"/>
                </a:solidFill>
                <a:latin typeface="system-ui"/>
              </a:rPr>
            </a:br>
            <a:r>
              <a:rPr lang="en-US" sz="3100" dirty="0">
                <a:solidFill>
                  <a:srgbClr val="FFFF00"/>
                </a:solidFill>
                <a:latin typeface="system-ui"/>
              </a:rPr>
              <a:t>Who was and is and is to come!”</a:t>
            </a:r>
          </a:p>
          <a:p>
            <a:pPr marL="0" indent="0">
              <a:buNone/>
            </a:pPr>
            <a:r>
              <a:rPr lang="en-US" sz="3100" baseline="30000" dirty="0">
                <a:solidFill>
                  <a:srgbClr val="FFFF00"/>
                </a:solidFill>
                <a:latin typeface="system-ui"/>
              </a:rPr>
              <a:t>9 </a:t>
            </a:r>
            <a:r>
              <a:rPr lang="en-US" sz="3100" dirty="0">
                <a:solidFill>
                  <a:srgbClr val="FFFF00"/>
                </a:solidFill>
                <a:latin typeface="system-ui"/>
              </a:rPr>
              <a:t>Whenever the living creatures give glory and honor and thanks to Him who sits on the throne, who lives forever and ever, </a:t>
            </a:r>
            <a:r>
              <a:rPr lang="en-US" sz="3100" baseline="30000" dirty="0">
                <a:solidFill>
                  <a:srgbClr val="FFFF00"/>
                </a:solidFill>
                <a:latin typeface="system-ui"/>
              </a:rPr>
              <a:t>10 </a:t>
            </a:r>
            <a:r>
              <a:rPr lang="en-US" sz="3100" dirty="0">
                <a:solidFill>
                  <a:srgbClr val="FFFF00"/>
                </a:solidFill>
                <a:latin typeface="system-ui"/>
              </a:rPr>
              <a:t>the twenty-four elders fall down before Him who sits on the throne and worship Him who lives forever and ever, and cast their crowns before the throne, saying:</a:t>
            </a:r>
          </a:p>
          <a:p>
            <a:pPr marL="0" indent="0" algn="ctr">
              <a:buNone/>
            </a:pPr>
            <a:r>
              <a:rPr lang="en-US" sz="3100" baseline="30000" dirty="0">
                <a:solidFill>
                  <a:srgbClr val="FFFF00"/>
                </a:solidFill>
                <a:latin typeface="system-ui"/>
              </a:rPr>
              <a:t>11 </a:t>
            </a:r>
            <a:r>
              <a:rPr lang="en-US" sz="3100" dirty="0">
                <a:solidFill>
                  <a:srgbClr val="FFFF00"/>
                </a:solidFill>
                <a:latin typeface="system-ui"/>
              </a:rPr>
              <a:t>“You are worthy, O Lord,</a:t>
            </a:r>
            <a:br>
              <a:rPr lang="en-US" sz="3100" dirty="0">
                <a:solidFill>
                  <a:srgbClr val="FFFF00"/>
                </a:solidFill>
                <a:latin typeface="system-ui"/>
              </a:rPr>
            </a:br>
            <a:r>
              <a:rPr lang="en-US" sz="3100" dirty="0">
                <a:solidFill>
                  <a:srgbClr val="FFFF00"/>
                </a:solidFill>
                <a:latin typeface="system-ui"/>
              </a:rPr>
              <a:t>To receive glory and honor and power;</a:t>
            </a:r>
            <a:br>
              <a:rPr lang="en-US" sz="3100" dirty="0">
                <a:solidFill>
                  <a:srgbClr val="FFFF00"/>
                </a:solidFill>
                <a:latin typeface="system-ui"/>
              </a:rPr>
            </a:br>
            <a:r>
              <a:rPr lang="en-US" sz="3100" dirty="0">
                <a:solidFill>
                  <a:srgbClr val="FFFF00"/>
                </a:solidFill>
                <a:latin typeface="system-ui"/>
              </a:rPr>
              <a:t>For You created all things,</a:t>
            </a:r>
            <a:br>
              <a:rPr lang="en-US" sz="3100" dirty="0">
                <a:solidFill>
                  <a:srgbClr val="FFFF00"/>
                </a:solidFill>
                <a:latin typeface="system-ui"/>
              </a:rPr>
            </a:br>
            <a:r>
              <a:rPr lang="en-US" sz="3100" dirty="0">
                <a:solidFill>
                  <a:srgbClr val="FFFF00"/>
                </a:solidFill>
                <a:latin typeface="system-ui"/>
              </a:rPr>
              <a:t>And by Your will they exist and were created.”</a:t>
            </a:r>
          </a:p>
          <a:p>
            <a:pPr marL="0" indent="0">
              <a:buNone/>
            </a:pPr>
            <a:endParaRPr lang="en-US" dirty="0"/>
          </a:p>
        </p:txBody>
      </p:sp>
    </p:spTree>
    <p:extLst>
      <p:ext uri="{BB962C8B-B14F-4D97-AF65-F5344CB8AC3E}">
        <p14:creationId xmlns:p14="http://schemas.microsoft.com/office/powerpoint/2010/main" val="2294448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569DD-6E26-4C0F-BA7C-D046579ADCE9}"/>
              </a:ext>
            </a:extLst>
          </p:cNvPr>
          <p:cNvSpPr>
            <a:spLocks noGrp="1"/>
          </p:cNvSpPr>
          <p:nvPr>
            <p:ph type="title"/>
          </p:nvPr>
        </p:nvSpPr>
        <p:spPr>
          <a:xfrm>
            <a:off x="838200" y="166822"/>
            <a:ext cx="10515600" cy="1188254"/>
          </a:xfrm>
          <a:ln w="22225">
            <a:solidFill>
              <a:srgbClr val="FFFF00"/>
            </a:solidFill>
          </a:ln>
        </p:spPr>
        <p:txBody>
          <a:bodyPr/>
          <a:lstStyle/>
          <a:p>
            <a:pPr algn="ctr"/>
            <a:r>
              <a:rPr lang="en-US" sz="2200" b="1" dirty="0">
                <a:solidFill>
                  <a:srgbClr val="FFFF00"/>
                </a:solidFill>
                <a:latin typeface="system-ui"/>
                <a:ea typeface="+mn-ea"/>
                <a:cs typeface="+mn-cs"/>
              </a:rPr>
              <a:t>After these things I looked, and behold, a door </a:t>
            </a:r>
            <a:r>
              <a:rPr lang="en-US" sz="2200" b="1" i="1" dirty="0">
                <a:solidFill>
                  <a:srgbClr val="FFFF00"/>
                </a:solidFill>
                <a:latin typeface="system-ui"/>
                <a:ea typeface="+mn-ea"/>
                <a:cs typeface="+mn-cs"/>
              </a:rPr>
              <a:t>standing</a:t>
            </a:r>
            <a:r>
              <a:rPr lang="en-US" sz="2200" b="1" dirty="0">
                <a:solidFill>
                  <a:srgbClr val="FFFF00"/>
                </a:solidFill>
                <a:latin typeface="system-ui"/>
                <a:ea typeface="+mn-ea"/>
                <a:cs typeface="+mn-cs"/>
              </a:rPr>
              <a:t> open in heaven. And the first voice which I heard </a:t>
            </a:r>
            <a:r>
              <a:rPr lang="en-US" sz="2200" b="1" i="1" dirty="0">
                <a:solidFill>
                  <a:srgbClr val="FFFF00"/>
                </a:solidFill>
                <a:latin typeface="system-ui"/>
                <a:ea typeface="+mn-ea"/>
                <a:cs typeface="+mn-cs"/>
              </a:rPr>
              <a:t>was</a:t>
            </a:r>
            <a:r>
              <a:rPr lang="en-US" sz="2200" b="1" dirty="0">
                <a:solidFill>
                  <a:srgbClr val="FFFF00"/>
                </a:solidFill>
                <a:latin typeface="system-ui"/>
                <a:ea typeface="+mn-ea"/>
                <a:cs typeface="+mn-cs"/>
              </a:rPr>
              <a:t> like a trumpet speaking with me, saying, “Come up here, and I will show you things which must take place after this.”</a:t>
            </a:r>
            <a:endParaRPr lang="en-US" b="1" dirty="0"/>
          </a:p>
        </p:txBody>
      </p:sp>
      <p:sp>
        <p:nvSpPr>
          <p:cNvPr id="4" name="Content Placeholder 3">
            <a:extLst>
              <a:ext uri="{FF2B5EF4-FFF2-40B4-BE49-F238E27FC236}">
                <a16:creationId xmlns:a16="http://schemas.microsoft.com/office/drawing/2014/main" id="{3D31B988-069D-4176-B0B0-BD177D20A5C3}"/>
              </a:ext>
            </a:extLst>
          </p:cNvPr>
          <p:cNvSpPr>
            <a:spLocks noGrp="1"/>
          </p:cNvSpPr>
          <p:nvPr>
            <p:ph sz="half" idx="1"/>
          </p:nvPr>
        </p:nvSpPr>
        <p:spPr>
          <a:xfrm>
            <a:off x="84464" y="1459734"/>
            <a:ext cx="5181600" cy="5089793"/>
          </a:xfrm>
        </p:spPr>
        <p:txBody>
          <a:bodyPr>
            <a:normAutofit/>
          </a:bodyPr>
          <a:lstStyle/>
          <a:p>
            <a:pPr algn="ctr"/>
            <a:r>
              <a:rPr lang="en-US" b="1" dirty="0">
                <a:solidFill>
                  <a:schemeClr val="bg1"/>
                </a:solidFill>
              </a:rPr>
              <a:t>The door is open to invite John into viewing what was about to take place.</a:t>
            </a:r>
          </a:p>
          <a:p>
            <a:endParaRPr lang="en-US" b="1" dirty="0">
              <a:solidFill>
                <a:schemeClr val="bg1"/>
              </a:solidFill>
            </a:endParaRPr>
          </a:p>
          <a:p>
            <a:pPr algn="ctr"/>
            <a:r>
              <a:rPr lang="en-US" b="1" dirty="0">
                <a:solidFill>
                  <a:schemeClr val="bg1"/>
                </a:solidFill>
              </a:rPr>
              <a:t>Being in the spirit again reemphasizes this is not literal.</a:t>
            </a:r>
          </a:p>
          <a:p>
            <a:endParaRPr lang="en-US" b="1" dirty="0">
              <a:solidFill>
                <a:schemeClr val="bg1"/>
              </a:solidFill>
            </a:endParaRPr>
          </a:p>
          <a:p>
            <a:pPr algn="ctr"/>
            <a:r>
              <a:rPr lang="en-US" b="1" dirty="0">
                <a:solidFill>
                  <a:schemeClr val="bg1"/>
                </a:solidFill>
              </a:rPr>
              <a:t>Throne mentioned 38 times in the book.  In chapters 4 and 5, it is mentioned 17 times.</a:t>
            </a:r>
          </a:p>
        </p:txBody>
      </p:sp>
      <p:pic>
        <p:nvPicPr>
          <p:cNvPr id="11" name="Content Placeholder 10">
            <a:extLst>
              <a:ext uri="{FF2B5EF4-FFF2-40B4-BE49-F238E27FC236}">
                <a16:creationId xmlns:a16="http://schemas.microsoft.com/office/drawing/2014/main" id="{1F709F62-511C-479C-ABC6-6E850BB6F6F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66065" y="1553378"/>
            <a:ext cx="6841472" cy="5137800"/>
          </a:xfrm>
        </p:spPr>
      </p:pic>
    </p:spTree>
    <p:extLst>
      <p:ext uri="{BB962C8B-B14F-4D97-AF65-F5344CB8AC3E}">
        <p14:creationId xmlns:p14="http://schemas.microsoft.com/office/powerpoint/2010/main" val="224930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arn(inVertical)">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AA58A-A9E5-4E32-9654-1E22F2170351}"/>
              </a:ext>
            </a:extLst>
          </p:cNvPr>
          <p:cNvSpPr>
            <a:spLocks noGrp="1"/>
          </p:cNvSpPr>
          <p:nvPr>
            <p:ph type="title"/>
          </p:nvPr>
        </p:nvSpPr>
        <p:spPr>
          <a:xfrm>
            <a:off x="838200" y="235638"/>
            <a:ext cx="10515600" cy="890798"/>
          </a:xfrm>
          <a:ln w="31750">
            <a:solidFill>
              <a:srgbClr val="FFFF00"/>
            </a:solidFill>
          </a:ln>
        </p:spPr>
        <p:txBody>
          <a:bodyPr/>
          <a:lstStyle/>
          <a:p>
            <a:pPr algn="ctr"/>
            <a:r>
              <a:rPr lang="en-US" sz="2200" dirty="0">
                <a:solidFill>
                  <a:srgbClr val="FFFF00"/>
                </a:solidFill>
                <a:latin typeface="system-ui"/>
                <a:ea typeface="+mn-ea"/>
                <a:cs typeface="+mn-cs"/>
              </a:rPr>
              <a:t> </a:t>
            </a:r>
            <a:r>
              <a:rPr lang="en-US" sz="2200" baseline="30000" dirty="0">
                <a:solidFill>
                  <a:srgbClr val="FFFF00"/>
                </a:solidFill>
                <a:latin typeface="system-ui"/>
                <a:ea typeface="+mn-ea"/>
                <a:cs typeface="+mn-cs"/>
              </a:rPr>
              <a:t>3 </a:t>
            </a:r>
            <a:r>
              <a:rPr lang="en-US" sz="2200" dirty="0">
                <a:solidFill>
                  <a:srgbClr val="FFFF00"/>
                </a:solidFill>
                <a:latin typeface="system-ui"/>
                <a:ea typeface="+mn-ea"/>
                <a:cs typeface="+mn-cs"/>
              </a:rPr>
              <a:t>And He who sat there was like a jasper and a </a:t>
            </a:r>
            <a:r>
              <a:rPr lang="en-US" sz="2200" dirty="0" err="1">
                <a:solidFill>
                  <a:srgbClr val="FFFF00"/>
                </a:solidFill>
                <a:latin typeface="system-ui"/>
                <a:ea typeface="+mn-ea"/>
                <a:cs typeface="+mn-cs"/>
              </a:rPr>
              <a:t>sardius</a:t>
            </a:r>
            <a:r>
              <a:rPr lang="en-US" sz="2200" dirty="0">
                <a:solidFill>
                  <a:srgbClr val="FFFF00"/>
                </a:solidFill>
                <a:latin typeface="system-ui"/>
                <a:ea typeface="+mn-ea"/>
                <a:cs typeface="+mn-cs"/>
              </a:rPr>
              <a:t> stone in appearance; and </a:t>
            </a:r>
            <a:r>
              <a:rPr lang="en-US" sz="2200" i="1" dirty="0">
                <a:solidFill>
                  <a:srgbClr val="FFFF00"/>
                </a:solidFill>
                <a:latin typeface="system-ui"/>
                <a:ea typeface="+mn-ea"/>
                <a:cs typeface="+mn-cs"/>
              </a:rPr>
              <a:t>there was</a:t>
            </a:r>
            <a:r>
              <a:rPr lang="en-US" sz="2200" dirty="0">
                <a:solidFill>
                  <a:srgbClr val="FFFF00"/>
                </a:solidFill>
                <a:latin typeface="system-ui"/>
                <a:ea typeface="+mn-ea"/>
                <a:cs typeface="+mn-cs"/>
              </a:rPr>
              <a:t> a rainbow around the throne, in appearance like an emerald.</a:t>
            </a:r>
            <a:endParaRPr lang="en-US" dirty="0"/>
          </a:p>
        </p:txBody>
      </p:sp>
      <p:sp>
        <p:nvSpPr>
          <p:cNvPr id="3" name="Content Placeholder 2">
            <a:extLst>
              <a:ext uri="{FF2B5EF4-FFF2-40B4-BE49-F238E27FC236}">
                <a16:creationId xmlns:a16="http://schemas.microsoft.com/office/drawing/2014/main" id="{78D53C6C-DDF2-4B92-B1CC-A5C7E5167A60}"/>
              </a:ext>
            </a:extLst>
          </p:cNvPr>
          <p:cNvSpPr>
            <a:spLocks noGrp="1"/>
          </p:cNvSpPr>
          <p:nvPr>
            <p:ph sz="half" idx="1"/>
          </p:nvPr>
        </p:nvSpPr>
        <p:spPr>
          <a:xfrm>
            <a:off x="838200" y="1476260"/>
            <a:ext cx="5683786" cy="5045726"/>
          </a:xfrm>
        </p:spPr>
        <p:txBody>
          <a:bodyPr/>
          <a:lstStyle/>
          <a:p>
            <a:pPr algn="ctr"/>
            <a:r>
              <a:rPr lang="en-US" b="1" dirty="0">
                <a:solidFill>
                  <a:schemeClr val="bg1"/>
                </a:solidFill>
              </a:rPr>
              <a:t>Jasper stone – Clear stone, diamond, God’s glory and holiness</a:t>
            </a:r>
          </a:p>
          <a:p>
            <a:pPr algn="ctr"/>
            <a:endParaRPr lang="en-US" b="1" dirty="0">
              <a:solidFill>
                <a:schemeClr val="bg1"/>
              </a:solidFill>
            </a:endParaRPr>
          </a:p>
          <a:p>
            <a:pPr algn="ctr"/>
            <a:r>
              <a:rPr lang="en-US" b="1" dirty="0">
                <a:solidFill>
                  <a:schemeClr val="bg1"/>
                </a:solidFill>
              </a:rPr>
              <a:t>Sardis Stone – Blood red indicating holy nature of God in judgment</a:t>
            </a:r>
          </a:p>
          <a:p>
            <a:pPr algn="ctr"/>
            <a:endParaRPr lang="en-US" b="1" dirty="0">
              <a:solidFill>
                <a:schemeClr val="bg1"/>
              </a:solidFill>
            </a:endParaRPr>
          </a:p>
          <a:p>
            <a:pPr algn="ctr"/>
            <a:r>
              <a:rPr lang="en-US" b="1" dirty="0">
                <a:solidFill>
                  <a:schemeClr val="bg1"/>
                </a:solidFill>
              </a:rPr>
              <a:t>Rainbow – Covenant keeper</a:t>
            </a:r>
          </a:p>
          <a:p>
            <a:endParaRPr lang="en-US" b="1" dirty="0">
              <a:solidFill>
                <a:schemeClr val="bg1"/>
              </a:solidFill>
            </a:endParaRPr>
          </a:p>
          <a:p>
            <a:pPr marL="0" indent="0" algn="ctr">
              <a:buNone/>
            </a:pPr>
            <a:r>
              <a:rPr lang="en-US" b="1" dirty="0">
                <a:solidFill>
                  <a:schemeClr val="bg1"/>
                </a:solidFill>
              </a:rPr>
              <a:t>What does all this portray about God to those John is writing to?</a:t>
            </a:r>
          </a:p>
        </p:txBody>
      </p:sp>
      <p:pic>
        <p:nvPicPr>
          <p:cNvPr id="6" name="Content Placeholder 5">
            <a:extLst>
              <a:ext uri="{FF2B5EF4-FFF2-40B4-BE49-F238E27FC236}">
                <a16:creationId xmlns:a16="http://schemas.microsoft.com/office/drawing/2014/main" id="{2BFF7EFE-4761-42E2-B8A2-0A437A7696A9}"/>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72922" y="1344058"/>
            <a:ext cx="4936312" cy="5278304"/>
          </a:xfrm>
        </p:spPr>
      </p:pic>
    </p:spTree>
    <p:extLst>
      <p:ext uri="{BB962C8B-B14F-4D97-AF65-F5344CB8AC3E}">
        <p14:creationId xmlns:p14="http://schemas.microsoft.com/office/powerpoint/2010/main" val="400860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B55DE-9035-44FC-8AEC-3741D8DFC0DD}"/>
              </a:ext>
            </a:extLst>
          </p:cNvPr>
          <p:cNvSpPr>
            <a:spLocks noGrp="1"/>
          </p:cNvSpPr>
          <p:nvPr>
            <p:ph type="title"/>
          </p:nvPr>
        </p:nvSpPr>
        <p:spPr>
          <a:xfrm>
            <a:off x="838200" y="89704"/>
            <a:ext cx="10515600" cy="1325563"/>
          </a:xfrm>
          <a:ln w="31750">
            <a:solidFill>
              <a:schemeClr val="accent2"/>
            </a:solidFill>
          </a:ln>
        </p:spPr>
        <p:txBody>
          <a:bodyPr/>
          <a:lstStyle/>
          <a:p>
            <a:pPr algn="ctr"/>
            <a:r>
              <a:rPr lang="en-US" sz="2200" b="1" dirty="0">
                <a:solidFill>
                  <a:schemeClr val="accent2"/>
                </a:solidFill>
                <a:latin typeface="system-ui"/>
                <a:ea typeface="+mn-ea"/>
                <a:cs typeface="+mn-cs"/>
              </a:rPr>
              <a:t> </a:t>
            </a:r>
            <a:r>
              <a:rPr lang="en-US" sz="2200" b="1" baseline="30000" dirty="0">
                <a:solidFill>
                  <a:schemeClr val="accent2"/>
                </a:solidFill>
                <a:latin typeface="system-ui"/>
                <a:ea typeface="+mn-ea"/>
                <a:cs typeface="+mn-cs"/>
              </a:rPr>
              <a:t>4 </a:t>
            </a:r>
            <a:r>
              <a:rPr lang="en-US" sz="2200" b="1" dirty="0">
                <a:solidFill>
                  <a:schemeClr val="accent2"/>
                </a:solidFill>
                <a:latin typeface="system-ui"/>
                <a:ea typeface="+mn-ea"/>
                <a:cs typeface="+mn-cs"/>
              </a:rPr>
              <a:t>Around the throne </a:t>
            </a:r>
            <a:r>
              <a:rPr lang="en-US" sz="2200" b="1" i="1" dirty="0">
                <a:solidFill>
                  <a:schemeClr val="accent2"/>
                </a:solidFill>
                <a:latin typeface="system-ui"/>
                <a:ea typeface="+mn-ea"/>
                <a:cs typeface="+mn-cs"/>
              </a:rPr>
              <a:t>were</a:t>
            </a:r>
            <a:r>
              <a:rPr lang="en-US" sz="2200" b="1" dirty="0">
                <a:solidFill>
                  <a:schemeClr val="accent2"/>
                </a:solidFill>
                <a:latin typeface="system-ui"/>
                <a:ea typeface="+mn-ea"/>
                <a:cs typeface="+mn-cs"/>
              </a:rPr>
              <a:t> twenty-four thrones, and on the thrones I saw twenty-four elders sitting, clothed in white robes; and they had crowns of gold on their heads. </a:t>
            </a:r>
            <a:r>
              <a:rPr lang="en-US" sz="2200" b="1" baseline="30000" dirty="0">
                <a:solidFill>
                  <a:schemeClr val="accent2"/>
                </a:solidFill>
                <a:latin typeface="system-ui"/>
                <a:ea typeface="+mn-ea"/>
                <a:cs typeface="+mn-cs"/>
              </a:rPr>
              <a:t>5 </a:t>
            </a:r>
            <a:r>
              <a:rPr lang="en-US" sz="2200" b="1" dirty="0">
                <a:solidFill>
                  <a:schemeClr val="accent2"/>
                </a:solidFill>
                <a:latin typeface="system-ui"/>
                <a:ea typeface="+mn-ea"/>
                <a:cs typeface="+mn-cs"/>
              </a:rPr>
              <a:t>And from the throne proceeded lightnings, </a:t>
            </a:r>
            <a:r>
              <a:rPr lang="en-US" sz="2200" b="1" dirty="0" err="1">
                <a:solidFill>
                  <a:schemeClr val="accent2"/>
                </a:solidFill>
                <a:latin typeface="system-ui"/>
                <a:ea typeface="+mn-ea"/>
                <a:cs typeface="+mn-cs"/>
              </a:rPr>
              <a:t>thunderings</a:t>
            </a:r>
            <a:r>
              <a:rPr lang="en-US" sz="2200" b="1" dirty="0">
                <a:solidFill>
                  <a:schemeClr val="accent2"/>
                </a:solidFill>
                <a:latin typeface="system-ui"/>
                <a:ea typeface="+mn-ea"/>
                <a:cs typeface="+mn-cs"/>
              </a:rPr>
              <a:t>, and voices. Seven lamps of fire </a:t>
            </a:r>
            <a:r>
              <a:rPr lang="en-US" sz="2200" b="1" i="1" dirty="0">
                <a:solidFill>
                  <a:schemeClr val="accent2"/>
                </a:solidFill>
                <a:latin typeface="system-ui"/>
                <a:ea typeface="+mn-ea"/>
                <a:cs typeface="+mn-cs"/>
              </a:rPr>
              <a:t>were</a:t>
            </a:r>
            <a:r>
              <a:rPr lang="en-US" sz="2200" b="1" dirty="0">
                <a:solidFill>
                  <a:schemeClr val="accent2"/>
                </a:solidFill>
                <a:latin typeface="system-ui"/>
                <a:ea typeface="+mn-ea"/>
                <a:cs typeface="+mn-cs"/>
              </a:rPr>
              <a:t> burning before the throne, which are the seven Spirits of God. </a:t>
            </a:r>
            <a:endParaRPr lang="en-US" b="1" dirty="0">
              <a:solidFill>
                <a:schemeClr val="accent2"/>
              </a:solidFill>
            </a:endParaRPr>
          </a:p>
        </p:txBody>
      </p:sp>
      <p:sp>
        <p:nvSpPr>
          <p:cNvPr id="5" name="Scroll: Horizontal 4">
            <a:extLst>
              <a:ext uri="{FF2B5EF4-FFF2-40B4-BE49-F238E27FC236}">
                <a16:creationId xmlns:a16="http://schemas.microsoft.com/office/drawing/2014/main" id="{653120C7-9889-4DD8-BC46-9DD1572155F5}"/>
              </a:ext>
            </a:extLst>
          </p:cNvPr>
          <p:cNvSpPr/>
          <p:nvPr/>
        </p:nvSpPr>
        <p:spPr>
          <a:xfrm>
            <a:off x="209320" y="4814370"/>
            <a:ext cx="11633813" cy="2043629"/>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Two 12s which would stand for the 12 tribes of Israel and the 12 apostles (Matt 19:28; Luke 12:22-30).  In the New Jerusalem, there were 12 foundations and 12 gates with the names of the 12 tribes of Israel written on the gates and the names of the 12 apostles on the foundations.</a:t>
            </a:r>
          </a:p>
        </p:txBody>
      </p:sp>
      <p:sp>
        <p:nvSpPr>
          <p:cNvPr id="6" name="Rectangle: Rounded Corners 5">
            <a:extLst>
              <a:ext uri="{FF2B5EF4-FFF2-40B4-BE49-F238E27FC236}">
                <a16:creationId xmlns:a16="http://schemas.microsoft.com/office/drawing/2014/main" id="{85B0160A-3C87-43A1-B344-65C981EBBD4A}"/>
              </a:ext>
            </a:extLst>
          </p:cNvPr>
          <p:cNvSpPr/>
          <p:nvPr/>
        </p:nvSpPr>
        <p:spPr>
          <a:xfrm>
            <a:off x="8714342" y="1588983"/>
            <a:ext cx="3283026" cy="305167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Elders represent the personification of Old Testament worship and the throne would stand for the reign of acceptable worshippers (1 Chron 25)</a:t>
            </a:r>
          </a:p>
        </p:txBody>
      </p:sp>
    </p:spTree>
    <p:extLst>
      <p:ext uri="{BB962C8B-B14F-4D97-AF65-F5344CB8AC3E}">
        <p14:creationId xmlns:p14="http://schemas.microsoft.com/office/powerpoint/2010/main" val="162399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1395</Words>
  <Application>Microsoft Office PowerPoint</Application>
  <PresentationFormat>Widescreen</PresentationFormat>
  <Paragraphs>76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system-ui</vt:lpstr>
      <vt:lpstr>Office Theme</vt:lpstr>
      <vt:lpstr>Revelation 4</vt:lpstr>
      <vt:lpstr>Review first:</vt:lpstr>
      <vt:lpstr>How does this chapter help the churches who are facing the problems/challenges of:</vt:lpstr>
      <vt:lpstr>PowerPoint Presentation</vt:lpstr>
      <vt:lpstr>Worship in Revelation</vt:lpstr>
      <vt:lpstr>Chapter 4</vt:lpstr>
      <vt:lpstr>After these things I looked, and behold, a door standing open in heaven. And the first voice which I heard was like a trumpet speaking with me, saying, “Come up here, and I will show you things which must take place after this.”</vt:lpstr>
      <vt:lpstr> 3 And He who sat there was like a jasper and a sardius stone in appearance; and there was a rainbow around the throne, in appearance like an emerald.</vt:lpstr>
      <vt:lpstr> 4 Around the throne were twenty-four thrones, and on the thrones I saw twenty-four elders sitting, clothed in white robes; and they had crowns of gold on their heads. 5 And from the throne proceeded lightnings, thunderings, and voices. Seven lamps of fire were burning before the throne, which are the seven Spirits of God. </vt:lpstr>
      <vt:lpstr>6 Before the throne there was a sea of glass, like crystal. And in the midst of the throne, and around the throne, were four living creatures full of eyes in front and in back. </vt:lpstr>
      <vt:lpstr>PowerPoint Presentation</vt:lpstr>
      <vt:lpstr>PowerPoint Presentation</vt:lpstr>
      <vt:lpstr>7 The first living creature was like a lion, the second living creature like a calf, the third living creature had a face like a man, and the fourth living creature was like a flying eagle. </vt:lpstr>
      <vt:lpstr>   10 the twenty-four elders fall down before Him who sits on the throne and worship Him who lives forever and ever, and cast their crowns before the throne, saying: 11 “You are worthy, O Lord, To receive glory and honor and power; For You created all things, And by Your will they exist and were created.”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4</dc:title>
  <dc:creator>Paden, Eddie - LCMS Lang. Arts</dc:creator>
  <cp:lastModifiedBy>Kevin Stilts</cp:lastModifiedBy>
  <cp:revision>23</cp:revision>
  <dcterms:created xsi:type="dcterms:W3CDTF">2022-10-31T15:30:21Z</dcterms:created>
  <dcterms:modified xsi:type="dcterms:W3CDTF">2022-11-20T20:36:28Z</dcterms:modified>
</cp:coreProperties>
</file>