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299" r:id="rId5"/>
    <p:sldId id="298" r:id="rId6"/>
    <p:sldId id="301" r:id="rId7"/>
    <p:sldId id="300" r:id="rId8"/>
    <p:sldId id="302" r:id="rId9"/>
    <p:sldId id="303" r:id="rId10"/>
    <p:sldId id="304" r:id="rId11"/>
    <p:sldId id="305" r:id="rId12"/>
    <p:sldId id="306" r:id="rId13"/>
    <p:sldId id="308" r:id="rId14"/>
    <p:sldId id="307" r:id="rId15"/>
    <p:sldId id="30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D82C-4DA9-4743-9F2D-1D2409D9CC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EAC4D-FB0A-4037-A418-BC670AEFA9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54931-EE65-4A1E-9526-198A2366E3F0}"/>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4502D858-651E-4201-8B24-39CB56B61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7F67A-81BA-4639-A824-7822ED16FFC5}"/>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428738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FACB-5262-4BA1-8A82-BE2F5E8895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65A72A-25C0-4785-84A3-EAA7756528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32892-6E23-42B1-AF1F-0EE2891478DB}"/>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06028D2B-DA4D-46BC-B495-96E8F94A6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229408-C37E-439F-8F18-61909C9737E3}"/>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248343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ACDD01-489B-4D11-B206-B2860FD6A5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D2171-47B7-4578-BC1B-AF54D975DF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F8DF7-16DF-48B7-AAA1-973337DB38B9}"/>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35BFD4B3-0CF7-4B2E-9B7A-B7A07FA8B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DC640-2105-4E99-ACB0-8B50FFA4BD99}"/>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387371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2152-344A-404D-9688-18CD766666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4A22A-3BE5-40B0-ADCD-B0192B6756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CDC07-5886-458A-AE19-02AE5D691949}"/>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87653B21-219E-45CC-B67E-CE2BF9052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90139-DA41-4F1B-AD46-4D2D01D5BEBE}"/>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137076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0F85-6BB9-4669-BDB5-0D6EE7985C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439B34-C8D8-4775-B9F1-DFF3B8D796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B6455A-C785-4865-B24C-13F66CA80545}"/>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73C50642-7155-4691-8E5C-66F06AB8A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12B9E-F9DB-4ACE-ACC5-95CCBCC8390A}"/>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275873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8D2C5-894F-451F-AFFF-6B6FFE4EF8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0D9825-CF46-4FB3-8EBC-665A8F06F6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868BE1-7B53-4C6C-9AAC-853513A179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F47372-98F5-4C79-B3EC-84D65F37B94B}"/>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6" name="Footer Placeholder 5">
            <a:extLst>
              <a:ext uri="{FF2B5EF4-FFF2-40B4-BE49-F238E27FC236}">
                <a16:creationId xmlns:a16="http://schemas.microsoft.com/office/drawing/2014/main" id="{D7554393-4FF0-4D69-993A-CF1BFEEA75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33AA42-19F6-49ED-948C-0374004D61C8}"/>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103114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7177A-2E78-4E3D-9BB7-D617761BBE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94F5C3-2F8D-4765-903E-883A93C68D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A45419-7801-419D-BFB4-F5EF6BFE16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8335EA-5255-4AA6-8CD7-A1D6274663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564ABA-55D1-471A-961E-E2C6D4BAE8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C36F35-DF15-4F09-92E6-5C3B734CF616}"/>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8" name="Footer Placeholder 7">
            <a:extLst>
              <a:ext uri="{FF2B5EF4-FFF2-40B4-BE49-F238E27FC236}">
                <a16:creationId xmlns:a16="http://schemas.microsoft.com/office/drawing/2014/main" id="{CD4767AC-D518-420C-88A5-AC4BEC875B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2D505-509D-4529-A8F9-60149921CDAE}"/>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53002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E9DBD-32DE-4A01-81DD-B9437BF956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6621FF-A633-4D69-9FCB-F22A11B5D570}"/>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4" name="Footer Placeholder 3">
            <a:extLst>
              <a:ext uri="{FF2B5EF4-FFF2-40B4-BE49-F238E27FC236}">
                <a16:creationId xmlns:a16="http://schemas.microsoft.com/office/drawing/2014/main" id="{45C389AF-E770-4163-ABF4-FD5D31D009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52FFA0-82E5-451D-B8C4-741DFD47D696}"/>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212555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DCCF1C-D641-46DD-A095-F58B8A8E8C9C}"/>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3" name="Footer Placeholder 2">
            <a:extLst>
              <a:ext uri="{FF2B5EF4-FFF2-40B4-BE49-F238E27FC236}">
                <a16:creationId xmlns:a16="http://schemas.microsoft.com/office/drawing/2014/main" id="{0C8E8D33-91DD-4E50-AD32-2DCF5AA88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E53D64-82D4-46BE-9D8B-1B962E5C3E54}"/>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42883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1EE33-A426-4010-BD62-897B9C40ED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3E1B3-D6D8-41F2-B24A-A674AD8F40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D849FC-DCCB-472A-A918-3C5F7D944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4BC380-7F6F-48BC-884E-164FD9993F95}"/>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6" name="Footer Placeholder 5">
            <a:extLst>
              <a:ext uri="{FF2B5EF4-FFF2-40B4-BE49-F238E27FC236}">
                <a16:creationId xmlns:a16="http://schemas.microsoft.com/office/drawing/2014/main" id="{CF6C7741-F5A5-4244-94AD-F0801D5192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C57BB-4967-408F-BE7D-7B239B335602}"/>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91843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742F2-7E00-4EF9-9F96-C48A59103C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3EAD73-F1CE-4241-88A3-2AD2FE073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A4878-722C-4D91-998E-F46E1C790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4DED7A-81AF-457B-B810-23F3C6453097}"/>
              </a:ext>
            </a:extLst>
          </p:cNvPr>
          <p:cNvSpPr>
            <a:spLocks noGrp="1"/>
          </p:cNvSpPr>
          <p:nvPr>
            <p:ph type="dt" sz="half" idx="10"/>
          </p:nvPr>
        </p:nvSpPr>
        <p:spPr/>
        <p:txBody>
          <a:bodyPr/>
          <a:lstStyle/>
          <a:p>
            <a:fld id="{021CEB6F-11FC-45B5-AAF5-42D7C158B5E6}" type="datetimeFigureOut">
              <a:rPr lang="en-US" smtClean="0"/>
              <a:t>11/6/2022</a:t>
            </a:fld>
            <a:endParaRPr lang="en-US"/>
          </a:p>
        </p:txBody>
      </p:sp>
      <p:sp>
        <p:nvSpPr>
          <p:cNvPr id="6" name="Footer Placeholder 5">
            <a:extLst>
              <a:ext uri="{FF2B5EF4-FFF2-40B4-BE49-F238E27FC236}">
                <a16:creationId xmlns:a16="http://schemas.microsoft.com/office/drawing/2014/main" id="{B035040B-9C94-4902-B4EA-3C7634D5B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9BC59-5228-474F-B13C-DAA3D10A6DA5}"/>
              </a:ext>
            </a:extLst>
          </p:cNvPr>
          <p:cNvSpPr>
            <a:spLocks noGrp="1"/>
          </p:cNvSpPr>
          <p:nvPr>
            <p:ph type="sldNum" sz="quarter" idx="12"/>
          </p:nvPr>
        </p:nvSpPr>
        <p:spPr/>
        <p:txBody>
          <a:bodyPr/>
          <a:lstStyle/>
          <a:p>
            <a:fld id="{0584BA61-FD14-4464-BD67-23CB6F2064AB}" type="slidenum">
              <a:rPr lang="en-US" smtClean="0"/>
              <a:t>‹#›</a:t>
            </a:fld>
            <a:endParaRPr lang="en-US"/>
          </a:p>
        </p:txBody>
      </p:sp>
    </p:spTree>
    <p:extLst>
      <p:ext uri="{BB962C8B-B14F-4D97-AF65-F5344CB8AC3E}">
        <p14:creationId xmlns:p14="http://schemas.microsoft.com/office/powerpoint/2010/main" val="404284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6765E-85F8-40F0-964D-8EEE49307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A085AC-9804-448C-AE40-A2FFFBD33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E15BC-CD9E-4604-BD62-16C2B4D2BC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CEB6F-11FC-45B5-AAF5-42D7C158B5E6}" type="datetimeFigureOut">
              <a:rPr lang="en-US" smtClean="0"/>
              <a:t>11/6/2022</a:t>
            </a:fld>
            <a:endParaRPr lang="en-US"/>
          </a:p>
        </p:txBody>
      </p:sp>
      <p:sp>
        <p:nvSpPr>
          <p:cNvPr id="5" name="Footer Placeholder 4">
            <a:extLst>
              <a:ext uri="{FF2B5EF4-FFF2-40B4-BE49-F238E27FC236}">
                <a16:creationId xmlns:a16="http://schemas.microsoft.com/office/drawing/2014/main" id="{78FED51F-BA9F-43DD-B372-BAEC60A5E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AAD973-F1D5-4145-A7D0-1F60958B5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4BA61-FD14-4464-BD67-23CB6F2064AB}" type="slidenum">
              <a:rPr lang="en-US" smtClean="0"/>
              <a:t>‹#›</a:t>
            </a:fld>
            <a:endParaRPr lang="en-US"/>
          </a:p>
        </p:txBody>
      </p:sp>
    </p:spTree>
    <p:extLst>
      <p:ext uri="{BB962C8B-B14F-4D97-AF65-F5344CB8AC3E}">
        <p14:creationId xmlns:p14="http://schemas.microsoft.com/office/powerpoint/2010/main" val="252209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3AB0B-FB30-49A0-8B08-87F249FEAFB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6BC7C8-A832-4B82-B45A-D9CFFB9013AD}"/>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AD75682C-8767-4EAF-8EFE-B819D21D4E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6165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688A-C881-4730-A168-739F92CEFB25}"/>
              </a:ext>
            </a:extLst>
          </p:cNvPr>
          <p:cNvSpPr>
            <a:spLocks noGrp="1"/>
          </p:cNvSpPr>
          <p:nvPr>
            <p:ph type="title"/>
          </p:nvPr>
        </p:nvSpPr>
        <p:spPr/>
        <p:txBody>
          <a:bodyPr>
            <a:normAutofit fontScale="90000"/>
          </a:bodyPr>
          <a:lstStyle/>
          <a:p>
            <a:pPr algn="ctr"/>
            <a:r>
              <a:rPr lang="en-US" sz="3600" b="1" dirty="0">
                <a:solidFill>
                  <a:schemeClr val="bg1"/>
                </a:solidFill>
              </a:rPr>
              <a:t>The city was VERY rich.  In 60 AD, a great earthquake leveled the city.  The elders of the city refused Roman help or money for they were rich and had no need of anyone’s help.  It was a HUGE banking community.</a:t>
            </a:r>
          </a:p>
        </p:txBody>
      </p:sp>
      <p:pic>
        <p:nvPicPr>
          <p:cNvPr id="5" name="Content Placeholder 4">
            <a:extLst>
              <a:ext uri="{FF2B5EF4-FFF2-40B4-BE49-F238E27FC236}">
                <a16:creationId xmlns:a16="http://schemas.microsoft.com/office/drawing/2014/main" id="{A833F688-4253-40BA-98C1-F74D45E6F3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82912"/>
            <a:ext cx="10689404" cy="4767209"/>
          </a:xfrm>
        </p:spPr>
      </p:pic>
    </p:spTree>
    <p:extLst>
      <p:ext uri="{BB962C8B-B14F-4D97-AF65-F5344CB8AC3E}">
        <p14:creationId xmlns:p14="http://schemas.microsoft.com/office/powerpoint/2010/main" val="65722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CEB8-DAAF-467E-AE49-EB3726806E9B}"/>
              </a:ext>
            </a:extLst>
          </p:cNvPr>
          <p:cNvSpPr>
            <a:spLocks noGrp="1"/>
          </p:cNvSpPr>
          <p:nvPr>
            <p:ph type="title"/>
          </p:nvPr>
        </p:nvSpPr>
        <p:spPr>
          <a:xfrm>
            <a:off x="838200" y="0"/>
            <a:ext cx="10515600" cy="1021886"/>
          </a:xfrm>
        </p:spPr>
        <p:txBody>
          <a:bodyPr>
            <a:normAutofit/>
          </a:bodyPr>
          <a:lstStyle/>
          <a:p>
            <a:pPr algn="ctr"/>
            <a:r>
              <a:rPr lang="en-US" sz="6600" b="1" dirty="0">
                <a:solidFill>
                  <a:schemeClr val="accent2"/>
                </a:solidFill>
              </a:rPr>
              <a:t>Laodicea</a:t>
            </a:r>
          </a:p>
        </p:txBody>
      </p:sp>
      <p:sp>
        <p:nvSpPr>
          <p:cNvPr id="3" name="Content Placeholder 2">
            <a:extLst>
              <a:ext uri="{FF2B5EF4-FFF2-40B4-BE49-F238E27FC236}">
                <a16:creationId xmlns:a16="http://schemas.microsoft.com/office/drawing/2014/main" id="{691305AF-F97F-42C6-A145-4EDF424D57CE}"/>
              </a:ext>
            </a:extLst>
          </p:cNvPr>
          <p:cNvSpPr>
            <a:spLocks noGrp="1"/>
          </p:cNvSpPr>
          <p:nvPr>
            <p:ph idx="1"/>
          </p:nvPr>
        </p:nvSpPr>
        <p:spPr>
          <a:xfrm>
            <a:off x="339047" y="1212350"/>
            <a:ext cx="11404315" cy="5445303"/>
          </a:xfrm>
        </p:spPr>
        <p:txBody>
          <a:bodyPr>
            <a:normAutofit fontScale="92500"/>
          </a:bodyPr>
          <a:lstStyle/>
          <a:p>
            <a:pPr marL="0" indent="0" algn="ctr">
              <a:buNone/>
            </a:pPr>
            <a:r>
              <a:rPr lang="en-US" b="1" baseline="30000" dirty="0">
                <a:solidFill>
                  <a:schemeClr val="accent2"/>
                </a:solidFill>
                <a:latin typeface="system-ui"/>
              </a:rPr>
              <a:t>14 </a:t>
            </a:r>
            <a:r>
              <a:rPr lang="en-US" b="1" dirty="0">
                <a:solidFill>
                  <a:schemeClr val="accent2"/>
                </a:solidFill>
                <a:latin typeface="system-ui"/>
              </a:rPr>
              <a:t>“And to the angel of the church of the Laodiceans write, ‘These things says the Amen, the Faithful and True Witness, the Beginning of the creation of God: </a:t>
            </a:r>
            <a:r>
              <a:rPr lang="en-US" b="1" baseline="30000" dirty="0">
                <a:solidFill>
                  <a:schemeClr val="accent2"/>
                </a:solidFill>
                <a:latin typeface="system-ui"/>
              </a:rPr>
              <a:t>15 </a:t>
            </a:r>
            <a:r>
              <a:rPr lang="en-US" b="1" dirty="0">
                <a:solidFill>
                  <a:schemeClr val="accent2"/>
                </a:solidFill>
                <a:latin typeface="system-ui"/>
              </a:rPr>
              <a:t>“I know your works, that you are neither cold nor hot. I could wish you were cold or hot. </a:t>
            </a:r>
            <a:r>
              <a:rPr lang="en-US" b="1" baseline="30000" dirty="0">
                <a:solidFill>
                  <a:schemeClr val="accent2"/>
                </a:solidFill>
                <a:latin typeface="system-ui"/>
              </a:rPr>
              <a:t>16 </a:t>
            </a:r>
            <a:r>
              <a:rPr lang="en-US" b="1" dirty="0">
                <a:solidFill>
                  <a:schemeClr val="accent2"/>
                </a:solidFill>
                <a:latin typeface="system-ui"/>
              </a:rPr>
              <a:t>So then, because you are lukewarm, and neither cold nor hot, I will vomit you out of My mouth. </a:t>
            </a:r>
            <a:r>
              <a:rPr lang="en-US" b="1" baseline="30000" dirty="0">
                <a:solidFill>
                  <a:schemeClr val="accent2"/>
                </a:solidFill>
                <a:latin typeface="system-ui"/>
              </a:rPr>
              <a:t>17 </a:t>
            </a:r>
            <a:r>
              <a:rPr lang="en-US" b="1" dirty="0">
                <a:solidFill>
                  <a:schemeClr val="accent2"/>
                </a:solidFill>
                <a:latin typeface="system-ui"/>
              </a:rPr>
              <a:t>Because you say, ‘I am rich, have become wealthy, and have need of nothing’—and do not know that you are wretched, miserable, poor, blind, and naked— </a:t>
            </a:r>
            <a:r>
              <a:rPr lang="en-US" b="1" baseline="30000" dirty="0">
                <a:solidFill>
                  <a:schemeClr val="accent2"/>
                </a:solidFill>
                <a:latin typeface="system-ui"/>
              </a:rPr>
              <a:t>18 </a:t>
            </a:r>
            <a:r>
              <a:rPr lang="en-US" b="1" dirty="0">
                <a:solidFill>
                  <a:schemeClr val="accent2"/>
                </a:solidFill>
                <a:latin typeface="system-ui"/>
              </a:rPr>
              <a:t>I counsel you to buy from Me gold refined in the fire, that you may be rich; and white garments, that you may be clothed, </a:t>
            </a:r>
            <a:r>
              <a:rPr lang="en-US" b="1" i="1" dirty="0">
                <a:solidFill>
                  <a:schemeClr val="accent2"/>
                </a:solidFill>
                <a:latin typeface="system-ui"/>
              </a:rPr>
              <a:t>that</a:t>
            </a:r>
            <a:r>
              <a:rPr lang="en-US" b="1" dirty="0">
                <a:solidFill>
                  <a:schemeClr val="accent2"/>
                </a:solidFill>
                <a:latin typeface="system-ui"/>
              </a:rPr>
              <a:t> the shame of your nakedness may not be revealed; and anoint your eyes with eye salve, that you may see. </a:t>
            </a:r>
            <a:r>
              <a:rPr lang="en-US" b="1" baseline="30000" dirty="0">
                <a:solidFill>
                  <a:schemeClr val="accent2"/>
                </a:solidFill>
                <a:latin typeface="system-ui"/>
              </a:rPr>
              <a:t>19 </a:t>
            </a:r>
            <a:r>
              <a:rPr lang="en-US" b="1" dirty="0">
                <a:solidFill>
                  <a:schemeClr val="accent2"/>
                </a:solidFill>
                <a:latin typeface="system-ui"/>
              </a:rPr>
              <a:t>As many as I love, I rebuke and chasten. Therefore be zealous and repent. </a:t>
            </a:r>
            <a:r>
              <a:rPr lang="en-US" b="1" baseline="30000" dirty="0">
                <a:solidFill>
                  <a:schemeClr val="accent2"/>
                </a:solidFill>
                <a:latin typeface="system-ui"/>
              </a:rPr>
              <a:t>20 </a:t>
            </a:r>
            <a:r>
              <a:rPr lang="en-US" b="1" dirty="0">
                <a:solidFill>
                  <a:schemeClr val="accent2"/>
                </a:solidFill>
                <a:latin typeface="system-ui"/>
              </a:rPr>
              <a:t>Behold, I stand at the door and knock. If anyone hears My voice and opens the door, I will come in to him and dine with him, and he with Me. </a:t>
            </a:r>
            <a:r>
              <a:rPr lang="en-US" b="1" baseline="30000" dirty="0">
                <a:solidFill>
                  <a:schemeClr val="accent2"/>
                </a:solidFill>
                <a:latin typeface="system-ui"/>
              </a:rPr>
              <a:t>21 </a:t>
            </a:r>
            <a:r>
              <a:rPr lang="en-US" b="1" dirty="0">
                <a:solidFill>
                  <a:schemeClr val="accent2"/>
                </a:solidFill>
                <a:latin typeface="system-ui"/>
              </a:rPr>
              <a:t>To him who overcomes I will grant to sit with Me on My throne, as I also overcame and sat down with My Father on His throne. </a:t>
            </a:r>
            <a:r>
              <a:rPr lang="en-US" b="1" baseline="30000" dirty="0">
                <a:solidFill>
                  <a:schemeClr val="accent2"/>
                </a:solidFill>
                <a:latin typeface="system-ui"/>
              </a:rPr>
              <a:t>22 </a:t>
            </a:r>
            <a:r>
              <a:rPr lang="en-US" b="1" dirty="0">
                <a:solidFill>
                  <a:schemeClr val="accent2"/>
                </a:solidFill>
                <a:latin typeface="system-ui"/>
              </a:rPr>
              <a:t>“He who has an ear, let him hear what the Spirit says to the churches.” ’ ”</a:t>
            </a:r>
          </a:p>
          <a:p>
            <a:pPr marL="0" indent="0">
              <a:buNone/>
            </a:pPr>
            <a:endParaRPr lang="en-US" dirty="0"/>
          </a:p>
        </p:txBody>
      </p:sp>
    </p:spTree>
    <p:extLst>
      <p:ext uri="{BB962C8B-B14F-4D97-AF65-F5344CB8AC3E}">
        <p14:creationId xmlns:p14="http://schemas.microsoft.com/office/powerpoint/2010/main" val="138607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A945-0DC4-4F10-9887-80B6BBDC8E42}"/>
              </a:ext>
            </a:extLst>
          </p:cNvPr>
          <p:cNvSpPr>
            <a:spLocks noGrp="1"/>
          </p:cNvSpPr>
          <p:nvPr>
            <p:ph type="title"/>
          </p:nvPr>
        </p:nvSpPr>
        <p:spPr>
          <a:xfrm>
            <a:off x="838200" y="118545"/>
            <a:ext cx="10515600" cy="1325563"/>
          </a:xfrm>
          <a:ln w="25400">
            <a:solidFill>
              <a:srgbClr val="FFC000"/>
            </a:solidFill>
          </a:ln>
        </p:spPr>
        <p:txBody>
          <a:bodyPr>
            <a:normAutofit fontScale="90000"/>
          </a:bodyPr>
          <a:lstStyle/>
          <a:p>
            <a:pPr algn="ctr"/>
            <a:r>
              <a:rPr lang="en-US" b="1" dirty="0">
                <a:solidFill>
                  <a:schemeClr val="accent2"/>
                </a:solidFill>
                <a:latin typeface="system-ui"/>
              </a:rPr>
              <a:t> </a:t>
            </a:r>
            <a:r>
              <a:rPr lang="en-US" b="1" baseline="30000" dirty="0">
                <a:solidFill>
                  <a:schemeClr val="accent2"/>
                </a:solidFill>
                <a:latin typeface="system-ui"/>
              </a:rPr>
              <a:t>15 </a:t>
            </a:r>
            <a:r>
              <a:rPr lang="en-US" b="1" dirty="0">
                <a:solidFill>
                  <a:schemeClr val="accent2"/>
                </a:solidFill>
                <a:latin typeface="system-ui"/>
              </a:rPr>
              <a:t>“I know your works, that you are neither cold nor hot. I could wish you were cold or hot. </a:t>
            </a:r>
            <a:endParaRPr lang="en-US" dirty="0"/>
          </a:p>
        </p:txBody>
      </p:sp>
      <p:sp>
        <p:nvSpPr>
          <p:cNvPr id="4" name="Content Placeholder 3">
            <a:extLst>
              <a:ext uri="{FF2B5EF4-FFF2-40B4-BE49-F238E27FC236}">
                <a16:creationId xmlns:a16="http://schemas.microsoft.com/office/drawing/2014/main" id="{0488D791-59CE-4AC5-8A1F-48AC41EB5B78}"/>
              </a:ext>
            </a:extLst>
          </p:cNvPr>
          <p:cNvSpPr>
            <a:spLocks noGrp="1"/>
          </p:cNvSpPr>
          <p:nvPr>
            <p:ph sz="half" idx="1"/>
          </p:nvPr>
        </p:nvSpPr>
        <p:spPr>
          <a:xfrm>
            <a:off x="1726058" y="1721902"/>
            <a:ext cx="8753582" cy="3414195"/>
          </a:xfrm>
        </p:spPr>
        <p:txBody>
          <a:bodyPr>
            <a:normAutofit lnSpcReduction="10000"/>
          </a:bodyPr>
          <a:lstStyle/>
          <a:p>
            <a:pPr marL="0" indent="0" algn="ctr">
              <a:buNone/>
            </a:pPr>
            <a:r>
              <a:rPr lang="en-US" sz="3600" b="1" dirty="0">
                <a:solidFill>
                  <a:schemeClr val="bg1"/>
                </a:solidFill>
              </a:rPr>
              <a:t>This group of Christians were spiritually lethargic/complacent.  Sort of like:</a:t>
            </a:r>
          </a:p>
          <a:p>
            <a:pPr marL="0" indent="0" algn="ctr">
              <a:buNone/>
            </a:pPr>
            <a:endParaRPr lang="en-US" sz="3600" b="1" dirty="0">
              <a:solidFill>
                <a:schemeClr val="bg1"/>
              </a:solidFill>
            </a:endParaRPr>
          </a:p>
          <a:p>
            <a:pPr marL="0" indent="0" algn="ctr">
              <a:buNone/>
            </a:pPr>
            <a:r>
              <a:rPr lang="en-US" sz="3600" b="1" dirty="0">
                <a:solidFill>
                  <a:schemeClr val="bg1"/>
                </a:solidFill>
              </a:rPr>
              <a:t>Peace after War</a:t>
            </a:r>
          </a:p>
          <a:p>
            <a:pPr marL="0" indent="0" algn="ctr">
              <a:buNone/>
            </a:pPr>
            <a:r>
              <a:rPr lang="en-US" sz="3600" b="1" dirty="0">
                <a:solidFill>
                  <a:schemeClr val="bg1"/>
                </a:solidFill>
              </a:rPr>
              <a:t>Allowing others to do our work</a:t>
            </a:r>
          </a:p>
          <a:p>
            <a:pPr marL="0" indent="0" algn="ctr">
              <a:buNone/>
            </a:pPr>
            <a:r>
              <a:rPr lang="en-US" sz="3600" b="1" dirty="0">
                <a:solidFill>
                  <a:schemeClr val="bg1"/>
                </a:solidFill>
              </a:rPr>
              <a:t>Being concerned with “other things”</a:t>
            </a:r>
          </a:p>
        </p:txBody>
      </p:sp>
      <p:pic>
        <p:nvPicPr>
          <p:cNvPr id="7" name="Content Placeholder 6">
            <a:extLst>
              <a:ext uri="{FF2B5EF4-FFF2-40B4-BE49-F238E27FC236}">
                <a16:creationId xmlns:a16="http://schemas.microsoft.com/office/drawing/2014/main" id="{5D5A0ADB-587A-4845-AAD8-9B8C1540DE7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875052" y="5539305"/>
            <a:ext cx="6441896" cy="1200150"/>
          </a:xfrm>
        </p:spPr>
      </p:pic>
    </p:spTree>
    <p:extLst>
      <p:ext uri="{BB962C8B-B14F-4D97-AF65-F5344CB8AC3E}">
        <p14:creationId xmlns:p14="http://schemas.microsoft.com/office/powerpoint/2010/main" val="126171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A945-0DC4-4F10-9887-80B6BBDC8E42}"/>
              </a:ext>
            </a:extLst>
          </p:cNvPr>
          <p:cNvSpPr>
            <a:spLocks noGrp="1"/>
          </p:cNvSpPr>
          <p:nvPr>
            <p:ph type="title"/>
          </p:nvPr>
        </p:nvSpPr>
        <p:spPr>
          <a:xfrm>
            <a:off x="838200" y="118545"/>
            <a:ext cx="10515600" cy="1325563"/>
          </a:xfrm>
          <a:ln w="25400">
            <a:solidFill>
              <a:srgbClr val="FFC000"/>
            </a:solidFill>
          </a:ln>
        </p:spPr>
        <p:txBody>
          <a:bodyPr>
            <a:normAutofit fontScale="90000"/>
          </a:bodyPr>
          <a:lstStyle/>
          <a:p>
            <a:pPr algn="ctr"/>
            <a:r>
              <a:rPr lang="en-US" b="1" dirty="0">
                <a:solidFill>
                  <a:schemeClr val="accent2"/>
                </a:solidFill>
                <a:latin typeface="system-ui"/>
              </a:rPr>
              <a:t> </a:t>
            </a:r>
            <a:r>
              <a:rPr lang="en-US" b="1" baseline="30000" dirty="0">
                <a:solidFill>
                  <a:schemeClr val="accent2"/>
                </a:solidFill>
                <a:latin typeface="system-ui"/>
              </a:rPr>
              <a:t>15 </a:t>
            </a:r>
            <a:r>
              <a:rPr lang="en-US" b="1" dirty="0">
                <a:solidFill>
                  <a:schemeClr val="accent2"/>
                </a:solidFill>
                <a:latin typeface="system-ui"/>
              </a:rPr>
              <a:t>“I know your works, that you are neither cold nor hot. I could wish you were cold or hot. </a:t>
            </a:r>
            <a:endParaRPr lang="en-US" dirty="0"/>
          </a:p>
        </p:txBody>
      </p:sp>
      <p:sp>
        <p:nvSpPr>
          <p:cNvPr id="4" name="Content Placeholder 3">
            <a:extLst>
              <a:ext uri="{FF2B5EF4-FFF2-40B4-BE49-F238E27FC236}">
                <a16:creationId xmlns:a16="http://schemas.microsoft.com/office/drawing/2014/main" id="{0488D791-59CE-4AC5-8A1F-48AC41EB5B78}"/>
              </a:ext>
            </a:extLst>
          </p:cNvPr>
          <p:cNvSpPr>
            <a:spLocks noGrp="1"/>
          </p:cNvSpPr>
          <p:nvPr>
            <p:ph sz="half" idx="1"/>
          </p:nvPr>
        </p:nvSpPr>
        <p:spPr>
          <a:xfrm>
            <a:off x="1726058" y="2486346"/>
            <a:ext cx="8753582" cy="2649751"/>
          </a:xfrm>
        </p:spPr>
        <p:txBody>
          <a:bodyPr>
            <a:normAutofit/>
          </a:bodyPr>
          <a:lstStyle/>
          <a:p>
            <a:pPr marL="0" indent="0" algn="ctr">
              <a:buNone/>
            </a:pPr>
            <a:r>
              <a:rPr lang="en-US" sz="3600" b="1" dirty="0">
                <a:solidFill>
                  <a:schemeClr val="bg1"/>
                </a:solidFill>
              </a:rPr>
              <a:t>HOW IS LUKEWARMNESS SEEN IN THE LIVES OF CHRISTIANS?</a:t>
            </a:r>
          </a:p>
        </p:txBody>
      </p:sp>
      <p:pic>
        <p:nvPicPr>
          <p:cNvPr id="7" name="Content Placeholder 6">
            <a:extLst>
              <a:ext uri="{FF2B5EF4-FFF2-40B4-BE49-F238E27FC236}">
                <a16:creationId xmlns:a16="http://schemas.microsoft.com/office/drawing/2014/main" id="{5D5A0ADB-587A-4845-AAD8-9B8C1540DE7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875052" y="5539305"/>
            <a:ext cx="6441896" cy="1200150"/>
          </a:xfrm>
        </p:spPr>
      </p:pic>
    </p:spTree>
    <p:extLst>
      <p:ext uri="{BB962C8B-B14F-4D97-AF65-F5344CB8AC3E}">
        <p14:creationId xmlns:p14="http://schemas.microsoft.com/office/powerpoint/2010/main" val="335068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9157-DA55-461F-A875-60496E88CB83}"/>
              </a:ext>
            </a:extLst>
          </p:cNvPr>
          <p:cNvSpPr>
            <a:spLocks noGrp="1"/>
          </p:cNvSpPr>
          <p:nvPr>
            <p:ph type="title"/>
          </p:nvPr>
        </p:nvSpPr>
        <p:spPr>
          <a:xfrm>
            <a:off x="328773" y="256855"/>
            <a:ext cx="11394040" cy="1433834"/>
          </a:xfrm>
        </p:spPr>
        <p:txBody>
          <a:bodyPr>
            <a:normAutofit/>
          </a:bodyPr>
          <a:lstStyle/>
          <a:p>
            <a:pPr algn="ctr"/>
            <a:r>
              <a:rPr lang="en-US" sz="2600" b="1" baseline="30000" dirty="0">
                <a:solidFill>
                  <a:srgbClr val="ED7D31"/>
                </a:solidFill>
                <a:latin typeface="system-ui"/>
                <a:ea typeface="+mn-ea"/>
                <a:cs typeface="+mn-cs"/>
              </a:rPr>
              <a:t>18 </a:t>
            </a:r>
            <a:r>
              <a:rPr lang="en-US" sz="2600" b="1" dirty="0">
                <a:solidFill>
                  <a:srgbClr val="ED7D31"/>
                </a:solidFill>
                <a:latin typeface="system-ui"/>
                <a:ea typeface="+mn-ea"/>
                <a:cs typeface="+mn-cs"/>
              </a:rPr>
              <a:t>I counsel you to buy from Me gold refined in the fire, that you may be rich; and white garments, that you may be clothed, </a:t>
            </a:r>
            <a:r>
              <a:rPr lang="en-US" sz="2600" b="1" i="1" dirty="0">
                <a:solidFill>
                  <a:srgbClr val="ED7D31"/>
                </a:solidFill>
                <a:latin typeface="system-ui"/>
                <a:ea typeface="+mn-ea"/>
                <a:cs typeface="+mn-cs"/>
              </a:rPr>
              <a:t>that</a:t>
            </a:r>
            <a:r>
              <a:rPr lang="en-US" sz="2600" b="1" dirty="0">
                <a:solidFill>
                  <a:srgbClr val="ED7D31"/>
                </a:solidFill>
                <a:latin typeface="system-ui"/>
                <a:ea typeface="+mn-ea"/>
                <a:cs typeface="+mn-cs"/>
              </a:rPr>
              <a:t> the shame of your nakedness may not be revealed; and anoint your eyes with eye salve, that you may see.</a:t>
            </a:r>
            <a:endParaRPr lang="en-US" dirty="0"/>
          </a:p>
        </p:txBody>
      </p:sp>
      <p:sp>
        <p:nvSpPr>
          <p:cNvPr id="3" name="Content Placeholder 2">
            <a:extLst>
              <a:ext uri="{FF2B5EF4-FFF2-40B4-BE49-F238E27FC236}">
                <a16:creationId xmlns:a16="http://schemas.microsoft.com/office/drawing/2014/main" id="{B9A83AC2-183A-4D81-8BDA-AC40D088D5D1}"/>
              </a:ext>
            </a:extLst>
          </p:cNvPr>
          <p:cNvSpPr>
            <a:spLocks noGrp="1"/>
          </p:cNvSpPr>
          <p:nvPr>
            <p:ph sz="half" idx="1"/>
          </p:nvPr>
        </p:nvSpPr>
        <p:spPr>
          <a:xfrm>
            <a:off x="328773" y="1825625"/>
            <a:ext cx="6544638" cy="4351338"/>
          </a:xfrm>
        </p:spPr>
        <p:txBody>
          <a:bodyPr>
            <a:normAutofit/>
          </a:bodyPr>
          <a:lstStyle/>
          <a:p>
            <a:r>
              <a:rPr lang="en-US" sz="3200" b="1" dirty="0">
                <a:solidFill>
                  <a:schemeClr val="bg1"/>
                </a:solidFill>
              </a:rPr>
              <a:t>1 Peter 1:6,7 – this sure looks like a reference to asking for persecutions.</a:t>
            </a:r>
          </a:p>
          <a:p>
            <a:pPr marL="0" indent="0">
              <a:buNone/>
            </a:pPr>
            <a:endParaRPr lang="en-US" sz="3200" b="1" dirty="0">
              <a:solidFill>
                <a:schemeClr val="bg1"/>
              </a:solidFill>
            </a:endParaRPr>
          </a:p>
          <a:p>
            <a:r>
              <a:rPr lang="en-US" sz="3200" b="1" dirty="0">
                <a:solidFill>
                  <a:schemeClr val="bg1"/>
                </a:solidFill>
              </a:rPr>
              <a:t>So, do we need to be asking for persecutions in our lives?</a:t>
            </a:r>
          </a:p>
          <a:p>
            <a:pPr marL="0" indent="0">
              <a:buNone/>
            </a:pPr>
            <a:endParaRPr lang="en-US" sz="3200" b="1" dirty="0">
              <a:solidFill>
                <a:schemeClr val="bg1"/>
              </a:solidFill>
            </a:endParaRPr>
          </a:p>
          <a:p>
            <a:r>
              <a:rPr lang="en-US" sz="3200" b="1" dirty="0">
                <a:solidFill>
                  <a:schemeClr val="bg1"/>
                </a:solidFill>
              </a:rPr>
              <a:t>Be careful what you ask for . . .</a:t>
            </a:r>
          </a:p>
        </p:txBody>
      </p:sp>
      <p:pic>
        <p:nvPicPr>
          <p:cNvPr id="6" name="Content Placeholder 5">
            <a:extLst>
              <a:ext uri="{FF2B5EF4-FFF2-40B4-BE49-F238E27FC236}">
                <a16:creationId xmlns:a16="http://schemas.microsoft.com/office/drawing/2014/main" id="{CC5CD79A-28F2-42A0-A574-9D7165EB5DF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67927" y="1952090"/>
            <a:ext cx="5524073" cy="4224873"/>
          </a:xfrm>
        </p:spPr>
      </p:pic>
    </p:spTree>
    <p:extLst>
      <p:ext uri="{BB962C8B-B14F-4D97-AF65-F5344CB8AC3E}">
        <p14:creationId xmlns:p14="http://schemas.microsoft.com/office/powerpoint/2010/main" val="425624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8453-B006-477D-B402-2150615B813F}"/>
              </a:ext>
            </a:extLst>
          </p:cNvPr>
          <p:cNvSpPr>
            <a:spLocks noGrp="1"/>
          </p:cNvSpPr>
          <p:nvPr>
            <p:ph type="title"/>
          </p:nvPr>
        </p:nvSpPr>
        <p:spPr>
          <a:xfrm>
            <a:off x="838200" y="0"/>
            <a:ext cx="10515600" cy="1032160"/>
          </a:xfrm>
        </p:spPr>
        <p:txBody>
          <a:bodyPr/>
          <a:lstStyle/>
          <a:p>
            <a:pPr algn="ctr"/>
            <a:r>
              <a:rPr lang="en-US" b="1" dirty="0">
                <a:solidFill>
                  <a:srgbClr val="FFC000"/>
                </a:solidFill>
              </a:rPr>
              <a:t>What is the REAL Problem?</a:t>
            </a:r>
          </a:p>
        </p:txBody>
      </p:sp>
      <p:sp>
        <p:nvSpPr>
          <p:cNvPr id="3" name="Content Placeholder 2">
            <a:extLst>
              <a:ext uri="{FF2B5EF4-FFF2-40B4-BE49-F238E27FC236}">
                <a16:creationId xmlns:a16="http://schemas.microsoft.com/office/drawing/2014/main" id="{CB67520E-A6FE-4DC4-906A-CDA25C0576FF}"/>
              </a:ext>
            </a:extLst>
          </p:cNvPr>
          <p:cNvSpPr>
            <a:spLocks noGrp="1"/>
          </p:cNvSpPr>
          <p:nvPr>
            <p:ph sz="half" idx="1"/>
          </p:nvPr>
        </p:nvSpPr>
        <p:spPr>
          <a:xfrm>
            <a:off x="493161" y="1253446"/>
            <a:ext cx="6657652" cy="5604554"/>
          </a:xfrm>
        </p:spPr>
        <p:txBody>
          <a:bodyPr>
            <a:normAutofit lnSpcReduction="10000"/>
          </a:bodyPr>
          <a:lstStyle/>
          <a:p>
            <a:r>
              <a:rPr lang="en-US" b="1" dirty="0">
                <a:solidFill>
                  <a:schemeClr val="bg1"/>
                </a:solidFill>
              </a:rPr>
              <a:t>What is the real problem with the Laodiceans?</a:t>
            </a:r>
          </a:p>
          <a:p>
            <a:r>
              <a:rPr lang="en-US" b="1" dirty="0">
                <a:solidFill>
                  <a:schemeClr val="bg1"/>
                </a:solidFill>
              </a:rPr>
              <a:t>Not the symptoms, but the root problem?</a:t>
            </a:r>
          </a:p>
          <a:p>
            <a:r>
              <a:rPr lang="en-US" b="1" dirty="0">
                <a:solidFill>
                  <a:schemeClr val="bg1"/>
                </a:solidFill>
              </a:rPr>
              <a:t>Wealth and comfort was keeping them from working for God</a:t>
            </a:r>
          </a:p>
          <a:p>
            <a:endParaRPr lang="en-US" b="1" dirty="0">
              <a:solidFill>
                <a:schemeClr val="bg1"/>
              </a:solidFill>
            </a:endParaRPr>
          </a:p>
          <a:p>
            <a:r>
              <a:rPr lang="en-US" b="1" dirty="0">
                <a:solidFill>
                  <a:schemeClr val="bg1"/>
                </a:solidFill>
              </a:rPr>
              <a:t>How CAN wealth and comfort keep a Christians from focusing on the spiritual?</a:t>
            </a:r>
          </a:p>
          <a:p>
            <a:endParaRPr lang="en-US" b="1" dirty="0">
              <a:solidFill>
                <a:schemeClr val="bg1"/>
              </a:solidFill>
            </a:endParaRPr>
          </a:p>
          <a:p>
            <a:pPr marL="0" indent="0" algn="ctr">
              <a:buNone/>
            </a:pPr>
            <a:r>
              <a:rPr lang="en-US" sz="3200" b="1" baseline="30000" dirty="0">
                <a:solidFill>
                  <a:srgbClr val="ED7D31"/>
                </a:solidFill>
                <a:latin typeface="system-ui"/>
              </a:rPr>
              <a:t>17 </a:t>
            </a:r>
            <a:r>
              <a:rPr lang="en-US" sz="3200" b="1" dirty="0">
                <a:solidFill>
                  <a:srgbClr val="ED7D31"/>
                </a:solidFill>
                <a:latin typeface="system-ui"/>
              </a:rPr>
              <a:t>Because you say, ‘I am rich, have become wealthy, and have need of nothing . . . .</a:t>
            </a:r>
            <a:endParaRPr lang="en-US" sz="3200" b="1" dirty="0">
              <a:solidFill>
                <a:schemeClr val="bg1"/>
              </a:solidFill>
            </a:endParaRPr>
          </a:p>
        </p:txBody>
      </p:sp>
      <p:pic>
        <p:nvPicPr>
          <p:cNvPr id="6" name="Content Placeholder 5">
            <a:extLst>
              <a:ext uri="{FF2B5EF4-FFF2-40B4-BE49-F238E27FC236}">
                <a16:creationId xmlns:a16="http://schemas.microsoft.com/office/drawing/2014/main" id="{EE2496D5-84DA-4E82-ABDF-D7F5DB36A17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55843" y="1825625"/>
            <a:ext cx="4351338" cy="4351338"/>
          </a:xfrm>
        </p:spPr>
      </p:pic>
    </p:spTree>
    <p:extLst>
      <p:ext uri="{BB962C8B-B14F-4D97-AF65-F5344CB8AC3E}">
        <p14:creationId xmlns:p14="http://schemas.microsoft.com/office/powerpoint/2010/main" val="392974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B9AD-D2B8-47F1-B207-5749A647B00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EE1E2DF-513F-4399-AACB-D83670F856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886317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97A3-43A2-40A5-8618-556E3CF2E990}"/>
              </a:ext>
            </a:extLst>
          </p:cNvPr>
          <p:cNvSpPr>
            <a:spLocks noGrp="1"/>
          </p:cNvSpPr>
          <p:nvPr>
            <p:ph type="title"/>
          </p:nvPr>
        </p:nvSpPr>
        <p:spPr/>
        <p:txBody>
          <a:bodyPr>
            <a:normAutofit/>
          </a:bodyPr>
          <a:lstStyle/>
          <a:p>
            <a:pPr algn="ctr"/>
            <a:r>
              <a:rPr lang="en-US" sz="2800" b="1" dirty="0">
                <a:solidFill>
                  <a:schemeClr val="bg1"/>
                </a:solidFill>
              </a:rPr>
              <a:t>The city’s position on the trade route easily conjures up the image of a doorway.  Philadelphia prospered through agriculture and related industries.  It was a big producer of grapes/wine.</a:t>
            </a:r>
          </a:p>
        </p:txBody>
      </p:sp>
      <p:pic>
        <p:nvPicPr>
          <p:cNvPr id="5" name="Content Placeholder 4">
            <a:extLst>
              <a:ext uri="{FF2B5EF4-FFF2-40B4-BE49-F238E27FC236}">
                <a16:creationId xmlns:a16="http://schemas.microsoft.com/office/drawing/2014/main" id="{26098F28-9377-4686-8816-74EB797979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2181638"/>
            <a:ext cx="10515599" cy="4676362"/>
          </a:xfrm>
        </p:spPr>
      </p:pic>
    </p:spTree>
    <p:extLst>
      <p:ext uri="{BB962C8B-B14F-4D97-AF65-F5344CB8AC3E}">
        <p14:creationId xmlns:p14="http://schemas.microsoft.com/office/powerpoint/2010/main" val="375114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59C3-9174-4ABA-A4B7-089F27723338}"/>
              </a:ext>
            </a:extLst>
          </p:cNvPr>
          <p:cNvSpPr>
            <a:spLocks noGrp="1"/>
          </p:cNvSpPr>
          <p:nvPr>
            <p:ph type="title"/>
          </p:nvPr>
        </p:nvSpPr>
        <p:spPr>
          <a:xfrm>
            <a:off x="838200" y="0"/>
            <a:ext cx="10515600" cy="1001762"/>
          </a:xfrm>
        </p:spPr>
        <p:txBody>
          <a:bodyPr>
            <a:normAutofit/>
          </a:bodyPr>
          <a:lstStyle/>
          <a:p>
            <a:pPr algn="ctr"/>
            <a:r>
              <a:rPr lang="en-US" sz="5400" b="1" u="sng" dirty="0">
                <a:solidFill>
                  <a:srgbClr val="FF0000"/>
                </a:solidFill>
              </a:rPr>
              <a:t>Philadelphia</a:t>
            </a:r>
          </a:p>
        </p:txBody>
      </p:sp>
      <p:sp>
        <p:nvSpPr>
          <p:cNvPr id="3" name="Content Placeholder 2">
            <a:extLst>
              <a:ext uri="{FF2B5EF4-FFF2-40B4-BE49-F238E27FC236}">
                <a16:creationId xmlns:a16="http://schemas.microsoft.com/office/drawing/2014/main" id="{ED12ADEC-6186-48A9-B998-62368D107DFC}"/>
              </a:ext>
            </a:extLst>
          </p:cNvPr>
          <p:cNvSpPr>
            <a:spLocks noGrp="1"/>
          </p:cNvSpPr>
          <p:nvPr>
            <p:ph idx="1"/>
          </p:nvPr>
        </p:nvSpPr>
        <p:spPr>
          <a:xfrm>
            <a:off x="433633" y="867266"/>
            <a:ext cx="11368726" cy="5637229"/>
          </a:xfrm>
        </p:spPr>
        <p:txBody>
          <a:bodyPr>
            <a:normAutofit lnSpcReduction="10000"/>
          </a:bodyPr>
          <a:lstStyle/>
          <a:p>
            <a:pPr marL="0" indent="0">
              <a:buNone/>
            </a:pPr>
            <a:r>
              <a:rPr lang="en-US" b="1" baseline="30000" dirty="0">
                <a:solidFill>
                  <a:schemeClr val="bg1"/>
                </a:solidFill>
              </a:rPr>
              <a:t>7 </a:t>
            </a:r>
            <a:r>
              <a:rPr lang="en-US" dirty="0">
                <a:solidFill>
                  <a:schemeClr val="bg1"/>
                </a:solidFill>
              </a:rPr>
              <a:t>“And to the angel of the church in Philadelphia write, ‘These things says He who is holy, He who is true, “He who has the key of David, He who opens and no one shuts, and shuts and no one opens”: </a:t>
            </a:r>
            <a:r>
              <a:rPr lang="en-US" b="1" baseline="30000" dirty="0">
                <a:solidFill>
                  <a:schemeClr val="bg1"/>
                </a:solidFill>
              </a:rPr>
              <a:t>8 </a:t>
            </a:r>
            <a:r>
              <a:rPr lang="en-US" dirty="0">
                <a:solidFill>
                  <a:schemeClr val="bg1"/>
                </a:solidFill>
              </a:rPr>
              <a:t>“I know your works. See, I have set before you an open door, and no one can shut it; for you have a little strength, have kept My word, and have not denied My name. </a:t>
            </a:r>
            <a:r>
              <a:rPr lang="en-US" b="1" baseline="30000" dirty="0">
                <a:solidFill>
                  <a:schemeClr val="bg1"/>
                </a:solidFill>
              </a:rPr>
              <a:t>9 </a:t>
            </a:r>
            <a:r>
              <a:rPr lang="en-US" dirty="0">
                <a:solidFill>
                  <a:schemeClr val="bg1"/>
                </a:solidFill>
              </a:rPr>
              <a:t>Indeed I will make </a:t>
            </a:r>
            <a:r>
              <a:rPr lang="en-US" i="1" dirty="0">
                <a:solidFill>
                  <a:schemeClr val="bg1"/>
                </a:solidFill>
              </a:rPr>
              <a:t>those</a:t>
            </a:r>
            <a:r>
              <a:rPr lang="en-US" dirty="0">
                <a:solidFill>
                  <a:schemeClr val="bg1"/>
                </a:solidFill>
              </a:rPr>
              <a:t> of the synagogue of Satan, who say they are Jews and are not, but lie—indeed I will make them come and worship before your feet, and to know that I have loved you. </a:t>
            </a:r>
            <a:r>
              <a:rPr lang="en-US" b="1" baseline="30000" dirty="0">
                <a:solidFill>
                  <a:schemeClr val="bg1"/>
                </a:solidFill>
              </a:rPr>
              <a:t>10 </a:t>
            </a:r>
            <a:r>
              <a:rPr lang="en-US" dirty="0">
                <a:solidFill>
                  <a:schemeClr val="bg1"/>
                </a:solidFill>
              </a:rPr>
              <a:t>Because you have kept My command to persevere, I also will keep you from the hour of trial which shall come upon the whole world, to test those who dwell on the earth. </a:t>
            </a:r>
            <a:r>
              <a:rPr lang="en-US" b="1" baseline="30000" dirty="0">
                <a:solidFill>
                  <a:schemeClr val="bg1"/>
                </a:solidFill>
              </a:rPr>
              <a:t>11 </a:t>
            </a:r>
            <a:r>
              <a:rPr lang="en-US" dirty="0">
                <a:solidFill>
                  <a:schemeClr val="bg1"/>
                </a:solidFill>
              </a:rPr>
              <a:t>Behold, I am coming quickly! Hold fast what you have, that no one may take your crown. </a:t>
            </a:r>
            <a:r>
              <a:rPr lang="en-US" b="1" baseline="30000" dirty="0">
                <a:solidFill>
                  <a:schemeClr val="bg1"/>
                </a:solidFill>
              </a:rPr>
              <a:t>12 </a:t>
            </a:r>
            <a:r>
              <a:rPr lang="en-US" dirty="0">
                <a:solidFill>
                  <a:schemeClr val="bg1"/>
                </a:solidFill>
              </a:rPr>
              <a:t>He who overcomes, I will make him a pillar in the temple of My God, and he shall go out no more. I will write on him the name of My God and the name of the city of My God, the New Jerusalem, which comes down out of heaven from My God. And </a:t>
            </a:r>
            <a:r>
              <a:rPr lang="en-US" i="1" dirty="0">
                <a:solidFill>
                  <a:schemeClr val="bg1"/>
                </a:solidFill>
              </a:rPr>
              <a:t>I will write on him</a:t>
            </a:r>
            <a:r>
              <a:rPr lang="en-US" dirty="0">
                <a:solidFill>
                  <a:schemeClr val="bg1"/>
                </a:solidFill>
              </a:rPr>
              <a:t> My new name. </a:t>
            </a:r>
            <a:r>
              <a:rPr lang="en-US" b="1" baseline="30000" dirty="0">
                <a:solidFill>
                  <a:schemeClr val="bg1"/>
                </a:solidFill>
              </a:rPr>
              <a:t>13 </a:t>
            </a:r>
            <a:r>
              <a:rPr lang="en-US" dirty="0">
                <a:solidFill>
                  <a:schemeClr val="bg1"/>
                </a:solidFill>
              </a:rPr>
              <a:t>“He who has an ear, let him hear what the Spirit says to the churches.” ’</a:t>
            </a:r>
          </a:p>
          <a:p>
            <a:pPr marL="0" indent="0">
              <a:buNone/>
            </a:pPr>
            <a:endParaRPr lang="en-US" dirty="0"/>
          </a:p>
        </p:txBody>
      </p:sp>
    </p:spTree>
    <p:extLst>
      <p:ext uri="{BB962C8B-B14F-4D97-AF65-F5344CB8AC3E}">
        <p14:creationId xmlns:p14="http://schemas.microsoft.com/office/powerpoint/2010/main" val="38707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8F7CD6-9193-44AA-81E8-1E305973817A}"/>
              </a:ext>
            </a:extLst>
          </p:cNvPr>
          <p:cNvSpPr>
            <a:spLocks noGrp="1"/>
          </p:cNvSpPr>
          <p:nvPr>
            <p:ph type="title"/>
          </p:nvPr>
        </p:nvSpPr>
        <p:spPr/>
        <p:txBody>
          <a:bodyPr/>
          <a:lstStyle/>
          <a:p>
            <a:pPr algn="ctr"/>
            <a:r>
              <a:rPr lang="en-US" sz="2800" dirty="0">
                <a:solidFill>
                  <a:prstClr val="white"/>
                </a:solidFill>
                <a:latin typeface="Calibri" panose="020F0502020204030204"/>
                <a:ea typeface="+mn-ea"/>
                <a:cs typeface="+mn-cs"/>
              </a:rPr>
              <a:t> </a:t>
            </a:r>
            <a:r>
              <a:rPr lang="en-US" sz="2800" b="1" baseline="30000" dirty="0">
                <a:solidFill>
                  <a:prstClr val="white"/>
                </a:solidFill>
                <a:latin typeface="Calibri" panose="020F0502020204030204"/>
                <a:ea typeface="+mn-ea"/>
                <a:cs typeface="+mn-cs"/>
              </a:rPr>
              <a:t>8 </a:t>
            </a:r>
            <a:r>
              <a:rPr lang="en-US" sz="2800" dirty="0">
                <a:solidFill>
                  <a:prstClr val="white"/>
                </a:solidFill>
                <a:latin typeface="Calibri" panose="020F0502020204030204"/>
                <a:ea typeface="+mn-ea"/>
                <a:cs typeface="+mn-cs"/>
              </a:rPr>
              <a:t>“I know your works. See, I have set before you an open door, and no one can shut it; for you have a little strength, have kept My word, and have not denied My name.</a:t>
            </a:r>
            <a:endParaRPr lang="en-US" dirty="0"/>
          </a:p>
        </p:txBody>
      </p:sp>
      <p:sp>
        <p:nvSpPr>
          <p:cNvPr id="5" name="Content Placeholder 4">
            <a:extLst>
              <a:ext uri="{FF2B5EF4-FFF2-40B4-BE49-F238E27FC236}">
                <a16:creationId xmlns:a16="http://schemas.microsoft.com/office/drawing/2014/main" id="{73842BA9-BC97-47E0-A2BD-D1BE3993D33A}"/>
              </a:ext>
            </a:extLst>
          </p:cNvPr>
          <p:cNvSpPr>
            <a:spLocks noGrp="1"/>
          </p:cNvSpPr>
          <p:nvPr>
            <p:ph sz="half" idx="1"/>
          </p:nvPr>
        </p:nvSpPr>
        <p:spPr>
          <a:xfrm>
            <a:off x="838199" y="1825625"/>
            <a:ext cx="5804971" cy="4667250"/>
          </a:xfrm>
          <a:ln w="28575">
            <a:solidFill>
              <a:schemeClr val="bg1"/>
            </a:solidFill>
          </a:ln>
        </p:spPr>
        <p:txBody>
          <a:bodyPr>
            <a:normAutofit/>
          </a:bodyPr>
          <a:lstStyle/>
          <a:p>
            <a:pPr algn="ctr"/>
            <a:r>
              <a:rPr lang="en-US" sz="3200" b="1" dirty="0">
                <a:solidFill>
                  <a:schemeClr val="bg1"/>
                </a:solidFill>
              </a:rPr>
              <a:t>The little strength is probably in reference to the fact they were a small group and/or they had no political strength to stand against the Jews in the city</a:t>
            </a:r>
          </a:p>
          <a:p>
            <a:pPr algn="ctr"/>
            <a:endParaRPr lang="en-US" sz="3200" b="1" dirty="0">
              <a:solidFill>
                <a:schemeClr val="bg1"/>
              </a:solidFill>
            </a:endParaRPr>
          </a:p>
          <a:p>
            <a:pPr algn="ctr"/>
            <a:r>
              <a:rPr lang="en-US" sz="3200" b="1" dirty="0">
                <a:solidFill>
                  <a:schemeClr val="bg1"/>
                </a:solidFill>
              </a:rPr>
              <a:t>It is obvious that it is NOT in reference to their faith as they had great power faith wise.</a:t>
            </a:r>
          </a:p>
        </p:txBody>
      </p:sp>
      <p:pic>
        <p:nvPicPr>
          <p:cNvPr id="8" name="Content Placeholder 7">
            <a:extLst>
              <a:ext uri="{FF2B5EF4-FFF2-40B4-BE49-F238E27FC236}">
                <a16:creationId xmlns:a16="http://schemas.microsoft.com/office/drawing/2014/main" id="{E578FBA2-4C59-491D-A8AE-44B0861169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49440" y="1825624"/>
            <a:ext cx="4688378" cy="5032375"/>
          </a:xfrm>
        </p:spPr>
      </p:pic>
    </p:spTree>
    <p:extLst>
      <p:ext uri="{BB962C8B-B14F-4D97-AF65-F5344CB8AC3E}">
        <p14:creationId xmlns:p14="http://schemas.microsoft.com/office/powerpoint/2010/main" val="23038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0EE4-8EA9-4332-A92D-40FCE0B9A6AA}"/>
              </a:ext>
            </a:extLst>
          </p:cNvPr>
          <p:cNvSpPr>
            <a:spLocks noGrp="1"/>
          </p:cNvSpPr>
          <p:nvPr>
            <p:ph type="title"/>
          </p:nvPr>
        </p:nvSpPr>
        <p:spPr>
          <a:xfrm>
            <a:off x="838200" y="102742"/>
            <a:ext cx="10515600" cy="919145"/>
          </a:xfrm>
          <a:ln w="28575">
            <a:solidFill>
              <a:schemeClr val="bg1"/>
            </a:solidFill>
          </a:ln>
        </p:spPr>
        <p:txBody>
          <a:bodyPr>
            <a:normAutofit/>
          </a:bodyPr>
          <a:lstStyle/>
          <a:p>
            <a:pPr algn="ctr"/>
            <a:r>
              <a:rPr lang="en-US" sz="4000" dirty="0">
                <a:solidFill>
                  <a:prstClr val="white"/>
                </a:solidFill>
                <a:latin typeface="Calibri" panose="020F0502020204030204"/>
              </a:rPr>
              <a:t>How can being few in number be a challenge?</a:t>
            </a:r>
            <a:endParaRPr lang="en-US" sz="4000" dirty="0"/>
          </a:p>
        </p:txBody>
      </p:sp>
      <p:sp>
        <p:nvSpPr>
          <p:cNvPr id="5" name="Content Placeholder 4">
            <a:extLst>
              <a:ext uri="{FF2B5EF4-FFF2-40B4-BE49-F238E27FC236}">
                <a16:creationId xmlns:a16="http://schemas.microsoft.com/office/drawing/2014/main" id="{00DD2B51-FC27-4CD8-A4F7-9F1AF6272FB5}"/>
              </a:ext>
            </a:extLst>
          </p:cNvPr>
          <p:cNvSpPr>
            <a:spLocks noGrp="1"/>
          </p:cNvSpPr>
          <p:nvPr>
            <p:ph idx="1"/>
          </p:nvPr>
        </p:nvSpPr>
        <p:spPr>
          <a:xfrm>
            <a:off x="838200" y="1243172"/>
            <a:ext cx="10515600" cy="5512085"/>
          </a:xfrm>
        </p:spPr>
        <p:txBody>
          <a:bodyPr>
            <a:normAutofit lnSpcReduction="10000"/>
          </a:bodyPr>
          <a:lstStyle/>
          <a:p>
            <a:r>
              <a:rPr lang="en-US" b="1" dirty="0">
                <a:solidFill>
                  <a:srgbClr val="FFFF00"/>
                </a:solidFill>
              </a:rPr>
              <a:t>Doing work for Christ</a:t>
            </a:r>
          </a:p>
          <a:p>
            <a:r>
              <a:rPr lang="en-US" b="1" dirty="0">
                <a:solidFill>
                  <a:srgbClr val="FFFF00"/>
                </a:solidFill>
              </a:rPr>
              <a:t>Singing not great.</a:t>
            </a:r>
          </a:p>
          <a:p>
            <a:r>
              <a:rPr lang="en-US" b="1" dirty="0">
                <a:solidFill>
                  <a:srgbClr val="FFFF00"/>
                </a:solidFill>
              </a:rPr>
              <a:t>Few who are interested in God can be discouraging.</a:t>
            </a:r>
          </a:p>
          <a:p>
            <a:pPr marL="0" indent="0">
              <a:buNone/>
            </a:pPr>
            <a:endParaRPr lang="en-US" b="1" dirty="0">
              <a:solidFill>
                <a:srgbClr val="FFFF00"/>
              </a:solidFill>
            </a:endParaRPr>
          </a:p>
          <a:p>
            <a:r>
              <a:rPr lang="en-US" b="1" dirty="0">
                <a:solidFill>
                  <a:srgbClr val="FFFF00"/>
                </a:solidFill>
              </a:rPr>
              <a:t>Revelation 7:9 -</a:t>
            </a:r>
            <a:r>
              <a:rPr lang="en-US" b="1" baseline="30000" dirty="0">
                <a:solidFill>
                  <a:srgbClr val="000000"/>
                </a:solidFill>
                <a:latin typeface="system-ui"/>
              </a:rPr>
              <a:t>9 </a:t>
            </a:r>
            <a:r>
              <a:rPr lang="en-US" b="1" dirty="0">
                <a:solidFill>
                  <a:srgbClr val="FFFF00"/>
                </a:solidFill>
                <a:latin typeface="system-ui"/>
              </a:rPr>
              <a:t>”After these things I looked, and behold, a great multitude which no one could number, of all nations, tribes, peoples, and tongues, standing before the throne and before the Lamb, clothed with white robes, with palm branches in their hands,”</a:t>
            </a:r>
          </a:p>
          <a:p>
            <a:endParaRPr lang="en-US" b="1" dirty="0">
              <a:solidFill>
                <a:srgbClr val="FFFF00"/>
              </a:solidFill>
              <a:latin typeface="system-ui"/>
            </a:endParaRPr>
          </a:p>
          <a:p>
            <a:r>
              <a:rPr lang="en-US" b="1" dirty="0">
                <a:solidFill>
                  <a:srgbClr val="FFFF00"/>
                </a:solidFill>
                <a:latin typeface="system-ui"/>
              </a:rPr>
              <a:t>Satan tries to make us feel isolated (Elijah).  So many pictures of heaven with thousands and thousands of inhabitants!</a:t>
            </a:r>
            <a:r>
              <a:rPr lang="en-US" b="1" dirty="0">
                <a:solidFill>
                  <a:srgbClr val="FFFF00"/>
                </a:solidFill>
              </a:rPr>
              <a:t> </a:t>
            </a:r>
          </a:p>
          <a:p>
            <a:r>
              <a:rPr lang="en-US" b="1" dirty="0">
                <a:solidFill>
                  <a:srgbClr val="FFFF00"/>
                </a:solidFill>
              </a:rPr>
              <a:t>There are always more of us!!  </a:t>
            </a:r>
          </a:p>
        </p:txBody>
      </p:sp>
    </p:spTree>
    <p:extLst>
      <p:ext uri="{BB962C8B-B14F-4D97-AF65-F5344CB8AC3E}">
        <p14:creationId xmlns:p14="http://schemas.microsoft.com/office/powerpoint/2010/main" val="194294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arn(inVertic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arn(inVertical)">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4B56-C76F-4F06-8A13-B6410E3C9F9A}"/>
              </a:ext>
            </a:extLst>
          </p:cNvPr>
          <p:cNvSpPr>
            <a:spLocks noGrp="1"/>
          </p:cNvSpPr>
          <p:nvPr>
            <p:ph type="title"/>
          </p:nvPr>
        </p:nvSpPr>
        <p:spPr>
          <a:ln w="25400">
            <a:solidFill>
              <a:schemeClr val="bg1"/>
            </a:solidFill>
          </a:ln>
        </p:spPr>
        <p:txBody>
          <a:bodyPr/>
          <a:lstStyle/>
          <a:p>
            <a:r>
              <a:rPr lang="en-US" sz="2800" dirty="0">
                <a:solidFill>
                  <a:prstClr val="white"/>
                </a:solidFill>
                <a:latin typeface="Calibri" panose="020F0502020204030204"/>
                <a:ea typeface="+mn-ea"/>
                <a:cs typeface="+mn-cs"/>
              </a:rPr>
              <a:t> </a:t>
            </a:r>
            <a:r>
              <a:rPr lang="en-US" sz="2800" b="1" baseline="30000" dirty="0">
                <a:solidFill>
                  <a:prstClr val="white"/>
                </a:solidFill>
                <a:latin typeface="Calibri" panose="020F0502020204030204"/>
                <a:ea typeface="+mn-ea"/>
                <a:cs typeface="+mn-cs"/>
              </a:rPr>
              <a:t>10 </a:t>
            </a:r>
            <a:r>
              <a:rPr lang="en-US" sz="2800" dirty="0">
                <a:solidFill>
                  <a:prstClr val="white"/>
                </a:solidFill>
                <a:latin typeface="Calibri" panose="020F0502020204030204"/>
                <a:ea typeface="+mn-ea"/>
                <a:cs typeface="+mn-cs"/>
              </a:rPr>
              <a:t>Because you have kept My command to persevere, I also will keep you from the hour of trial which shall come upon the whole world, to test those who dwell on the earth.</a:t>
            </a:r>
            <a:endParaRPr lang="en-US" dirty="0"/>
          </a:p>
        </p:txBody>
      </p:sp>
      <p:sp>
        <p:nvSpPr>
          <p:cNvPr id="3" name="Content Placeholder 2">
            <a:extLst>
              <a:ext uri="{FF2B5EF4-FFF2-40B4-BE49-F238E27FC236}">
                <a16:creationId xmlns:a16="http://schemas.microsoft.com/office/drawing/2014/main" id="{923BC469-F7A3-4C8F-92DC-6895B5C0186F}"/>
              </a:ext>
            </a:extLst>
          </p:cNvPr>
          <p:cNvSpPr>
            <a:spLocks noGrp="1"/>
          </p:cNvSpPr>
          <p:nvPr>
            <p:ph sz="half" idx="1"/>
          </p:nvPr>
        </p:nvSpPr>
        <p:spPr>
          <a:xfrm>
            <a:off x="838200" y="2465797"/>
            <a:ext cx="5181600" cy="3711165"/>
          </a:xfrm>
        </p:spPr>
        <p:txBody>
          <a:bodyPr/>
          <a:lstStyle/>
          <a:p>
            <a:pPr marL="0" indent="0" algn="ctr">
              <a:buNone/>
            </a:pPr>
            <a:r>
              <a:rPr lang="en-US" b="1" dirty="0">
                <a:solidFill>
                  <a:srgbClr val="FFFF00"/>
                </a:solidFill>
              </a:rPr>
              <a:t>This is probably not in reference to an abstaining from a physical persecutions or death. From what is said in the rest of the book, Christ is not talking about EXEMPTION but PRESERVATION.</a:t>
            </a:r>
          </a:p>
          <a:p>
            <a:pPr marL="0" indent="0" algn="ctr">
              <a:buNone/>
            </a:pPr>
            <a:endParaRPr lang="en-US" b="1" dirty="0">
              <a:solidFill>
                <a:srgbClr val="FFFF00"/>
              </a:solidFill>
            </a:endParaRPr>
          </a:p>
          <a:p>
            <a:pPr marL="0" indent="0" algn="r">
              <a:buNone/>
            </a:pPr>
            <a:r>
              <a:rPr lang="en-US" b="1" dirty="0">
                <a:solidFill>
                  <a:srgbClr val="FFFF00"/>
                </a:solidFill>
              </a:rPr>
              <a:t>Homer Hailey</a:t>
            </a:r>
          </a:p>
        </p:txBody>
      </p:sp>
      <p:pic>
        <p:nvPicPr>
          <p:cNvPr id="6" name="Content Placeholder 5">
            <a:extLst>
              <a:ext uri="{FF2B5EF4-FFF2-40B4-BE49-F238E27FC236}">
                <a16:creationId xmlns:a16="http://schemas.microsoft.com/office/drawing/2014/main" id="{099EAE0C-903E-4E28-B11A-343007DF11F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13816" y="1690687"/>
            <a:ext cx="4839983" cy="4956693"/>
          </a:xfrm>
        </p:spPr>
      </p:pic>
    </p:spTree>
    <p:extLst>
      <p:ext uri="{BB962C8B-B14F-4D97-AF65-F5344CB8AC3E}">
        <p14:creationId xmlns:p14="http://schemas.microsoft.com/office/powerpoint/2010/main" val="59783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447C703-915A-43EF-BAB5-155C255FF922}"/>
              </a:ext>
            </a:extLst>
          </p:cNvPr>
          <p:cNvGraphicFramePr>
            <a:graphicFrameLocks noGrp="1"/>
          </p:cNvGraphicFramePr>
          <p:nvPr>
            <p:extLst>
              <p:ext uri="{D42A27DB-BD31-4B8C-83A1-F6EECF244321}">
                <p14:modId xmlns:p14="http://schemas.microsoft.com/office/powerpoint/2010/main" val="1647028216"/>
              </p:ext>
            </p:extLst>
          </p:nvPr>
        </p:nvGraphicFramePr>
        <p:xfrm>
          <a:off x="0" y="0"/>
          <a:ext cx="12192000" cy="68656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440542215"/>
                    </a:ext>
                  </a:extLst>
                </a:gridCol>
                <a:gridCol w="6096000">
                  <a:extLst>
                    <a:ext uri="{9D8B030D-6E8A-4147-A177-3AD203B41FA5}">
                      <a16:colId xmlns:a16="http://schemas.microsoft.com/office/drawing/2014/main" val="3747555742"/>
                    </a:ext>
                  </a:extLst>
                </a:gridCol>
              </a:tblGrid>
              <a:tr h="571500">
                <a:tc>
                  <a:txBody>
                    <a:bodyPr/>
                    <a:lstStyle/>
                    <a:p>
                      <a:pPr algn="ctr"/>
                      <a:r>
                        <a:rPr lang="en-US" sz="3200" dirty="0">
                          <a:solidFill>
                            <a:schemeClr val="bg1"/>
                          </a:solidFill>
                        </a:rPr>
                        <a:t>Problems</a:t>
                      </a:r>
                    </a:p>
                  </a:txBody>
                  <a:tcPr/>
                </a:tc>
                <a:tc>
                  <a:txBody>
                    <a:bodyPr/>
                    <a:lstStyle/>
                    <a:p>
                      <a:pPr algn="ctr"/>
                      <a:r>
                        <a:rPr lang="en-US" sz="3200" dirty="0">
                          <a:solidFill>
                            <a:schemeClr val="bg1"/>
                          </a:solidFill>
                        </a:rPr>
                        <a:t>Challenges</a:t>
                      </a:r>
                    </a:p>
                  </a:txBody>
                  <a:tcPr/>
                </a:tc>
                <a:extLst>
                  <a:ext uri="{0D108BD9-81ED-4DB2-BD59-A6C34878D82A}">
                    <a16:rowId xmlns:a16="http://schemas.microsoft.com/office/drawing/2014/main" val="3062015997"/>
                  </a:ext>
                </a:extLst>
              </a:tr>
              <a:tr h="571500">
                <a:tc>
                  <a:txBody>
                    <a:bodyPr/>
                    <a:lstStyle/>
                    <a:p>
                      <a:pPr algn="ctr"/>
                      <a:r>
                        <a:rPr lang="en-US" sz="2400" b="1" dirty="0">
                          <a:solidFill>
                            <a:schemeClr val="tx1"/>
                          </a:solidFill>
                        </a:rPr>
                        <a:t>Left first love (Ephesus) – 2:4,5</a:t>
                      </a:r>
                    </a:p>
                  </a:txBody>
                  <a:tcPr/>
                </a:tc>
                <a:tc>
                  <a:txBody>
                    <a:bodyPr/>
                    <a:lstStyle/>
                    <a:p>
                      <a:pPr algn="ctr"/>
                      <a:r>
                        <a:rPr lang="en-US" sz="2400" b="1" dirty="0">
                          <a:solidFill>
                            <a:schemeClr val="tx1"/>
                          </a:solidFill>
                        </a:rPr>
                        <a:t>False Teachers (Ephesus) – 2:2,6</a:t>
                      </a:r>
                    </a:p>
                  </a:txBody>
                  <a:tcPr/>
                </a:tc>
                <a:extLst>
                  <a:ext uri="{0D108BD9-81ED-4DB2-BD59-A6C34878D82A}">
                    <a16:rowId xmlns:a16="http://schemas.microsoft.com/office/drawing/2014/main" val="1368396586"/>
                  </a:ext>
                </a:extLst>
              </a:tr>
              <a:tr h="571500">
                <a:tc>
                  <a:txBody>
                    <a:bodyPr/>
                    <a:lstStyle/>
                    <a:p>
                      <a:pPr algn="ctr"/>
                      <a:r>
                        <a:rPr lang="en-US" sz="2300" b="1" dirty="0">
                          <a:solidFill>
                            <a:schemeClr val="accent6">
                              <a:lumMod val="75000"/>
                            </a:schemeClr>
                          </a:solidFill>
                        </a:rPr>
                        <a:t>Not fighting false doctrine (Pergamum) – 2:14,15</a:t>
                      </a:r>
                    </a:p>
                  </a:txBody>
                  <a:tcPr/>
                </a:tc>
                <a:tc>
                  <a:txBody>
                    <a:bodyPr/>
                    <a:lstStyle/>
                    <a:p>
                      <a:pPr algn="ctr"/>
                      <a:r>
                        <a:rPr lang="en-US" sz="2400" b="1" dirty="0">
                          <a:solidFill>
                            <a:srgbClr val="C00000"/>
                          </a:solidFill>
                        </a:rPr>
                        <a:t>Poor congregation (Smyrna) – 2:9</a:t>
                      </a:r>
                    </a:p>
                  </a:txBody>
                  <a:tcPr/>
                </a:tc>
                <a:extLst>
                  <a:ext uri="{0D108BD9-81ED-4DB2-BD59-A6C34878D82A}">
                    <a16:rowId xmlns:a16="http://schemas.microsoft.com/office/drawing/2014/main" val="3081444498"/>
                  </a:ext>
                </a:extLst>
              </a:tr>
              <a:tr h="571500">
                <a:tc>
                  <a:txBody>
                    <a:bodyPr/>
                    <a:lstStyle/>
                    <a:p>
                      <a:pPr algn="ctr"/>
                      <a:r>
                        <a:rPr lang="en-US" sz="2400" b="1" dirty="0">
                          <a:solidFill>
                            <a:schemeClr val="accent2">
                              <a:lumMod val="75000"/>
                            </a:schemeClr>
                          </a:solidFill>
                        </a:rPr>
                        <a:t>Permitting False Teaching (Thyatira) – 2:20-23</a:t>
                      </a:r>
                    </a:p>
                  </a:txBody>
                  <a:tcPr/>
                </a:tc>
                <a:tc>
                  <a:txBody>
                    <a:bodyPr/>
                    <a:lstStyle/>
                    <a:p>
                      <a:pPr algn="ctr"/>
                      <a:r>
                        <a:rPr lang="en-US" sz="2400" b="1" dirty="0">
                          <a:solidFill>
                            <a:srgbClr val="C00000"/>
                          </a:solidFill>
                        </a:rPr>
                        <a:t>Persecuted (Smyrna) – 2:9</a:t>
                      </a:r>
                    </a:p>
                  </a:txBody>
                  <a:tcPr/>
                </a:tc>
                <a:extLst>
                  <a:ext uri="{0D108BD9-81ED-4DB2-BD59-A6C34878D82A}">
                    <a16:rowId xmlns:a16="http://schemas.microsoft.com/office/drawing/2014/main" val="3794670501"/>
                  </a:ext>
                </a:extLst>
              </a:tr>
              <a:tr h="571500">
                <a:tc>
                  <a:txBody>
                    <a:bodyPr/>
                    <a:lstStyle/>
                    <a:p>
                      <a:pPr algn="ctr"/>
                      <a:r>
                        <a:rPr lang="en-US" sz="2400" b="1" dirty="0">
                          <a:solidFill>
                            <a:schemeClr val="accent1"/>
                          </a:solidFill>
                        </a:rPr>
                        <a:t>Spiritually DEAD congregation (Sardis) – 3:1</a:t>
                      </a:r>
                    </a:p>
                  </a:txBody>
                  <a:tcPr/>
                </a:tc>
                <a:tc>
                  <a:txBody>
                    <a:bodyPr/>
                    <a:lstStyle/>
                    <a:p>
                      <a:pPr algn="ctr"/>
                      <a:r>
                        <a:rPr lang="en-US" sz="2400" b="1" dirty="0">
                          <a:solidFill>
                            <a:schemeClr val="accent6">
                              <a:lumMod val="75000"/>
                            </a:schemeClr>
                          </a:solidFill>
                        </a:rPr>
                        <a:t>Persecuted (Pergamum) – 2:13</a:t>
                      </a:r>
                    </a:p>
                  </a:txBody>
                  <a:tcPr/>
                </a:tc>
                <a:extLst>
                  <a:ext uri="{0D108BD9-81ED-4DB2-BD59-A6C34878D82A}">
                    <a16:rowId xmlns:a16="http://schemas.microsoft.com/office/drawing/2014/main" val="3154110212"/>
                  </a:ext>
                </a:extLst>
              </a:tr>
              <a:tr h="571500">
                <a:tc>
                  <a:txBody>
                    <a:bodyPr/>
                    <a:lstStyle/>
                    <a:p>
                      <a:pPr algn="ctr"/>
                      <a:r>
                        <a:rPr lang="en-US" sz="2400" b="1" dirty="0">
                          <a:solidFill>
                            <a:schemeClr val="bg1">
                              <a:lumMod val="50000"/>
                            </a:schemeClr>
                          </a:solidFill>
                        </a:rPr>
                        <a:t>Works NOT perfect (Sardis) – 3:2</a:t>
                      </a:r>
                    </a:p>
                  </a:txBody>
                  <a:tcPr/>
                </a:tc>
                <a:tc>
                  <a:txBody>
                    <a:bodyPr/>
                    <a:lstStyle/>
                    <a:p>
                      <a:pPr algn="ctr"/>
                      <a:r>
                        <a:rPr lang="en-US" sz="2400" b="1" dirty="0">
                          <a:solidFill>
                            <a:schemeClr val="accent6">
                              <a:lumMod val="75000"/>
                            </a:schemeClr>
                          </a:solidFill>
                        </a:rPr>
                        <a:t>Lost a faithful member (Pergamum) – 2:13</a:t>
                      </a:r>
                    </a:p>
                  </a:txBody>
                  <a:tcPr/>
                </a:tc>
                <a:extLst>
                  <a:ext uri="{0D108BD9-81ED-4DB2-BD59-A6C34878D82A}">
                    <a16:rowId xmlns:a16="http://schemas.microsoft.com/office/drawing/2014/main" val="1043091541"/>
                  </a:ext>
                </a:extLst>
              </a:tr>
              <a:tr h="571500">
                <a:tc>
                  <a:txBody>
                    <a:bodyPr/>
                    <a:lstStyle/>
                    <a:p>
                      <a:endParaRPr lang="en-US" dirty="0"/>
                    </a:p>
                  </a:txBody>
                  <a:tcPr/>
                </a:tc>
                <a:tc>
                  <a:txBody>
                    <a:bodyPr/>
                    <a:lstStyle/>
                    <a:p>
                      <a:pPr algn="ctr"/>
                      <a:r>
                        <a:rPr lang="en-US" sz="2200" b="1" dirty="0">
                          <a:solidFill>
                            <a:schemeClr val="accent2">
                              <a:lumMod val="75000"/>
                            </a:schemeClr>
                          </a:solidFill>
                        </a:rPr>
                        <a:t>Needed to Fight False Teaching – (Thyatira) – 2:24</a:t>
                      </a:r>
                    </a:p>
                  </a:txBody>
                  <a:tcPr/>
                </a:tc>
                <a:extLst>
                  <a:ext uri="{0D108BD9-81ED-4DB2-BD59-A6C34878D82A}">
                    <a16:rowId xmlns:a16="http://schemas.microsoft.com/office/drawing/2014/main" val="2759980235"/>
                  </a:ext>
                </a:extLst>
              </a:tr>
              <a:tr h="571500">
                <a:tc>
                  <a:txBody>
                    <a:bodyPr/>
                    <a:lstStyle/>
                    <a:p>
                      <a:endParaRPr lang="en-US"/>
                    </a:p>
                  </a:txBody>
                  <a:tcPr/>
                </a:tc>
                <a:tc>
                  <a:txBody>
                    <a:bodyPr/>
                    <a:lstStyle/>
                    <a:p>
                      <a:pPr algn="ctr"/>
                      <a:r>
                        <a:rPr lang="en-US" sz="2400" b="1" dirty="0">
                          <a:solidFill>
                            <a:srgbClr val="7030A0"/>
                          </a:solidFill>
                        </a:rPr>
                        <a:t>Being Persecuted (Philadelphia) – 3:9</a:t>
                      </a:r>
                    </a:p>
                  </a:txBody>
                  <a:tcPr/>
                </a:tc>
                <a:extLst>
                  <a:ext uri="{0D108BD9-81ED-4DB2-BD59-A6C34878D82A}">
                    <a16:rowId xmlns:a16="http://schemas.microsoft.com/office/drawing/2014/main" val="843282457"/>
                  </a:ext>
                </a:extLst>
              </a:tr>
              <a:tr h="571500">
                <a:tc>
                  <a:txBody>
                    <a:bodyPr/>
                    <a:lstStyle/>
                    <a:p>
                      <a:endParaRPr lang="en-US"/>
                    </a:p>
                  </a:txBody>
                  <a:tcPr/>
                </a:tc>
                <a:tc>
                  <a:txBody>
                    <a:bodyPr/>
                    <a:lstStyle/>
                    <a:p>
                      <a:pPr algn="ctr"/>
                      <a:r>
                        <a:rPr lang="en-US" sz="2400" b="1" dirty="0">
                          <a:solidFill>
                            <a:srgbClr val="7030A0"/>
                          </a:solidFill>
                        </a:rPr>
                        <a:t>Small Congregation (Philadelphia) – 3:10</a:t>
                      </a:r>
                    </a:p>
                  </a:txBody>
                  <a:tcPr/>
                </a:tc>
                <a:extLst>
                  <a:ext uri="{0D108BD9-81ED-4DB2-BD59-A6C34878D82A}">
                    <a16:rowId xmlns:a16="http://schemas.microsoft.com/office/drawing/2014/main" val="3337481511"/>
                  </a:ext>
                </a:extLst>
              </a:tr>
              <a:tr h="571500">
                <a:tc>
                  <a:txBody>
                    <a:bodyPr/>
                    <a:lstStyle/>
                    <a:p>
                      <a:endParaRPr lang="en-US"/>
                    </a:p>
                  </a:txBody>
                  <a:tcPr/>
                </a:tc>
                <a:tc>
                  <a:txBody>
                    <a:bodyPr/>
                    <a:lstStyle/>
                    <a:p>
                      <a:endParaRPr lang="en-US"/>
                    </a:p>
                  </a:txBody>
                  <a:tcPr/>
                </a:tc>
                <a:extLst>
                  <a:ext uri="{0D108BD9-81ED-4DB2-BD59-A6C34878D82A}">
                    <a16:rowId xmlns:a16="http://schemas.microsoft.com/office/drawing/2014/main" val="446712529"/>
                  </a:ext>
                </a:extLst>
              </a:tr>
              <a:tr h="571500">
                <a:tc>
                  <a:txBody>
                    <a:bodyPr/>
                    <a:lstStyle/>
                    <a:p>
                      <a:endParaRPr lang="en-US"/>
                    </a:p>
                  </a:txBody>
                  <a:tcPr/>
                </a:tc>
                <a:tc>
                  <a:txBody>
                    <a:bodyPr/>
                    <a:lstStyle/>
                    <a:p>
                      <a:endParaRPr lang="en-US"/>
                    </a:p>
                  </a:txBody>
                  <a:tcPr/>
                </a:tc>
                <a:extLst>
                  <a:ext uri="{0D108BD9-81ED-4DB2-BD59-A6C34878D82A}">
                    <a16:rowId xmlns:a16="http://schemas.microsoft.com/office/drawing/2014/main" val="933501990"/>
                  </a:ext>
                </a:extLst>
              </a:tr>
              <a:tr h="571500">
                <a:tc>
                  <a:txBody>
                    <a:bodyPr/>
                    <a:lstStyle/>
                    <a:p>
                      <a:endParaRPr lang="en-US"/>
                    </a:p>
                  </a:txBody>
                  <a:tcPr/>
                </a:tc>
                <a:tc>
                  <a:txBody>
                    <a:bodyPr/>
                    <a:lstStyle/>
                    <a:p>
                      <a:endParaRPr lang="en-US" dirty="0"/>
                    </a:p>
                  </a:txBody>
                  <a:tcPr/>
                </a:tc>
                <a:extLst>
                  <a:ext uri="{0D108BD9-81ED-4DB2-BD59-A6C34878D82A}">
                    <a16:rowId xmlns:a16="http://schemas.microsoft.com/office/drawing/2014/main" val="3543711815"/>
                  </a:ext>
                </a:extLst>
              </a:tr>
            </a:tbl>
          </a:graphicData>
        </a:graphic>
      </p:graphicFrame>
    </p:spTree>
    <p:extLst>
      <p:ext uri="{BB962C8B-B14F-4D97-AF65-F5344CB8AC3E}">
        <p14:creationId xmlns:p14="http://schemas.microsoft.com/office/powerpoint/2010/main" val="2090874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D658-C29D-4CC1-85CC-E76B26E50AD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8CDCE17-7F97-4E95-815D-44DE94BB12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323229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12829</TotalTime>
  <Words>1292</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system-ui</vt:lpstr>
      <vt:lpstr>Office Theme</vt:lpstr>
      <vt:lpstr>PowerPoint Presentation</vt:lpstr>
      <vt:lpstr>PowerPoint Presentation</vt:lpstr>
      <vt:lpstr>The city’s position on the trade route easily conjures up the image of a doorway.  Philadelphia prospered through agriculture and related industries.  It was a big producer of grapes/wine.</vt:lpstr>
      <vt:lpstr>Philadelphia</vt:lpstr>
      <vt:lpstr> 8 “I know your works. See, I have set before you an open door, and no one can shut it; for you have a little strength, have kept My word, and have not denied My name.</vt:lpstr>
      <vt:lpstr>How can being few in number be a challenge?</vt:lpstr>
      <vt:lpstr> 10 Because you have kept My command to persevere, I also will keep you from the hour of trial which shall come upon the whole world, to test those who dwell on the earth.</vt:lpstr>
      <vt:lpstr>PowerPoint Presentation</vt:lpstr>
      <vt:lpstr>PowerPoint Presentation</vt:lpstr>
      <vt:lpstr>The city was VERY rich.  In 60 AD, a great earthquake leveled the city.  The elders of the city refused Roman help or money for they were rich and had no need of anyone’s help.  It was a HUGE banking community.</vt:lpstr>
      <vt:lpstr>Laodicea</vt:lpstr>
      <vt:lpstr> 15 “I know your works, that you are neither cold nor hot. I could wish you were cold or hot. </vt:lpstr>
      <vt:lpstr> 15 “I know your works, that you are neither cold nor hot. I could wish you were cold or hot. </vt:lpstr>
      <vt:lpstr>18 I counsel you to buy from Me gold refined in the fire, that you may be rich; and white garments, that you may be clothed, that the shame of your nakedness may not be revealed; and anoint your eyes with eye salve, that you may see.</vt:lpstr>
      <vt:lpstr>What is the REAL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Paden, Eddie - LCMS Lang. Arts</dc:creator>
  <cp:lastModifiedBy>Kevin Stilts</cp:lastModifiedBy>
  <cp:revision>125</cp:revision>
  <cp:lastPrinted>2022-09-27T14:12:05Z</cp:lastPrinted>
  <dcterms:created xsi:type="dcterms:W3CDTF">2022-09-22T16:52:21Z</dcterms:created>
  <dcterms:modified xsi:type="dcterms:W3CDTF">2022-11-06T19:34:19Z</dcterms:modified>
</cp:coreProperties>
</file>