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1" r:id="rId6"/>
    <p:sldId id="263" r:id="rId7"/>
    <p:sldId id="264" r:id="rId8"/>
    <p:sldId id="262" r:id="rId9"/>
    <p:sldId id="265" r:id="rId10"/>
    <p:sldId id="260" r:id="rId11"/>
    <p:sldId id="269" r:id="rId12"/>
    <p:sldId id="271" r:id="rId13"/>
    <p:sldId id="270" r:id="rId14"/>
    <p:sldId id="272" r:id="rId15"/>
    <p:sldId id="266"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9" d="100"/>
          <a:sy n="89" d="100"/>
        </p:scale>
        <p:origin x="63"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41D57157-2B2F-437B-A190-8B7B456DD66F}"/>
    <pc:docChg chg="delSld">
      <pc:chgData name="Kevin Stilts" userId="99c6032548666723" providerId="LiveId" clId="{41D57157-2B2F-437B-A190-8B7B456DD66F}" dt="2022-10-02T19:20:49.369" v="0" actId="47"/>
      <pc:docMkLst>
        <pc:docMk/>
      </pc:docMkLst>
      <pc:sldChg chg="del">
        <pc:chgData name="Kevin Stilts" userId="99c6032548666723" providerId="LiveId" clId="{41D57157-2B2F-437B-A190-8B7B456DD66F}" dt="2022-10-02T19:20:49.369" v="0" actId="47"/>
        <pc:sldMkLst>
          <pc:docMk/>
          <pc:sldMk cId="2701143153" sldId="267"/>
        </pc:sldMkLst>
      </pc:sldChg>
      <pc:sldChg chg="del">
        <pc:chgData name="Kevin Stilts" userId="99c6032548666723" providerId="LiveId" clId="{41D57157-2B2F-437B-A190-8B7B456DD66F}" dt="2022-10-02T19:20:49.369" v="0" actId="47"/>
        <pc:sldMkLst>
          <pc:docMk/>
          <pc:sldMk cId="2538293679" sldId="268"/>
        </pc:sldMkLst>
      </pc:sldChg>
      <pc:sldChg chg="del">
        <pc:chgData name="Kevin Stilts" userId="99c6032548666723" providerId="LiveId" clId="{41D57157-2B2F-437B-A190-8B7B456DD66F}" dt="2022-10-02T19:20:49.369" v="0" actId="47"/>
        <pc:sldMkLst>
          <pc:docMk/>
          <pc:sldMk cId="1988544132" sldId="275"/>
        </pc:sldMkLst>
      </pc:sldChg>
      <pc:sldChg chg="del">
        <pc:chgData name="Kevin Stilts" userId="99c6032548666723" providerId="LiveId" clId="{41D57157-2B2F-437B-A190-8B7B456DD66F}" dt="2022-10-02T19:20:49.369" v="0" actId="47"/>
        <pc:sldMkLst>
          <pc:docMk/>
          <pc:sldMk cId="1792540111" sldId="276"/>
        </pc:sldMkLst>
      </pc:sldChg>
      <pc:sldChg chg="del">
        <pc:chgData name="Kevin Stilts" userId="99c6032548666723" providerId="LiveId" clId="{41D57157-2B2F-437B-A190-8B7B456DD66F}" dt="2022-10-02T19:20:49.369" v="0" actId="47"/>
        <pc:sldMkLst>
          <pc:docMk/>
          <pc:sldMk cId="3392970847" sldId="277"/>
        </pc:sldMkLst>
      </pc:sldChg>
      <pc:sldChg chg="del">
        <pc:chgData name="Kevin Stilts" userId="99c6032548666723" providerId="LiveId" clId="{41D57157-2B2F-437B-A190-8B7B456DD66F}" dt="2022-10-02T19:20:49.369" v="0" actId="47"/>
        <pc:sldMkLst>
          <pc:docMk/>
          <pc:sldMk cId="762172095" sldId="278"/>
        </pc:sldMkLst>
      </pc:sldChg>
      <pc:sldChg chg="del">
        <pc:chgData name="Kevin Stilts" userId="99c6032548666723" providerId="LiveId" clId="{41D57157-2B2F-437B-A190-8B7B456DD66F}" dt="2022-10-02T19:20:49.369" v="0" actId="47"/>
        <pc:sldMkLst>
          <pc:docMk/>
          <pc:sldMk cId="88964711" sldId="279"/>
        </pc:sldMkLst>
      </pc:sldChg>
      <pc:sldChg chg="del">
        <pc:chgData name="Kevin Stilts" userId="99c6032548666723" providerId="LiveId" clId="{41D57157-2B2F-437B-A190-8B7B456DD66F}" dt="2022-10-02T19:20:49.369" v="0" actId="47"/>
        <pc:sldMkLst>
          <pc:docMk/>
          <pc:sldMk cId="3605164035" sldId="280"/>
        </pc:sldMkLst>
      </pc:sldChg>
      <pc:sldChg chg="del">
        <pc:chgData name="Kevin Stilts" userId="99c6032548666723" providerId="LiveId" clId="{41D57157-2B2F-437B-A190-8B7B456DD66F}" dt="2022-10-02T19:20:49.369" v="0" actId="47"/>
        <pc:sldMkLst>
          <pc:docMk/>
          <pc:sldMk cId="627463949" sldId="281"/>
        </pc:sldMkLst>
      </pc:sldChg>
      <pc:sldChg chg="del">
        <pc:chgData name="Kevin Stilts" userId="99c6032548666723" providerId="LiveId" clId="{41D57157-2B2F-437B-A190-8B7B456DD66F}" dt="2022-10-02T19:20:49.369" v="0" actId="47"/>
        <pc:sldMkLst>
          <pc:docMk/>
          <pc:sldMk cId="2730045625" sldId="282"/>
        </pc:sldMkLst>
      </pc:sldChg>
      <pc:sldChg chg="del">
        <pc:chgData name="Kevin Stilts" userId="99c6032548666723" providerId="LiveId" clId="{41D57157-2B2F-437B-A190-8B7B456DD66F}" dt="2022-10-02T19:20:49.369" v="0" actId="47"/>
        <pc:sldMkLst>
          <pc:docMk/>
          <pc:sldMk cId="3253442327" sldId="283"/>
        </pc:sldMkLst>
      </pc:sldChg>
      <pc:sldChg chg="del">
        <pc:chgData name="Kevin Stilts" userId="99c6032548666723" providerId="LiveId" clId="{41D57157-2B2F-437B-A190-8B7B456DD66F}" dt="2022-10-02T19:20:49.369" v="0" actId="47"/>
        <pc:sldMkLst>
          <pc:docMk/>
          <pc:sldMk cId="1936694306" sldId="284"/>
        </pc:sldMkLst>
      </pc:sldChg>
      <pc:sldChg chg="del">
        <pc:chgData name="Kevin Stilts" userId="99c6032548666723" providerId="LiveId" clId="{41D57157-2B2F-437B-A190-8B7B456DD66F}" dt="2022-10-02T19:20:49.369" v="0" actId="47"/>
        <pc:sldMkLst>
          <pc:docMk/>
          <pc:sldMk cId="485407434" sldId="285"/>
        </pc:sldMkLst>
      </pc:sldChg>
      <pc:sldChg chg="del">
        <pc:chgData name="Kevin Stilts" userId="99c6032548666723" providerId="LiveId" clId="{41D57157-2B2F-437B-A190-8B7B456DD66F}" dt="2022-10-02T19:20:49.369" v="0" actId="47"/>
        <pc:sldMkLst>
          <pc:docMk/>
          <pc:sldMk cId="1247245575" sldId="286"/>
        </pc:sldMkLst>
      </pc:sldChg>
      <pc:sldChg chg="del">
        <pc:chgData name="Kevin Stilts" userId="99c6032548666723" providerId="LiveId" clId="{41D57157-2B2F-437B-A190-8B7B456DD66F}" dt="2022-10-02T19:20:49.369" v="0" actId="47"/>
        <pc:sldMkLst>
          <pc:docMk/>
          <pc:sldMk cId="3868683109" sldId="287"/>
        </pc:sldMkLst>
      </pc:sldChg>
      <pc:sldChg chg="del">
        <pc:chgData name="Kevin Stilts" userId="99c6032548666723" providerId="LiveId" clId="{41D57157-2B2F-437B-A190-8B7B456DD66F}" dt="2022-10-02T19:20:49.369" v="0" actId="47"/>
        <pc:sldMkLst>
          <pc:docMk/>
          <pc:sldMk cId="15386842"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41C9-2865-494E-A84E-47F3B37644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2301B0-E51A-4616-AD0A-DC90A23A1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CA2AE-D565-44A0-A9FB-B72E09FBD67E}"/>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5" name="Footer Placeholder 4">
            <a:extLst>
              <a:ext uri="{FF2B5EF4-FFF2-40B4-BE49-F238E27FC236}">
                <a16:creationId xmlns:a16="http://schemas.microsoft.com/office/drawing/2014/main" id="{DCD85132-121A-496C-A8E6-EE70760EA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2B9C7-78B0-4FED-B243-EFF36E4E8EBB}"/>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413233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2AD4-3030-4E7F-A676-EC6A1702C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7D9B61-9851-4C0A-B7D8-38C88573DF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1CF73-8031-4988-BA60-9BC27F662949}"/>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5" name="Footer Placeholder 4">
            <a:extLst>
              <a:ext uri="{FF2B5EF4-FFF2-40B4-BE49-F238E27FC236}">
                <a16:creationId xmlns:a16="http://schemas.microsoft.com/office/drawing/2014/main" id="{3437B1AB-39A2-4910-AD27-DBC4BE4E2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34786-9262-4058-9B09-798A59FA17E6}"/>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296729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65D59-F512-42E8-A73D-478AC110C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CC2B79-29E8-4202-A488-5EDD187C9C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909F4-0F30-45DD-A867-0FA904EF236D}"/>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5" name="Footer Placeholder 4">
            <a:extLst>
              <a:ext uri="{FF2B5EF4-FFF2-40B4-BE49-F238E27FC236}">
                <a16:creationId xmlns:a16="http://schemas.microsoft.com/office/drawing/2014/main" id="{4203555F-1CBD-41E2-BD81-9B9CF6C7E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D2292-BB85-4047-80D2-2BD7BB4169F2}"/>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229319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8AFD-462A-4656-94DF-7840FC564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880B1-68FF-4597-A3AD-6995CA712A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57B1D-0B8C-4C8E-A53E-34C259CFF283}"/>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5" name="Footer Placeholder 4">
            <a:extLst>
              <a:ext uri="{FF2B5EF4-FFF2-40B4-BE49-F238E27FC236}">
                <a16:creationId xmlns:a16="http://schemas.microsoft.com/office/drawing/2014/main" id="{F2026B99-9401-4BB9-AB19-A678F0430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1FE62-125B-4975-969F-C8D8F4E0613F}"/>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377290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A030-BFC2-4EC1-8FBA-6C1F3DCF3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E04126-137D-4C1F-B611-D3F901F88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62D9F-D9E9-486B-84D8-DB471AA4C91A}"/>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5" name="Footer Placeholder 4">
            <a:extLst>
              <a:ext uri="{FF2B5EF4-FFF2-40B4-BE49-F238E27FC236}">
                <a16:creationId xmlns:a16="http://schemas.microsoft.com/office/drawing/2014/main" id="{BC3BDF9D-925B-48D3-95FB-4A2F79EF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F0C3F-C3D3-4146-8C3B-57DB526175CB}"/>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242582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9714-8080-4D82-A152-812A8808F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38A8-544F-42F0-8449-2A83D91666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EBB7A-6FD8-4650-A13C-93F3A332F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F6D752-C984-44F5-9D3C-8F009B145399}"/>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6" name="Footer Placeholder 5">
            <a:extLst>
              <a:ext uri="{FF2B5EF4-FFF2-40B4-BE49-F238E27FC236}">
                <a16:creationId xmlns:a16="http://schemas.microsoft.com/office/drawing/2014/main" id="{5E0C4AF8-0B47-4839-A7A2-978327E45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ACB7D-4C42-48B9-9B64-340823C610BE}"/>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22047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2846-9E43-4DBC-AF33-E885FF923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039B8-1FFA-466D-9EF9-8FED6DC23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3FAB3A-9B3D-4F73-8A6A-FFF3BE4987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D432FC-43FB-44E5-A865-601517FF1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125E54-5514-43A8-93DE-5D90239561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7641C-A875-452B-9A3D-C7DB33B469FE}"/>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8" name="Footer Placeholder 7">
            <a:extLst>
              <a:ext uri="{FF2B5EF4-FFF2-40B4-BE49-F238E27FC236}">
                <a16:creationId xmlns:a16="http://schemas.microsoft.com/office/drawing/2014/main" id="{4B3A6024-0522-4CC8-8BC6-51C9698EE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80E4B5-D887-408C-B6E4-A2F7265B2077}"/>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47615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BE7C-B3D0-4771-A705-0C89757E79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35DC35-9A6D-444B-92FA-0F267C198850}"/>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4" name="Footer Placeholder 3">
            <a:extLst>
              <a:ext uri="{FF2B5EF4-FFF2-40B4-BE49-F238E27FC236}">
                <a16:creationId xmlns:a16="http://schemas.microsoft.com/office/drawing/2014/main" id="{5B7F77E8-C793-4567-B3F2-ACEB25F78B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AFA579-2FD9-4784-AE4D-4957F8EB031F}"/>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155276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BE115-6BD1-4B39-8677-43FF0988F3EF}"/>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3" name="Footer Placeholder 2">
            <a:extLst>
              <a:ext uri="{FF2B5EF4-FFF2-40B4-BE49-F238E27FC236}">
                <a16:creationId xmlns:a16="http://schemas.microsoft.com/office/drawing/2014/main" id="{837080B3-7161-4726-A41C-CE5B0C639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28C0AE-80B9-4E9E-8A5B-AE61933AF33B}"/>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298902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70F-CAD5-4287-B04D-E4E9AC763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060A62-2399-4CC5-A59D-1F9363BF8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2077B0-9A88-4A9F-8486-555CA415C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16873A-114F-4EF1-BB65-4EF8B5A0D6A3}"/>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6" name="Footer Placeholder 5">
            <a:extLst>
              <a:ext uri="{FF2B5EF4-FFF2-40B4-BE49-F238E27FC236}">
                <a16:creationId xmlns:a16="http://schemas.microsoft.com/office/drawing/2014/main" id="{97D40CC9-394A-4A82-A2D7-E1C94A9B0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9FEDA-159A-4E1A-B44B-4C10A9FF236B}"/>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330444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3531-1D08-48E2-AB9A-87D6908DB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41F99-4CA5-43D6-BB9B-2B5940552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B0E2A-1054-41C0-87F8-3E43035FE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045B85-879F-4142-BAD3-6559FE88CA43}"/>
              </a:ext>
            </a:extLst>
          </p:cNvPr>
          <p:cNvSpPr>
            <a:spLocks noGrp="1"/>
          </p:cNvSpPr>
          <p:nvPr>
            <p:ph type="dt" sz="half" idx="10"/>
          </p:nvPr>
        </p:nvSpPr>
        <p:spPr/>
        <p:txBody>
          <a:bodyPr/>
          <a:lstStyle/>
          <a:p>
            <a:fld id="{D36E5F2F-E64D-44CD-93BE-FF2CB550EB6C}" type="datetimeFigureOut">
              <a:rPr lang="en-US" smtClean="0"/>
              <a:t>10/2/2022</a:t>
            </a:fld>
            <a:endParaRPr lang="en-US"/>
          </a:p>
        </p:txBody>
      </p:sp>
      <p:sp>
        <p:nvSpPr>
          <p:cNvPr id="6" name="Footer Placeholder 5">
            <a:extLst>
              <a:ext uri="{FF2B5EF4-FFF2-40B4-BE49-F238E27FC236}">
                <a16:creationId xmlns:a16="http://schemas.microsoft.com/office/drawing/2014/main" id="{1E1C09FF-F6AB-4554-8E2C-FEF7875D7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7C1FF-F30D-4553-8C3F-115B968010CC}"/>
              </a:ext>
            </a:extLst>
          </p:cNvPr>
          <p:cNvSpPr>
            <a:spLocks noGrp="1"/>
          </p:cNvSpPr>
          <p:nvPr>
            <p:ph type="sldNum" sz="quarter" idx="12"/>
          </p:nvPr>
        </p:nvSpPr>
        <p:spPr/>
        <p:txBody>
          <a:bodyPr/>
          <a:lstStyle/>
          <a:p>
            <a:fld id="{EEA72BC6-3098-4D1A-934F-ACDEF578D9AE}" type="slidenum">
              <a:rPr lang="en-US" smtClean="0"/>
              <a:t>‹#›</a:t>
            </a:fld>
            <a:endParaRPr lang="en-US"/>
          </a:p>
        </p:txBody>
      </p:sp>
    </p:spTree>
    <p:extLst>
      <p:ext uri="{BB962C8B-B14F-4D97-AF65-F5344CB8AC3E}">
        <p14:creationId xmlns:p14="http://schemas.microsoft.com/office/powerpoint/2010/main" val="202918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BD6EA-43E6-4AF2-ADF8-57450BA18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C10BC3-7DF8-423B-8280-58FA053E0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413B7-65BC-4A2F-9AEF-CAE733921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E5F2F-E64D-44CD-93BE-FF2CB550EB6C}" type="datetimeFigureOut">
              <a:rPr lang="en-US" smtClean="0"/>
              <a:t>10/2/2022</a:t>
            </a:fld>
            <a:endParaRPr lang="en-US"/>
          </a:p>
        </p:txBody>
      </p:sp>
      <p:sp>
        <p:nvSpPr>
          <p:cNvPr id="5" name="Footer Placeholder 4">
            <a:extLst>
              <a:ext uri="{FF2B5EF4-FFF2-40B4-BE49-F238E27FC236}">
                <a16:creationId xmlns:a16="http://schemas.microsoft.com/office/drawing/2014/main" id="{CAAF0439-6B0B-4326-9044-E8B663B6B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3DE154-CB7F-46E1-9886-AB97FDD8F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72BC6-3098-4D1A-934F-ACDEF578D9AE}" type="slidenum">
              <a:rPr lang="en-US" smtClean="0"/>
              <a:t>‹#›</a:t>
            </a:fld>
            <a:endParaRPr lang="en-US"/>
          </a:p>
        </p:txBody>
      </p:sp>
    </p:spTree>
    <p:extLst>
      <p:ext uri="{BB962C8B-B14F-4D97-AF65-F5344CB8AC3E}">
        <p14:creationId xmlns:p14="http://schemas.microsoft.com/office/powerpoint/2010/main" val="398873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3B9-5688-45C3-9604-A77D2DCD2657}"/>
              </a:ext>
            </a:extLst>
          </p:cNvPr>
          <p:cNvSpPr>
            <a:spLocks noGrp="1"/>
          </p:cNvSpPr>
          <p:nvPr>
            <p:ph type="ctrTitle"/>
          </p:nvPr>
        </p:nvSpPr>
        <p:spPr/>
        <p:txBody>
          <a:bodyPr>
            <a:normAutofit/>
          </a:bodyPr>
          <a:lstStyle/>
          <a:p>
            <a:r>
              <a:rPr lang="en-US" sz="8000" b="1" dirty="0"/>
              <a:t>The Book of Revelation</a:t>
            </a:r>
          </a:p>
        </p:txBody>
      </p:sp>
      <p:sp>
        <p:nvSpPr>
          <p:cNvPr id="3" name="Subtitle 2">
            <a:extLst>
              <a:ext uri="{FF2B5EF4-FFF2-40B4-BE49-F238E27FC236}">
                <a16:creationId xmlns:a16="http://schemas.microsoft.com/office/drawing/2014/main" id="{21A43664-4638-484D-B7D7-B70DAE2E4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122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D9E87-990B-4AD1-A65B-D99C07A6CD4E}"/>
              </a:ext>
            </a:extLst>
          </p:cNvPr>
          <p:cNvSpPr>
            <a:spLocks noGrp="1"/>
          </p:cNvSpPr>
          <p:nvPr>
            <p:ph type="title"/>
          </p:nvPr>
        </p:nvSpPr>
        <p:spPr/>
        <p:txBody>
          <a:bodyPr/>
          <a:lstStyle/>
          <a:p>
            <a:endParaRPr lang="en-US"/>
          </a:p>
        </p:txBody>
      </p:sp>
      <p:pic>
        <p:nvPicPr>
          <p:cNvPr id="1026" name="Picture 2" descr="The Date of the Book of Revelation – Christopher L. Scott">
            <a:extLst>
              <a:ext uri="{FF2B5EF4-FFF2-40B4-BE49-F238E27FC236}">
                <a16:creationId xmlns:a16="http://schemas.microsoft.com/office/drawing/2014/main" id="{E3FD8595-0BB2-4BC4-9112-7930C9FF90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3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5320-6693-477C-9232-D8C502D37480}"/>
              </a:ext>
            </a:extLst>
          </p:cNvPr>
          <p:cNvSpPr>
            <a:spLocks noGrp="1"/>
          </p:cNvSpPr>
          <p:nvPr>
            <p:ph type="title"/>
          </p:nvPr>
        </p:nvSpPr>
        <p:spPr>
          <a:xfrm>
            <a:off x="0" y="0"/>
            <a:ext cx="1541443" cy="956899"/>
          </a:xfrm>
          <a:solidFill>
            <a:schemeClr val="accent2"/>
          </a:solidFill>
        </p:spPr>
        <p:txBody>
          <a:bodyPr>
            <a:normAutofit/>
          </a:bodyPr>
          <a:lstStyle/>
          <a:p>
            <a:r>
              <a:rPr lang="en-US" sz="6000" b="1" dirty="0">
                <a:solidFill>
                  <a:schemeClr val="bg1"/>
                </a:solidFill>
              </a:rPr>
              <a:t>Paul</a:t>
            </a:r>
          </a:p>
        </p:txBody>
      </p:sp>
      <p:sp>
        <p:nvSpPr>
          <p:cNvPr id="4" name="Content Placeholder 3">
            <a:extLst>
              <a:ext uri="{FF2B5EF4-FFF2-40B4-BE49-F238E27FC236}">
                <a16:creationId xmlns:a16="http://schemas.microsoft.com/office/drawing/2014/main" id="{43ABB53B-4FF4-40D9-89CA-EE9C9698FE4F}"/>
              </a:ext>
            </a:extLst>
          </p:cNvPr>
          <p:cNvSpPr>
            <a:spLocks noGrp="1"/>
          </p:cNvSpPr>
          <p:nvPr>
            <p:ph idx="1"/>
          </p:nvPr>
        </p:nvSpPr>
        <p:spPr>
          <a:xfrm>
            <a:off x="440675" y="1243584"/>
            <a:ext cx="11259237" cy="5355520"/>
          </a:xfrm>
        </p:spPr>
        <p:txBody>
          <a:bodyPr/>
          <a:lstStyle/>
          <a:p>
            <a:r>
              <a:rPr lang="en-US" b="1" dirty="0"/>
              <a:t>2 Timothy written in 65-68, Paul was in prison a second time when written.</a:t>
            </a:r>
          </a:p>
          <a:p>
            <a:r>
              <a:rPr lang="en-US" b="1" dirty="0"/>
              <a:t>Ignatius in 110 AD records that Paul was beheaded in Rome in 65-68 AD by the emperor Nero.</a:t>
            </a:r>
          </a:p>
          <a:p>
            <a:r>
              <a:rPr lang="en-US" b="1" dirty="0"/>
              <a:t>If book was written in 70 AD, then Paul would have very recently died and only two years or so had passed since his death for the churches to get into the shape they were in, in Revelation.</a:t>
            </a:r>
          </a:p>
        </p:txBody>
      </p:sp>
    </p:spTree>
    <p:extLst>
      <p:ext uri="{BB962C8B-B14F-4D97-AF65-F5344CB8AC3E}">
        <p14:creationId xmlns:p14="http://schemas.microsoft.com/office/powerpoint/2010/main" val="27705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7A20-D1C7-4259-8CFD-7694217E4BD6}"/>
              </a:ext>
            </a:extLst>
          </p:cNvPr>
          <p:cNvSpPr>
            <a:spLocks noGrp="1"/>
          </p:cNvSpPr>
          <p:nvPr>
            <p:ph type="title"/>
          </p:nvPr>
        </p:nvSpPr>
        <p:spPr>
          <a:xfrm>
            <a:off x="0" y="0"/>
            <a:ext cx="4361761" cy="1045034"/>
          </a:xfrm>
          <a:solidFill>
            <a:schemeClr val="tx1"/>
          </a:solidFill>
        </p:spPr>
        <p:txBody>
          <a:bodyPr/>
          <a:lstStyle/>
          <a:p>
            <a:r>
              <a:rPr lang="en-US" b="1" dirty="0">
                <a:solidFill>
                  <a:schemeClr val="bg1"/>
                </a:solidFill>
              </a:rPr>
              <a:t>Internal Evidences</a:t>
            </a:r>
          </a:p>
        </p:txBody>
      </p:sp>
      <p:sp>
        <p:nvSpPr>
          <p:cNvPr id="3" name="TextBox 2">
            <a:extLst>
              <a:ext uri="{FF2B5EF4-FFF2-40B4-BE49-F238E27FC236}">
                <a16:creationId xmlns:a16="http://schemas.microsoft.com/office/drawing/2014/main" id="{0AFD9AA2-895F-4B6E-9E50-FAF82228C0C1}"/>
              </a:ext>
            </a:extLst>
          </p:cNvPr>
          <p:cNvSpPr txBox="1"/>
          <p:nvPr/>
        </p:nvSpPr>
        <p:spPr>
          <a:xfrm>
            <a:off x="1036987" y="1277956"/>
            <a:ext cx="10118026" cy="954107"/>
          </a:xfrm>
          <a:prstGeom prst="rect">
            <a:avLst/>
          </a:prstGeom>
          <a:solidFill>
            <a:schemeClr val="accent2"/>
          </a:solidFill>
        </p:spPr>
        <p:txBody>
          <a:bodyPr wrap="none" rtlCol="0">
            <a:spAutoFit/>
          </a:bodyPr>
          <a:lstStyle/>
          <a:p>
            <a:r>
              <a:rPr lang="en-US" sz="2800" b="1" dirty="0">
                <a:solidFill>
                  <a:schemeClr val="bg1"/>
                </a:solidFill>
              </a:rPr>
              <a:t>Ephesus – Left their first love (Rev 2:4); far cry from Ephesians 1:15</a:t>
            </a:r>
          </a:p>
          <a:p>
            <a:r>
              <a:rPr lang="en-US" sz="2800" b="1" dirty="0">
                <a:solidFill>
                  <a:schemeClr val="bg1"/>
                </a:solidFill>
              </a:rPr>
              <a:t>(62 AD) “the love which ye show toward all saints.”</a:t>
            </a:r>
          </a:p>
        </p:txBody>
      </p:sp>
      <p:sp>
        <p:nvSpPr>
          <p:cNvPr id="4" name="TextBox 3">
            <a:extLst>
              <a:ext uri="{FF2B5EF4-FFF2-40B4-BE49-F238E27FC236}">
                <a16:creationId xmlns:a16="http://schemas.microsoft.com/office/drawing/2014/main" id="{4961A402-8BFC-4CE6-9B80-57F0F6195FCC}"/>
              </a:ext>
            </a:extLst>
          </p:cNvPr>
          <p:cNvSpPr txBox="1"/>
          <p:nvPr/>
        </p:nvSpPr>
        <p:spPr>
          <a:xfrm>
            <a:off x="506776" y="2710149"/>
            <a:ext cx="11114646" cy="954107"/>
          </a:xfrm>
          <a:prstGeom prst="rect">
            <a:avLst/>
          </a:prstGeom>
          <a:solidFill>
            <a:schemeClr val="accent1"/>
          </a:solidFill>
        </p:spPr>
        <p:txBody>
          <a:bodyPr wrap="none" rtlCol="0">
            <a:spAutoFit/>
          </a:bodyPr>
          <a:lstStyle/>
          <a:p>
            <a:pPr algn="ctr"/>
            <a:r>
              <a:rPr lang="en-US" sz="2800" b="1" dirty="0">
                <a:solidFill>
                  <a:schemeClr val="bg1"/>
                </a:solidFill>
              </a:rPr>
              <a:t>Influence of the </a:t>
            </a:r>
            <a:r>
              <a:rPr lang="en-US" sz="2800" b="1" dirty="0" err="1">
                <a:solidFill>
                  <a:schemeClr val="bg1"/>
                </a:solidFill>
              </a:rPr>
              <a:t>Nicolatians</a:t>
            </a:r>
            <a:r>
              <a:rPr lang="en-US" sz="2800" b="1" dirty="0">
                <a:solidFill>
                  <a:schemeClr val="bg1"/>
                </a:solidFill>
              </a:rPr>
              <a:t> on Ephesus and Pergamum had to occur after</a:t>
            </a:r>
          </a:p>
          <a:p>
            <a:pPr algn="ctr"/>
            <a:r>
              <a:rPr lang="en-US" sz="2800" b="1" dirty="0">
                <a:solidFill>
                  <a:schemeClr val="bg1"/>
                </a:solidFill>
              </a:rPr>
              <a:t>Paul’s influence (Rev 2:6, 15)</a:t>
            </a:r>
          </a:p>
        </p:txBody>
      </p:sp>
      <p:sp>
        <p:nvSpPr>
          <p:cNvPr id="5" name="TextBox 4">
            <a:extLst>
              <a:ext uri="{FF2B5EF4-FFF2-40B4-BE49-F238E27FC236}">
                <a16:creationId xmlns:a16="http://schemas.microsoft.com/office/drawing/2014/main" id="{8093EBFA-9C10-4F5E-A12B-E70B46D3A4E0}"/>
              </a:ext>
            </a:extLst>
          </p:cNvPr>
          <p:cNvSpPr txBox="1"/>
          <p:nvPr/>
        </p:nvSpPr>
        <p:spPr>
          <a:xfrm>
            <a:off x="751299" y="4142342"/>
            <a:ext cx="10689401" cy="1815882"/>
          </a:xfrm>
          <a:prstGeom prst="rect">
            <a:avLst/>
          </a:prstGeom>
          <a:solidFill>
            <a:srgbClr val="7030A0"/>
          </a:solidFill>
        </p:spPr>
        <p:txBody>
          <a:bodyPr wrap="none" rtlCol="0">
            <a:spAutoFit/>
          </a:bodyPr>
          <a:lstStyle/>
          <a:p>
            <a:pPr algn="ctr"/>
            <a:r>
              <a:rPr lang="en-US" sz="2800" b="1" dirty="0">
                <a:solidFill>
                  <a:schemeClr val="bg1"/>
                </a:solidFill>
              </a:rPr>
              <a:t>Laodicea has no commendation and was called “lukewarm”.  In Paul’s</a:t>
            </a:r>
          </a:p>
          <a:p>
            <a:pPr algn="ctr"/>
            <a:r>
              <a:rPr lang="en-US" sz="2800" b="1" dirty="0">
                <a:solidFill>
                  <a:schemeClr val="bg1"/>
                </a:solidFill>
              </a:rPr>
              <a:t>Letter to the Colossians (61 AD) Paul indicates Laodicea was an active</a:t>
            </a:r>
          </a:p>
          <a:p>
            <a:pPr algn="ctr"/>
            <a:r>
              <a:rPr lang="en-US" sz="2800" b="1" dirty="0">
                <a:solidFill>
                  <a:schemeClr val="bg1"/>
                </a:solidFill>
              </a:rPr>
              <a:t>Group (4:13) and sent salutations to the brethren in Laodicea (4:15,16)</a:t>
            </a:r>
          </a:p>
          <a:p>
            <a:pPr algn="ctr"/>
            <a:r>
              <a:rPr lang="en-US" sz="2800" b="1" dirty="0">
                <a:solidFill>
                  <a:schemeClr val="bg1"/>
                </a:solidFill>
              </a:rPr>
              <a:t>And their letter was read in </a:t>
            </a:r>
            <a:r>
              <a:rPr lang="en-US" sz="2800" b="1" dirty="0" err="1">
                <a:solidFill>
                  <a:schemeClr val="bg1"/>
                </a:solidFill>
              </a:rPr>
              <a:t>Colosia</a:t>
            </a:r>
            <a:r>
              <a:rPr lang="en-US" sz="2800" b="1" dirty="0">
                <a:solidFill>
                  <a:schemeClr val="bg1"/>
                </a:solidFill>
              </a:rPr>
              <a:t>.</a:t>
            </a:r>
          </a:p>
        </p:txBody>
      </p:sp>
    </p:spTree>
    <p:extLst>
      <p:ext uri="{BB962C8B-B14F-4D97-AF65-F5344CB8AC3E}">
        <p14:creationId xmlns:p14="http://schemas.microsoft.com/office/powerpoint/2010/main" val="10639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7A20-D1C7-4259-8CFD-7694217E4BD6}"/>
              </a:ext>
            </a:extLst>
          </p:cNvPr>
          <p:cNvSpPr>
            <a:spLocks noGrp="1"/>
          </p:cNvSpPr>
          <p:nvPr>
            <p:ph type="title"/>
          </p:nvPr>
        </p:nvSpPr>
        <p:spPr>
          <a:xfrm>
            <a:off x="0" y="0"/>
            <a:ext cx="4361761" cy="1045034"/>
          </a:xfrm>
          <a:solidFill>
            <a:schemeClr val="tx1"/>
          </a:solidFill>
        </p:spPr>
        <p:txBody>
          <a:bodyPr/>
          <a:lstStyle/>
          <a:p>
            <a:r>
              <a:rPr lang="en-US" b="1" dirty="0">
                <a:solidFill>
                  <a:schemeClr val="bg1"/>
                </a:solidFill>
              </a:rPr>
              <a:t>Internal Evidences</a:t>
            </a:r>
          </a:p>
        </p:txBody>
      </p:sp>
      <p:sp>
        <p:nvSpPr>
          <p:cNvPr id="3" name="TextBox 2">
            <a:extLst>
              <a:ext uri="{FF2B5EF4-FFF2-40B4-BE49-F238E27FC236}">
                <a16:creationId xmlns:a16="http://schemas.microsoft.com/office/drawing/2014/main" id="{A3476E92-3827-49F2-8B98-AAB2CAD1149D}"/>
              </a:ext>
            </a:extLst>
          </p:cNvPr>
          <p:cNvSpPr txBox="1"/>
          <p:nvPr/>
        </p:nvSpPr>
        <p:spPr>
          <a:xfrm>
            <a:off x="668296" y="1145753"/>
            <a:ext cx="10855408" cy="5262979"/>
          </a:xfrm>
          <a:prstGeom prst="rect">
            <a:avLst/>
          </a:prstGeom>
          <a:solidFill>
            <a:srgbClr val="7030A0"/>
          </a:solidFill>
        </p:spPr>
        <p:txBody>
          <a:bodyPr wrap="none" rtlCol="0">
            <a:spAutoFit/>
          </a:bodyPr>
          <a:lstStyle/>
          <a:p>
            <a:r>
              <a:rPr lang="en-US" sz="2800" b="1" dirty="0">
                <a:solidFill>
                  <a:schemeClr val="bg1"/>
                </a:solidFill>
              </a:rPr>
              <a:t>Finally, there are some who claim that there is no ancient historian</a:t>
            </a:r>
          </a:p>
          <a:p>
            <a:r>
              <a:rPr lang="en-US" sz="2800" b="1" dirty="0">
                <a:solidFill>
                  <a:schemeClr val="bg1"/>
                </a:solidFill>
              </a:rPr>
              <a:t>who reports Domitian persecuted Christians.  There are many </a:t>
            </a:r>
          </a:p>
          <a:p>
            <a:r>
              <a:rPr lang="en-US" sz="2800" b="1" dirty="0">
                <a:solidFill>
                  <a:schemeClr val="bg1"/>
                </a:solidFill>
              </a:rPr>
              <a:t>but there are many ancient historians who report Domitian savagely </a:t>
            </a:r>
          </a:p>
          <a:p>
            <a:r>
              <a:rPr lang="en-US" sz="2800" b="1" dirty="0">
                <a:solidFill>
                  <a:schemeClr val="bg1"/>
                </a:solidFill>
              </a:rPr>
              <a:t>persecuted Christians who did not bow to him and recognize him as </a:t>
            </a:r>
          </a:p>
          <a:p>
            <a:r>
              <a:rPr lang="en-US" sz="2800" b="1" dirty="0">
                <a:solidFill>
                  <a:schemeClr val="bg1"/>
                </a:solidFill>
              </a:rPr>
              <a:t>a god, not just solely on Christians.  To explain these historians away,</a:t>
            </a:r>
          </a:p>
          <a:p>
            <a:r>
              <a:rPr lang="en-US" sz="2800" b="1" dirty="0">
                <a:solidFill>
                  <a:schemeClr val="bg1"/>
                </a:solidFill>
              </a:rPr>
              <a:t>some will claim they were being biased against Domitian.  </a:t>
            </a:r>
          </a:p>
          <a:p>
            <a:endParaRPr lang="en-US" sz="2800" b="1" dirty="0">
              <a:solidFill>
                <a:schemeClr val="bg1"/>
              </a:solidFill>
            </a:endParaRPr>
          </a:p>
          <a:p>
            <a:r>
              <a:rPr lang="en-US" sz="2800" b="1" dirty="0">
                <a:solidFill>
                  <a:schemeClr val="bg1"/>
                </a:solidFill>
              </a:rPr>
              <a:t>“Although ancient historians speak profusely on Domitian’s savage</a:t>
            </a:r>
          </a:p>
          <a:p>
            <a:r>
              <a:rPr lang="en-US" sz="2800" b="1" dirty="0">
                <a:solidFill>
                  <a:schemeClr val="bg1"/>
                </a:solidFill>
              </a:rPr>
              <a:t>and immoral behavior, Leonard Thompson has argued that such claims</a:t>
            </a:r>
          </a:p>
          <a:p>
            <a:r>
              <a:rPr lang="en-US" sz="2800" b="1" dirty="0">
                <a:solidFill>
                  <a:schemeClr val="bg1"/>
                </a:solidFill>
              </a:rPr>
              <a:t>from historians </a:t>
            </a:r>
            <a:r>
              <a:rPr lang="en-US" sz="2800" b="1" dirty="0" err="1">
                <a:solidFill>
                  <a:schemeClr val="bg1"/>
                </a:solidFill>
              </a:rPr>
              <a:t>Seutonius</a:t>
            </a:r>
            <a:r>
              <a:rPr lang="en-US" sz="2800" b="1" dirty="0">
                <a:solidFill>
                  <a:schemeClr val="bg1"/>
                </a:solidFill>
              </a:rPr>
              <a:t>, Pliny and Tacitus, represent biased reporting</a:t>
            </a:r>
          </a:p>
          <a:p>
            <a:r>
              <a:rPr lang="en-US" sz="2800" b="1" dirty="0">
                <a:solidFill>
                  <a:schemeClr val="bg1"/>
                </a:solidFill>
              </a:rPr>
              <a:t>attempting to make Domitian look evil.”</a:t>
            </a:r>
          </a:p>
          <a:p>
            <a:r>
              <a:rPr lang="en-US" sz="2800" b="1" dirty="0">
                <a:solidFill>
                  <a:schemeClr val="bg1"/>
                </a:solidFill>
              </a:rPr>
              <a:t>					- </a:t>
            </a:r>
            <a:r>
              <a:rPr lang="en-US" sz="2800" b="1" dirty="0" err="1">
                <a:solidFill>
                  <a:schemeClr val="bg1"/>
                </a:solidFill>
              </a:rPr>
              <a:t>Oropeza</a:t>
            </a:r>
            <a:r>
              <a:rPr lang="en-US" sz="2800" b="1" dirty="0">
                <a:solidFill>
                  <a:schemeClr val="bg1"/>
                </a:solidFill>
              </a:rPr>
              <a:t>, </a:t>
            </a:r>
            <a:r>
              <a:rPr lang="en-US" sz="2800" b="1" i="1" dirty="0">
                <a:solidFill>
                  <a:schemeClr val="bg1"/>
                </a:solidFill>
              </a:rPr>
              <a:t>Churches Under Siege</a:t>
            </a:r>
            <a:r>
              <a:rPr lang="en-US" sz="2800" b="1" dirty="0">
                <a:solidFill>
                  <a:schemeClr val="bg1"/>
                </a:solidFill>
              </a:rPr>
              <a:t>, p 178.</a:t>
            </a:r>
          </a:p>
        </p:txBody>
      </p:sp>
    </p:spTree>
    <p:extLst>
      <p:ext uri="{BB962C8B-B14F-4D97-AF65-F5344CB8AC3E}">
        <p14:creationId xmlns:p14="http://schemas.microsoft.com/office/powerpoint/2010/main" val="39482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5320-6693-477C-9232-D8C502D37480}"/>
              </a:ext>
            </a:extLst>
          </p:cNvPr>
          <p:cNvSpPr>
            <a:spLocks noGrp="1"/>
          </p:cNvSpPr>
          <p:nvPr>
            <p:ph type="title"/>
          </p:nvPr>
        </p:nvSpPr>
        <p:spPr>
          <a:xfrm>
            <a:off x="0" y="0"/>
            <a:ext cx="1541443" cy="956899"/>
          </a:xfrm>
          <a:solidFill>
            <a:schemeClr val="accent2"/>
          </a:solidFill>
        </p:spPr>
        <p:txBody>
          <a:bodyPr>
            <a:normAutofit/>
          </a:bodyPr>
          <a:lstStyle/>
          <a:p>
            <a:r>
              <a:rPr lang="en-US" sz="6000" b="1" dirty="0">
                <a:solidFill>
                  <a:schemeClr val="bg1"/>
                </a:solidFill>
              </a:rPr>
              <a:t>Paul</a:t>
            </a:r>
          </a:p>
        </p:txBody>
      </p:sp>
      <p:sp>
        <p:nvSpPr>
          <p:cNvPr id="4" name="Content Placeholder 3">
            <a:extLst>
              <a:ext uri="{FF2B5EF4-FFF2-40B4-BE49-F238E27FC236}">
                <a16:creationId xmlns:a16="http://schemas.microsoft.com/office/drawing/2014/main" id="{43ABB53B-4FF4-40D9-89CA-EE9C9698FE4F}"/>
              </a:ext>
            </a:extLst>
          </p:cNvPr>
          <p:cNvSpPr>
            <a:spLocks noGrp="1"/>
          </p:cNvSpPr>
          <p:nvPr>
            <p:ph idx="1"/>
          </p:nvPr>
        </p:nvSpPr>
        <p:spPr>
          <a:xfrm>
            <a:off x="440675" y="1243584"/>
            <a:ext cx="11259237" cy="5355520"/>
          </a:xfrm>
        </p:spPr>
        <p:txBody>
          <a:bodyPr/>
          <a:lstStyle/>
          <a:p>
            <a:r>
              <a:rPr lang="en-US" b="1" dirty="0"/>
              <a:t>2 Timothy written in 65-68, Paul was in prison a second time when written.</a:t>
            </a:r>
          </a:p>
          <a:p>
            <a:r>
              <a:rPr lang="en-US" b="1" dirty="0"/>
              <a:t>Ignatius in 110 AD records that Paul was beheaded in Rome in 65-68 AD by the emperor Nero.</a:t>
            </a:r>
          </a:p>
          <a:p>
            <a:r>
              <a:rPr lang="en-US" b="1" dirty="0"/>
              <a:t>If book was written in 70 AD, then Paul would have very recently died and only two years or so had passed since his death for the churches to get into the shape they were in, in Revelation.</a:t>
            </a:r>
          </a:p>
          <a:p>
            <a:endParaRPr lang="en-US" b="1" dirty="0"/>
          </a:p>
          <a:p>
            <a:r>
              <a:rPr lang="en-US" b="1" dirty="0"/>
              <a:t>If the writing of Revelation occurred in 70 AD, and the churches were deteriorating during his lifetime . . . How would Paul have reacted?</a:t>
            </a:r>
          </a:p>
        </p:txBody>
      </p:sp>
    </p:spTree>
    <p:extLst>
      <p:ext uri="{BB962C8B-B14F-4D97-AF65-F5344CB8AC3E}">
        <p14:creationId xmlns:p14="http://schemas.microsoft.com/office/powerpoint/2010/main" val="25324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arn(inVertical)">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7A20-D1C7-4259-8CFD-7694217E4BD6}"/>
              </a:ext>
            </a:extLst>
          </p:cNvPr>
          <p:cNvSpPr>
            <a:spLocks noGrp="1"/>
          </p:cNvSpPr>
          <p:nvPr>
            <p:ph type="title"/>
          </p:nvPr>
        </p:nvSpPr>
        <p:spPr>
          <a:xfrm>
            <a:off x="0" y="0"/>
            <a:ext cx="4361761" cy="1045034"/>
          </a:xfrm>
          <a:solidFill>
            <a:schemeClr val="tx1"/>
          </a:solidFill>
        </p:spPr>
        <p:txBody>
          <a:bodyPr/>
          <a:lstStyle/>
          <a:p>
            <a:r>
              <a:rPr lang="en-US" b="1" dirty="0">
                <a:solidFill>
                  <a:schemeClr val="bg1"/>
                </a:solidFill>
              </a:rPr>
              <a:t>Internal Evidences</a:t>
            </a:r>
          </a:p>
        </p:txBody>
      </p:sp>
      <p:sp>
        <p:nvSpPr>
          <p:cNvPr id="3" name="TextBox 2">
            <a:extLst>
              <a:ext uri="{FF2B5EF4-FFF2-40B4-BE49-F238E27FC236}">
                <a16:creationId xmlns:a16="http://schemas.microsoft.com/office/drawing/2014/main" id="{7281B82F-C4C7-4E92-921E-6274B634FE69}"/>
              </a:ext>
            </a:extLst>
          </p:cNvPr>
          <p:cNvSpPr txBox="1"/>
          <p:nvPr/>
        </p:nvSpPr>
        <p:spPr>
          <a:xfrm>
            <a:off x="901533" y="1189821"/>
            <a:ext cx="10388934" cy="3046988"/>
          </a:xfrm>
          <a:prstGeom prst="rect">
            <a:avLst/>
          </a:prstGeom>
          <a:solidFill>
            <a:schemeClr val="accent1"/>
          </a:solidFill>
        </p:spPr>
        <p:txBody>
          <a:bodyPr wrap="none" rtlCol="0">
            <a:spAutoFit/>
          </a:bodyPr>
          <a:lstStyle/>
          <a:p>
            <a:r>
              <a:rPr lang="en-US" sz="3200" b="1" dirty="0">
                <a:solidFill>
                  <a:schemeClr val="bg1"/>
                </a:solidFill>
              </a:rPr>
              <a:t>So then, in essence, the general condition of the churches in</a:t>
            </a:r>
          </a:p>
          <a:p>
            <a:r>
              <a:rPr lang="en-US" sz="3200" b="1" dirty="0">
                <a:solidFill>
                  <a:schemeClr val="bg1"/>
                </a:solidFill>
              </a:rPr>
              <a:t>Chapters 2 and 3 would indicate that Paul’s influence was in</a:t>
            </a:r>
          </a:p>
          <a:p>
            <a:r>
              <a:rPr lang="en-US" sz="3200" b="1" dirty="0">
                <a:solidFill>
                  <a:schemeClr val="bg1"/>
                </a:solidFill>
              </a:rPr>
              <a:t>The distant past, and that over a course of many years the </a:t>
            </a:r>
          </a:p>
          <a:p>
            <a:r>
              <a:rPr lang="en-US" sz="3200" b="1" dirty="0">
                <a:solidFill>
                  <a:schemeClr val="bg1"/>
                </a:solidFill>
              </a:rPr>
              <a:t>Churches had  gone from strong vibrant churches to facing </a:t>
            </a:r>
          </a:p>
          <a:p>
            <a:r>
              <a:rPr lang="en-US" sz="3200" b="1" dirty="0">
                <a:solidFill>
                  <a:schemeClr val="bg1"/>
                </a:solidFill>
              </a:rPr>
              <a:t>Problems and deterioration. OR, all happened quickly after</a:t>
            </a:r>
          </a:p>
          <a:p>
            <a:r>
              <a:rPr lang="en-US" sz="3200" b="1" dirty="0">
                <a:solidFill>
                  <a:schemeClr val="bg1"/>
                </a:solidFill>
              </a:rPr>
              <a:t>Paul’s death, like in two to four years.</a:t>
            </a:r>
          </a:p>
        </p:txBody>
      </p:sp>
      <p:sp>
        <p:nvSpPr>
          <p:cNvPr id="4" name="TextBox 3">
            <a:extLst>
              <a:ext uri="{FF2B5EF4-FFF2-40B4-BE49-F238E27FC236}">
                <a16:creationId xmlns:a16="http://schemas.microsoft.com/office/drawing/2014/main" id="{856E7F42-F2AC-4A1F-A780-E8C293D97F9B}"/>
              </a:ext>
            </a:extLst>
          </p:cNvPr>
          <p:cNvSpPr txBox="1"/>
          <p:nvPr/>
        </p:nvSpPr>
        <p:spPr>
          <a:xfrm>
            <a:off x="483405" y="4583017"/>
            <a:ext cx="11225189" cy="1569660"/>
          </a:xfrm>
          <a:prstGeom prst="rect">
            <a:avLst/>
          </a:prstGeom>
          <a:solidFill>
            <a:schemeClr val="accent6">
              <a:lumMod val="75000"/>
            </a:schemeClr>
          </a:solidFill>
        </p:spPr>
        <p:txBody>
          <a:bodyPr wrap="none" rtlCol="0">
            <a:spAutoFit/>
          </a:bodyPr>
          <a:lstStyle/>
          <a:p>
            <a:r>
              <a:rPr lang="en-US" sz="3200" b="1" dirty="0">
                <a:solidFill>
                  <a:schemeClr val="bg1"/>
                </a:solidFill>
              </a:rPr>
              <a:t>Rev 6:9-11 and the cry of those under the altar indicates an </a:t>
            </a:r>
          </a:p>
          <a:p>
            <a:r>
              <a:rPr lang="en-US" sz="3200" b="1" dirty="0">
                <a:solidFill>
                  <a:schemeClr val="bg1"/>
                </a:solidFill>
              </a:rPr>
              <a:t>Impatient or restlessness at a long delay in vindicating Christian’s</a:t>
            </a:r>
          </a:p>
          <a:p>
            <a:r>
              <a:rPr lang="en-US" sz="3200" b="1" dirty="0">
                <a:solidFill>
                  <a:schemeClr val="bg1"/>
                </a:solidFill>
              </a:rPr>
              <a:t>Blood by avenging their death.</a:t>
            </a:r>
          </a:p>
        </p:txBody>
      </p:sp>
    </p:spTree>
    <p:extLst>
      <p:ext uri="{BB962C8B-B14F-4D97-AF65-F5344CB8AC3E}">
        <p14:creationId xmlns:p14="http://schemas.microsoft.com/office/powerpoint/2010/main" val="20546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000" r="-2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ACE2A3-3080-4326-9AFC-B5151FFC51C6}"/>
              </a:ext>
            </a:extLst>
          </p:cNvPr>
          <p:cNvSpPr>
            <a:spLocks noGrp="1"/>
          </p:cNvSpPr>
          <p:nvPr>
            <p:ph type="title"/>
          </p:nvPr>
        </p:nvSpPr>
        <p:spPr>
          <a:xfrm>
            <a:off x="1" y="0"/>
            <a:ext cx="5931666" cy="868764"/>
          </a:xfrm>
          <a:solidFill>
            <a:schemeClr val="bg1"/>
          </a:solidFill>
        </p:spPr>
        <p:txBody>
          <a:bodyPr>
            <a:normAutofit fontScale="90000"/>
          </a:bodyPr>
          <a:lstStyle/>
          <a:p>
            <a:r>
              <a:rPr lang="en-US" dirty="0"/>
              <a:t>Revelation Still Unfulfilled?</a:t>
            </a:r>
          </a:p>
        </p:txBody>
      </p:sp>
      <p:sp>
        <p:nvSpPr>
          <p:cNvPr id="4" name="Content Placeholder 3">
            <a:extLst>
              <a:ext uri="{FF2B5EF4-FFF2-40B4-BE49-F238E27FC236}">
                <a16:creationId xmlns:a16="http://schemas.microsoft.com/office/drawing/2014/main" id="{4F595508-3F32-4EF0-BD31-4CD027D771B2}"/>
              </a:ext>
            </a:extLst>
          </p:cNvPr>
          <p:cNvSpPr>
            <a:spLocks noGrp="1"/>
          </p:cNvSpPr>
          <p:nvPr>
            <p:ph sz="half" idx="1"/>
          </p:nvPr>
        </p:nvSpPr>
        <p:spPr>
          <a:xfrm>
            <a:off x="88135" y="947450"/>
            <a:ext cx="5931665" cy="5910549"/>
          </a:xfrm>
        </p:spPr>
        <p:txBody>
          <a:bodyPr>
            <a:normAutofit fontScale="92500" lnSpcReduction="20000"/>
          </a:bodyPr>
          <a:lstStyle/>
          <a:p>
            <a:r>
              <a:rPr lang="en-US" b="1" dirty="0"/>
              <a:t>Let’s look at Daniel 8:1 where Daniel has a vision of a ram and goat.</a:t>
            </a:r>
          </a:p>
          <a:p>
            <a:pPr marL="0" indent="0" algn="ctr">
              <a:buNone/>
            </a:pPr>
            <a:r>
              <a:rPr lang="en-US" i="1" dirty="0"/>
              <a:t>“In the third year of the reign of King Belshazzar a vision appeared to me—to me, Daniel—after the one that appeared to me the first time.”</a:t>
            </a:r>
          </a:p>
          <a:p>
            <a:r>
              <a:rPr lang="en-US" b="1" dirty="0"/>
              <a:t>The vision was fulfilled in about 164 BC (Dan 8:13,14)</a:t>
            </a:r>
          </a:p>
          <a:p>
            <a:r>
              <a:rPr lang="en-US" b="1" i="1" baseline="30000" dirty="0"/>
              <a:t>13 </a:t>
            </a:r>
            <a:r>
              <a:rPr lang="en-US" i="1" dirty="0"/>
              <a:t>Then I heard a holy one speaking; and another holy one said to that certain one who was speaking, “How long will the vision be, concerning the daily sacrifices and the transgression of desolation, the giving of both the sanctuary and the host to be trampled underfoot?” </a:t>
            </a:r>
            <a:r>
              <a:rPr lang="en-US" b="1" i="1" baseline="30000" dirty="0"/>
              <a:t>14 </a:t>
            </a:r>
            <a:r>
              <a:rPr lang="en-US" i="1" dirty="0"/>
              <a:t>And he said to me, “For two thousand three hundred days; then the sanctuary shall be cleansed.”</a:t>
            </a:r>
          </a:p>
          <a:p>
            <a:pPr marL="0" indent="0">
              <a:buNone/>
            </a:pPr>
            <a:endParaRPr lang="en-US" b="1" dirty="0"/>
          </a:p>
        </p:txBody>
      </p:sp>
      <p:sp>
        <p:nvSpPr>
          <p:cNvPr id="5" name="Content Placeholder 4">
            <a:extLst>
              <a:ext uri="{FF2B5EF4-FFF2-40B4-BE49-F238E27FC236}">
                <a16:creationId xmlns:a16="http://schemas.microsoft.com/office/drawing/2014/main" id="{ED9D3B0B-1CD0-4221-8AA4-4D71606B6C87}"/>
              </a:ext>
            </a:extLst>
          </p:cNvPr>
          <p:cNvSpPr>
            <a:spLocks noGrp="1"/>
          </p:cNvSpPr>
          <p:nvPr>
            <p:ph sz="half" idx="2"/>
          </p:nvPr>
        </p:nvSpPr>
        <p:spPr>
          <a:xfrm>
            <a:off x="6172199" y="187287"/>
            <a:ext cx="5726017" cy="6477917"/>
          </a:xfrm>
        </p:spPr>
        <p:txBody>
          <a:bodyPr>
            <a:normAutofit fontScale="92500" lnSpcReduction="20000"/>
          </a:bodyPr>
          <a:lstStyle/>
          <a:p>
            <a:r>
              <a:rPr lang="en-US" b="1" u="sng" dirty="0"/>
              <a:t>POINT</a:t>
            </a:r>
            <a:r>
              <a:rPr lang="en-US" b="1" dirty="0"/>
              <a:t> – Notice Dan 8:26 where Daniel is told to shut it up as it will take “MANY DAYS” to be fulfilled.</a:t>
            </a:r>
          </a:p>
          <a:p>
            <a:pPr marL="0" indent="0" algn="ctr">
              <a:buNone/>
            </a:pPr>
            <a:r>
              <a:rPr lang="en-US" i="1" dirty="0"/>
              <a:t>“And the vision of the evenings and mornings Which was told is true;</a:t>
            </a:r>
            <a:br>
              <a:rPr lang="en-US" i="1" dirty="0"/>
            </a:br>
            <a:r>
              <a:rPr lang="en-US" i="1" dirty="0"/>
              <a:t>Therefore seal up the vision, For it refers to many days in the future.”</a:t>
            </a:r>
          </a:p>
          <a:p>
            <a:r>
              <a:rPr lang="en-US" b="1" dirty="0"/>
              <a:t>Took less than 400 years to be fulfilled, yet GOD says this is a long time away.</a:t>
            </a:r>
          </a:p>
          <a:p>
            <a:r>
              <a:rPr lang="en-US" b="1" dirty="0"/>
              <a:t>John is told THE OPPOSITE, don’t seal it up “</a:t>
            </a:r>
            <a:r>
              <a:rPr lang="en-US" i="1" dirty="0"/>
              <a:t>And he said to me, “Do not seal the words of the prophecy of this book, for the time is at hand.</a:t>
            </a:r>
            <a:r>
              <a:rPr lang="en-US" dirty="0"/>
              <a:t> </a:t>
            </a:r>
            <a:r>
              <a:rPr lang="en-US" b="1" dirty="0"/>
              <a:t>” </a:t>
            </a:r>
            <a:br>
              <a:rPr lang="en-US" b="1" dirty="0"/>
            </a:br>
            <a:r>
              <a:rPr lang="en-US" b="1" dirty="0"/>
              <a:t>(Rev 22:10)</a:t>
            </a:r>
          </a:p>
          <a:p>
            <a:r>
              <a:rPr lang="en-US" b="1" dirty="0"/>
              <a:t>Could we NOT assume then that John’s prophecy must come to pass before 400 years had transpired? </a:t>
            </a:r>
          </a:p>
          <a:p>
            <a:r>
              <a:rPr lang="en-US" b="1" dirty="0"/>
              <a:t>According to historians, Rome fell in 455 AD, or about 359 years later.</a:t>
            </a:r>
          </a:p>
        </p:txBody>
      </p:sp>
    </p:spTree>
    <p:extLst>
      <p:ext uri="{BB962C8B-B14F-4D97-AF65-F5344CB8AC3E}">
        <p14:creationId xmlns:p14="http://schemas.microsoft.com/office/powerpoint/2010/main" val="185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arn(inVertical)">
                                      <p:cBhvr>
                                        <p:cTn id="5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3E73-E188-479C-A068-D8CCC70EDEEF}"/>
              </a:ext>
            </a:extLst>
          </p:cNvPr>
          <p:cNvSpPr>
            <a:spLocks noGrp="1"/>
          </p:cNvSpPr>
          <p:nvPr>
            <p:ph type="ctrTitle"/>
          </p:nvPr>
        </p:nvSpPr>
        <p:spPr>
          <a:xfrm>
            <a:off x="0" y="0"/>
            <a:ext cx="4094602" cy="1025926"/>
          </a:xfrm>
        </p:spPr>
        <p:txBody>
          <a:bodyPr>
            <a:normAutofit/>
          </a:bodyPr>
          <a:lstStyle/>
          <a:p>
            <a:r>
              <a:rPr lang="en-US" b="1" dirty="0">
                <a:solidFill>
                  <a:schemeClr val="bg1"/>
                </a:solidFill>
              </a:rPr>
              <a:t>Chapter 1</a:t>
            </a:r>
          </a:p>
        </p:txBody>
      </p:sp>
      <p:sp>
        <p:nvSpPr>
          <p:cNvPr id="3" name="Subtitle 2">
            <a:extLst>
              <a:ext uri="{FF2B5EF4-FFF2-40B4-BE49-F238E27FC236}">
                <a16:creationId xmlns:a16="http://schemas.microsoft.com/office/drawing/2014/main" id="{0D7939CF-C137-40D2-A32A-7EB1E2EBC730}"/>
              </a:ext>
            </a:extLst>
          </p:cNvPr>
          <p:cNvSpPr>
            <a:spLocks noGrp="1"/>
          </p:cNvSpPr>
          <p:nvPr>
            <p:ph type="subTitle" idx="1"/>
          </p:nvPr>
        </p:nvSpPr>
        <p:spPr/>
        <p:txBody>
          <a:bodyPr/>
          <a:lstStyle/>
          <a:p>
            <a:endParaRPr lang="en-US"/>
          </a:p>
        </p:txBody>
      </p:sp>
      <p:sp>
        <p:nvSpPr>
          <p:cNvPr id="4" name="Rectangle: Rounded Corners 3">
            <a:extLst>
              <a:ext uri="{FF2B5EF4-FFF2-40B4-BE49-F238E27FC236}">
                <a16:creationId xmlns:a16="http://schemas.microsoft.com/office/drawing/2014/main" id="{0BFF618A-7BE6-4AE6-8794-EBE6DE219F39}"/>
              </a:ext>
            </a:extLst>
          </p:cNvPr>
          <p:cNvSpPr/>
          <p:nvPr/>
        </p:nvSpPr>
        <p:spPr>
          <a:xfrm>
            <a:off x="433632" y="1312682"/>
            <a:ext cx="5175317" cy="4232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3600" b="1" u="sng" dirty="0"/>
              <a:t>GRAND THEME</a:t>
            </a:r>
          </a:p>
          <a:p>
            <a:pPr algn="ctr"/>
            <a:r>
              <a:rPr lang="en-US" sz="3200" b="1" dirty="0"/>
              <a:t>Comfort in the knowledge of ultimate triumph! It may seem as if the forces of evil are winning, but Christ is in control and HIS people will be victorious!</a:t>
            </a:r>
          </a:p>
          <a:p>
            <a:endParaRPr lang="en-US" sz="3600" b="1" u="sng" dirty="0"/>
          </a:p>
        </p:txBody>
      </p:sp>
      <p:sp>
        <p:nvSpPr>
          <p:cNvPr id="5" name="Rectangle: Rounded Corners 4">
            <a:extLst>
              <a:ext uri="{FF2B5EF4-FFF2-40B4-BE49-F238E27FC236}">
                <a16:creationId xmlns:a16="http://schemas.microsoft.com/office/drawing/2014/main" id="{1D45DBBB-4C0C-4FAE-9F4A-446712AB758E}"/>
              </a:ext>
            </a:extLst>
          </p:cNvPr>
          <p:cNvSpPr/>
          <p:nvPr/>
        </p:nvSpPr>
        <p:spPr>
          <a:xfrm>
            <a:off x="666162" y="1894787"/>
            <a:ext cx="4572000" cy="4779390"/>
          </a:xfrm>
          <a:prstGeom prst="roundRect">
            <a:avLst>
              <a:gd name="adj" fmla="val 15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t>KEY WORD OF THE BOOK</a:t>
            </a:r>
          </a:p>
          <a:p>
            <a:pPr algn="ctr"/>
            <a:r>
              <a:rPr lang="en-US" sz="2800" dirty="0"/>
              <a:t>“</a:t>
            </a:r>
            <a:r>
              <a:rPr lang="en-US" sz="2800" i="1" dirty="0"/>
              <a:t>These will make war with the lamb, and the Lamb will OVERCOME them, for He is Lord of lords and King of kings; and those who are with Him are called, chosen and faithful</a:t>
            </a:r>
            <a:r>
              <a:rPr lang="en-US" sz="2800" dirty="0"/>
              <a:t>.”</a:t>
            </a:r>
          </a:p>
          <a:p>
            <a:pPr algn="ctr"/>
            <a:r>
              <a:rPr lang="en-US" sz="2800" dirty="0"/>
              <a:t>       (Rev 17:14)</a:t>
            </a:r>
          </a:p>
        </p:txBody>
      </p:sp>
    </p:spTree>
    <p:extLst>
      <p:ext uri="{BB962C8B-B14F-4D97-AF65-F5344CB8AC3E}">
        <p14:creationId xmlns:p14="http://schemas.microsoft.com/office/powerpoint/2010/main" val="12780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3B9-5688-45C3-9604-A77D2DCD2657}"/>
              </a:ext>
            </a:extLst>
          </p:cNvPr>
          <p:cNvSpPr>
            <a:spLocks noGrp="1"/>
          </p:cNvSpPr>
          <p:nvPr>
            <p:ph type="ctrTitle"/>
          </p:nvPr>
        </p:nvSpPr>
        <p:spPr/>
        <p:txBody>
          <a:bodyPr>
            <a:normAutofit/>
          </a:bodyPr>
          <a:lstStyle/>
          <a:p>
            <a:r>
              <a:rPr lang="en-US" sz="8000" b="1" dirty="0"/>
              <a:t>The Book of Revelation</a:t>
            </a:r>
          </a:p>
        </p:txBody>
      </p:sp>
      <p:sp>
        <p:nvSpPr>
          <p:cNvPr id="3" name="Subtitle 2">
            <a:extLst>
              <a:ext uri="{FF2B5EF4-FFF2-40B4-BE49-F238E27FC236}">
                <a16:creationId xmlns:a16="http://schemas.microsoft.com/office/drawing/2014/main" id="{21A43664-4638-484D-B7D7-B70DAE2E4F5C}"/>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4962CA9-6B40-4D4B-8E1C-2EC24A7CBC4D}"/>
              </a:ext>
            </a:extLst>
          </p:cNvPr>
          <p:cNvSpPr txBox="1"/>
          <p:nvPr/>
        </p:nvSpPr>
        <p:spPr>
          <a:xfrm>
            <a:off x="1524000" y="1287482"/>
            <a:ext cx="9377888" cy="3970318"/>
          </a:xfrm>
          <a:prstGeom prst="rect">
            <a:avLst/>
          </a:prstGeom>
          <a:solidFill>
            <a:schemeClr val="bg1"/>
          </a:solidFill>
        </p:spPr>
        <p:txBody>
          <a:bodyPr wrap="none" rtlCol="0">
            <a:spAutoFit/>
          </a:bodyPr>
          <a:lstStyle/>
          <a:p>
            <a:r>
              <a:rPr lang="en-US" sz="3600" b="1" dirty="0"/>
              <a:t>“When the student of the New Testament</a:t>
            </a:r>
          </a:p>
          <a:p>
            <a:r>
              <a:rPr lang="en-US" sz="3600" b="1" dirty="0"/>
              <a:t>embarks upon the study of the REVELATION</a:t>
            </a:r>
          </a:p>
          <a:p>
            <a:r>
              <a:rPr lang="en-US" sz="3600" b="1" dirty="0"/>
              <a:t>he feels himself projected into a new and </a:t>
            </a:r>
          </a:p>
          <a:p>
            <a:r>
              <a:rPr lang="en-US" sz="3600" b="1" dirty="0"/>
              <a:t>different world.  Here is something quite unlike </a:t>
            </a:r>
          </a:p>
          <a:p>
            <a:r>
              <a:rPr lang="en-US" sz="3600" b="1" dirty="0"/>
              <a:t>the rest of the New Testament.  Not only is </a:t>
            </a:r>
          </a:p>
          <a:p>
            <a:r>
              <a:rPr lang="en-US" sz="3600" b="1" dirty="0"/>
              <a:t>it different, but notoriously difficult.</a:t>
            </a:r>
          </a:p>
          <a:p>
            <a:r>
              <a:rPr lang="en-US" sz="3600" b="1" dirty="0"/>
              <a:t>                                                               - Barkley</a:t>
            </a:r>
          </a:p>
        </p:txBody>
      </p:sp>
    </p:spTree>
    <p:extLst>
      <p:ext uri="{BB962C8B-B14F-4D97-AF65-F5344CB8AC3E}">
        <p14:creationId xmlns:p14="http://schemas.microsoft.com/office/powerpoint/2010/main" val="35843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3B9-5688-45C3-9604-A77D2DCD2657}"/>
              </a:ext>
            </a:extLst>
          </p:cNvPr>
          <p:cNvSpPr>
            <a:spLocks noGrp="1"/>
          </p:cNvSpPr>
          <p:nvPr>
            <p:ph type="ctrTitle"/>
          </p:nvPr>
        </p:nvSpPr>
        <p:spPr/>
        <p:txBody>
          <a:bodyPr>
            <a:normAutofit/>
          </a:bodyPr>
          <a:lstStyle/>
          <a:p>
            <a:r>
              <a:rPr lang="en-US" sz="8000" b="1" dirty="0"/>
              <a:t>The Book of Revelation</a:t>
            </a:r>
          </a:p>
        </p:txBody>
      </p:sp>
      <p:sp>
        <p:nvSpPr>
          <p:cNvPr id="3" name="Subtitle 2">
            <a:extLst>
              <a:ext uri="{FF2B5EF4-FFF2-40B4-BE49-F238E27FC236}">
                <a16:creationId xmlns:a16="http://schemas.microsoft.com/office/drawing/2014/main" id="{21A43664-4638-484D-B7D7-B70DAE2E4F5C}"/>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80053081-193E-41EE-9F51-5A55059497A9}"/>
              </a:ext>
            </a:extLst>
          </p:cNvPr>
          <p:cNvSpPr txBox="1"/>
          <p:nvPr/>
        </p:nvSpPr>
        <p:spPr>
          <a:xfrm>
            <a:off x="1966119" y="428178"/>
            <a:ext cx="8259762" cy="6001643"/>
          </a:xfrm>
          <a:prstGeom prst="rect">
            <a:avLst/>
          </a:prstGeom>
          <a:solidFill>
            <a:schemeClr val="bg1"/>
          </a:solidFill>
        </p:spPr>
        <p:txBody>
          <a:bodyPr wrap="none" rtlCol="0">
            <a:spAutoFit/>
          </a:bodyPr>
          <a:lstStyle/>
          <a:p>
            <a:r>
              <a:rPr lang="en-US" sz="3200" b="1" dirty="0"/>
              <a:t>“No one can shut his eyes to the difficulty</a:t>
            </a:r>
          </a:p>
          <a:p>
            <a:r>
              <a:rPr lang="en-US" sz="3200" b="1" dirty="0"/>
              <a:t>of the Revelation.  It is THE most difficult</a:t>
            </a:r>
          </a:p>
          <a:p>
            <a:r>
              <a:rPr lang="en-US" sz="3200" b="1" dirty="0"/>
              <a:t>book in the New Testament; but it is infinitely</a:t>
            </a:r>
          </a:p>
          <a:p>
            <a:r>
              <a:rPr lang="en-US" sz="3200" b="1" dirty="0"/>
              <a:t>worth studying for it contains the blazing </a:t>
            </a:r>
          </a:p>
          <a:p>
            <a:r>
              <a:rPr lang="en-US" sz="3200" b="1" dirty="0"/>
              <a:t>faith of the church in the days when life was</a:t>
            </a:r>
          </a:p>
          <a:p>
            <a:r>
              <a:rPr lang="en-US" sz="3200" b="1" dirty="0"/>
              <a:t>an agony, when men expected the end of the </a:t>
            </a:r>
          </a:p>
          <a:p>
            <a:r>
              <a:rPr lang="en-US" sz="3200" b="1" dirty="0"/>
              <a:t>heavens and the earth as they knew them and</a:t>
            </a:r>
          </a:p>
          <a:p>
            <a:r>
              <a:rPr lang="en-US" sz="3200" b="1" dirty="0"/>
              <a:t>when they still believed that beyond the </a:t>
            </a:r>
          </a:p>
          <a:p>
            <a:r>
              <a:rPr lang="en-US" sz="3200" b="1" dirty="0"/>
              <a:t>terror there was the glory, and that above </a:t>
            </a:r>
          </a:p>
          <a:p>
            <a:r>
              <a:rPr lang="en-US" sz="3200" b="1" dirty="0"/>
              <a:t>the reigning of men was the power of Almighty</a:t>
            </a:r>
          </a:p>
          <a:p>
            <a:r>
              <a:rPr lang="en-US" sz="3200" b="1" dirty="0"/>
              <a:t>God.</a:t>
            </a:r>
          </a:p>
          <a:p>
            <a:r>
              <a:rPr lang="en-US" sz="3200" b="1" dirty="0"/>
              <a:t>                                                   - Barkley</a:t>
            </a:r>
          </a:p>
        </p:txBody>
      </p:sp>
    </p:spTree>
    <p:extLst>
      <p:ext uri="{BB962C8B-B14F-4D97-AF65-F5344CB8AC3E}">
        <p14:creationId xmlns:p14="http://schemas.microsoft.com/office/powerpoint/2010/main" val="25786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DCC3D-8F66-404F-A7D2-7AC1FA5DB3D9}"/>
              </a:ext>
            </a:extLst>
          </p:cNvPr>
          <p:cNvSpPr>
            <a:spLocks noGrp="1"/>
          </p:cNvSpPr>
          <p:nvPr>
            <p:ph type="title"/>
          </p:nvPr>
        </p:nvSpPr>
        <p:spPr>
          <a:xfrm>
            <a:off x="838200" y="0"/>
            <a:ext cx="10515600" cy="923848"/>
          </a:xfrm>
        </p:spPr>
        <p:txBody>
          <a:bodyPr>
            <a:normAutofit/>
          </a:bodyPr>
          <a:lstStyle/>
          <a:p>
            <a:pPr algn="ctr"/>
            <a:r>
              <a:rPr lang="en-US" sz="5400" b="1" dirty="0">
                <a:solidFill>
                  <a:srgbClr val="7030A0"/>
                </a:solidFill>
              </a:rPr>
              <a:t>Purpose and Occasion</a:t>
            </a:r>
          </a:p>
        </p:txBody>
      </p:sp>
      <p:sp>
        <p:nvSpPr>
          <p:cNvPr id="5" name="Content Placeholder 4">
            <a:extLst>
              <a:ext uri="{FF2B5EF4-FFF2-40B4-BE49-F238E27FC236}">
                <a16:creationId xmlns:a16="http://schemas.microsoft.com/office/drawing/2014/main" id="{EFAA6094-9DA0-4807-95C0-FCB6360B54CA}"/>
              </a:ext>
            </a:extLst>
          </p:cNvPr>
          <p:cNvSpPr>
            <a:spLocks noGrp="1"/>
          </p:cNvSpPr>
          <p:nvPr>
            <p:ph sz="half" idx="1"/>
          </p:nvPr>
        </p:nvSpPr>
        <p:spPr>
          <a:xfrm>
            <a:off x="838200" y="923848"/>
            <a:ext cx="5181600" cy="5253115"/>
          </a:xfrm>
        </p:spPr>
        <p:txBody>
          <a:bodyPr/>
          <a:lstStyle/>
          <a:p>
            <a:r>
              <a:rPr lang="en-US" b="1" dirty="0"/>
              <a:t>Christians in Asia had grown strong and started falling away</a:t>
            </a:r>
          </a:p>
          <a:p>
            <a:r>
              <a:rPr lang="en-US" b="1" dirty="0"/>
              <a:t>Rejecting </a:t>
            </a:r>
            <a:r>
              <a:rPr lang="en-US" b="1" dirty="0" err="1"/>
              <a:t>Nicolations</a:t>
            </a:r>
            <a:endParaRPr lang="en-US" b="1" dirty="0"/>
          </a:p>
          <a:p>
            <a:r>
              <a:rPr lang="en-US" b="1" dirty="0"/>
              <a:t>Facing or getting ready to face persecutions</a:t>
            </a:r>
          </a:p>
          <a:p>
            <a:r>
              <a:rPr lang="en-US" b="1" dirty="0"/>
              <a:t>A great struggle with paganism</a:t>
            </a:r>
          </a:p>
          <a:p>
            <a:r>
              <a:rPr lang="en-US" b="1" dirty="0"/>
              <a:t>Writes to kindle hope and strengthen faith</a:t>
            </a:r>
          </a:p>
        </p:txBody>
      </p:sp>
      <p:pic>
        <p:nvPicPr>
          <p:cNvPr id="8" name="Content Placeholder 7">
            <a:extLst>
              <a:ext uri="{FF2B5EF4-FFF2-40B4-BE49-F238E27FC236}">
                <a16:creationId xmlns:a16="http://schemas.microsoft.com/office/drawing/2014/main" id="{3B89F0D2-4C68-41BF-A403-F762FA92E4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3171" y="837283"/>
            <a:ext cx="4880471" cy="5706736"/>
          </a:xfrm>
        </p:spPr>
      </p:pic>
    </p:spTree>
    <p:extLst>
      <p:ext uri="{BB962C8B-B14F-4D97-AF65-F5344CB8AC3E}">
        <p14:creationId xmlns:p14="http://schemas.microsoft.com/office/powerpoint/2010/main" val="2293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7A6B-9AFB-40B8-B951-C25BEAE1CFD1}"/>
              </a:ext>
            </a:extLst>
          </p:cNvPr>
          <p:cNvSpPr>
            <a:spLocks noGrp="1"/>
          </p:cNvSpPr>
          <p:nvPr>
            <p:ph type="title"/>
          </p:nvPr>
        </p:nvSpPr>
        <p:spPr>
          <a:xfrm>
            <a:off x="0" y="1"/>
            <a:ext cx="12192000" cy="1079652"/>
          </a:xfrm>
          <a:solidFill>
            <a:srgbClr val="C00000"/>
          </a:solidFill>
        </p:spPr>
        <p:txBody>
          <a:bodyPr>
            <a:normAutofit/>
          </a:bodyPr>
          <a:lstStyle/>
          <a:p>
            <a:pPr algn="ctr"/>
            <a:r>
              <a:rPr lang="en-US" sz="5400" b="1" dirty="0">
                <a:solidFill>
                  <a:schemeClr val="bg1"/>
                </a:solidFill>
              </a:rPr>
              <a:t>Rules for Interpretation</a:t>
            </a:r>
          </a:p>
        </p:txBody>
      </p:sp>
      <p:sp>
        <p:nvSpPr>
          <p:cNvPr id="3" name="Content Placeholder 2">
            <a:extLst>
              <a:ext uri="{FF2B5EF4-FFF2-40B4-BE49-F238E27FC236}">
                <a16:creationId xmlns:a16="http://schemas.microsoft.com/office/drawing/2014/main" id="{BE9CCE5F-6DF3-478C-AEB6-E6E22D3344BA}"/>
              </a:ext>
            </a:extLst>
          </p:cNvPr>
          <p:cNvSpPr>
            <a:spLocks noGrp="1"/>
          </p:cNvSpPr>
          <p:nvPr>
            <p:ph sz="half" idx="1"/>
          </p:nvPr>
        </p:nvSpPr>
        <p:spPr>
          <a:xfrm>
            <a:off x="25706" y="1167788"/>
            <a:ext cx="5188945" cy="5602076"/>
          </a:xfrm>
        </p:spPr>
        <p:txBody>
          <a:bodyPr>
            <a:normAutofit/>
          </a:bodyPr>
          <a:lstStyle/>
          <a:p>
            <a:r>
              <a:rPr lang="en-US" sz="3600" b="1" dirty="0">
                <a:solidFill>
                  <a:srgbClr val="7030A0"/>
                </a:solidFill>
              </a:rPr>
              <a:t>Normally, it is a must to take anything as literal unless the context demands otherwise.</a:t>
            </a:r>
          </a:p>
          <a:p>
            <a:r>
              <a:rPr lang="en-US" sz="3600" b="1" dirty="0">
                <a:solidFill>
                  <a:srgbClr val="7030A0"/>
                </a:solidFill>
              </a:rPr>
              <a:t>BUT, with this book, we need to take everything as figurative unless the context demands it to be taken literal.</a:t>
            </a:r>
          </a:p>
        </p:txBody>
      </p:sp>
      <p:pic>
        <p:nvPicPr>
          <p:cNvPr id="6" name="Content Placeholder 5">
            <a:extLst>
              <a:ext uri="{FF2B5EF4-FFF2-40B4-BE49-F238E27FC236}">
                <a16:creationId xmlns:a16="http://schemas.microsoft.com/office/drawing/2014/main" id="{9876C2CC-B088-4B07-AEEA-788D9FC8D3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3181" y="1079653"/>
            <a:ext cx="6848819" cy="5778347"/>
          </a:xfrm>
        </p:spPr>
      </p:pic>
    </p:spTree>
    <p:extLst>
      <p:ext uri="{BB962C8B-B14F-4D97-AF65-F5344CB8AC3E}">
        <p14:creationId xmlns:p14="http://schemas.microsoft.com/office/powerpoint/2010/main" val="25065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4887-D359-40FA-9820-9B8700EDB9E4}"/>
              </a:ext>
            </a:extLst>
          </p:cNvPr>
          <p:cNvSpPr>
            <a:spLocks noGrp="1"/>
          </p:cNvSpPr>
          <p:nvPr>
            <p:ph type="title"/>
          </p:nvPr>
        </p:nvSpPr>
        <p:spPr>
          <a:xfrm>
            <a:off x="0" y="0"/>
            <a:ext cx="4890571" cy="989950"/>
          </a:xfrm>
        </p:spPr>
        <p:txBody>
          <a:bodyPr/>
          <a:lstStyle/>
          <a:p>
            <a:r>
              <a:rPr lang="en-US" b="1" u="sng" dirty="0">
                <a:solidFill>
                  <a:srgbClr val="7030A0"/>
                </a:solidFill>
              </a:rPr>
              <a:t>Modern Day Patmos</a:t>
            </a:r>
            <a:endParaRPr lang="en-US" dirty="0"/>
          </a:p>
        </p:txBody>
      </p:sp>
      <p:pic>
        <p:nvPicPr>
          <p:cNvPr id="6" name="Content Placeholder 5">
            <a:extLst>
              <a:ext uri="{FF2B5EF4-FFF2-40B4-BE49-F238E27FC236}">
                <a16:creationId xmlns:a16="http://schemas.microsoft.com/office/drawing/2014/main" id="{E57E1FDA-0744-4D24-9235-8C847D74E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2198"/>
            <a:ext cx="12192000" cy="6075801"/>
          </a:xfrm>
        </p:spPr>
      </p:pic>
    </p:spTree>
    <p:extLst>
      <p:ext uri="{BB962C8B-B14F-4D97-AF65-F5344CB8AC3E}">
        <p14:creationId xmlns:p14="http://schemas.microsoft.com/office/powerpoint/2010/main" val="355351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7808-B894-4697-B6F0-A10EC776279D}"/>
              </a:ext>
            </a:extLst>
          </p:cNvPr>
          <p:cNvSpPr>
            <a:spLocks noGrp="1"/>
          </p:cNvSpPr>
          <p:nvPr>
            <p:ph type="title"/>
          </p:nvPr>
        </p:nvSpPr>
        <p:spPr>
          <a:xfrm>
            <a:off x="0" y="0"/>
            <a:ext cx="5044807" cy="868764"/>
          </a:xfrm>
        </p:spPr>
        <p:txBody>
          <a:bodyPr/>
          <a:lstStyle/>
          <a:p>
            <a:r>
              <a:rPr lang="en-US" b="1" dirty="0"/>
              <a:t>Prison Cell on Patmos</a:t>
            </a:r>
          </a:p>
        </p:txBody>
      </p:sp>
      <p:pic>
        <p:nvPicPr>
          <p:cNvPr id="5" name="Content Placeholder 4">
            <a:extLst>
              <a:ext uri="{FF2B5EF4-FFF2-40B4-BE49-F238E27FC236}">
                <a16:creationId xmlns:a16="http://schemas.microsoft.com/office/drawing/2014/main" id="{C5154854-895E-4B16-92BD-6569EABBD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7113"/>
            <a:ext cx="12192000" cy="6130887"/>
          </a:xfrm>
        </p:spPr>
      </p:pic>
    </p:spTree>
    <p:extLst>
      <p:ext uri="{BB962C8B-B14F-4D97-AF65-F5344CB8AC3E}">
        <p14:creationId xmlns:p14="http://schemas.microsoft.com/office/powerpoint/2010/main" val="178860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A020-3B57-4A58-9DF8-2050898BFD84}"/>
              </a:ext>
            </a:extLst>
          </p:cNvPr>
          <p:cNvSpPr>
            <a:spLocks noGrp="1"/>
          </p:cNvSpPr>
          <p:nvPr>
            <p:ph type="title"/>
          </p:nvPr>
        </p:nvSpPr>
        <p:spPr>
          <a:xfrm>
            <a:off x="838200" y="0"/>
            <a:ext cx="10515600" cy="1100118"/>
          </a:xfrm>
        </p:spPr>
        <p:txBody>
          <a:bodyPr>
            <a:normAutofit/>
          </a:bodyPr>
          <a:lstStyle/>
          <a:p>
            <a:pPr algn="ctr"/>
            <a:r>
              <a:rPr lang="en-US" sz="6600" b="1" u="sng" dirty="0">
                <a:solidFill>
                  <a:srgbClr val="7030A0"/>
                </a:solidFill>
              </a:rPr>
              <a:t>Date of the Book</a:t>
            </a:r>
          </a:p>
        </p:txBody>
      </p:sp>
      <p:sp>
        <p:nvSpPr>
          <p:cNvPr id="5" name="Content Placeholder 4">
            <a:extLst>
              <a:ext uri="{FF2B5EF4-FFF2-40B4-BE49-F238E27FC236}">
                <a16:creationId xmlns:a16="http://schemas.microsoft.com/office/drawing/2014/main" id="{50D9CF65-D689-4652-BE24-3841140CC6FB}"/>
              </a:ext>
            </a:extLst>
          </p:cNvPr>
          <p:cNvSpPr>
            <a:spLocks noGrp="1"/>
          </p:cNvSpPr>
          <p:nvPr>
            <p:ph idx="1"/>
          </p:nvPr>
        </p:nvSpPr>
        <p:spPr>
          <a:xfrm>
            <a:off x="462707" y="1100118"/>
            <a:ext cx="11380425" cy="5543053"/>
          </a:xfrm>
        </p:spPr>
        <p:txBody>
          <a:bodyPr>
            <a:normAutofit/>
          </a:bodyPr>
          <a:lstStyle/>
          <a:p>
            <a:r>
              <a:rPr lang="en-US" sz="3200" b="1" dirty="0"/>
              <a:t>Two possible dates:</a:t>
            </a:r>
          </a:p>
          <a:p>
            <a:pPr lvl="1"/>
            <a:r>
              <a:rPr lang="en-US" sz="2800" b="1" dirty="0"/>
              <a:t>Before 70 AD (Nero)</a:t>
            </a:r>
          </a:p>
          <a:p>
            <a:pPr lvl="1"/>
            <a:r>
              <a:rPr lang="en-US" sz="2800" b="1" dirty="0"/>
              <a:t>96 AD (Domitian)</a:t>
            </a:r>
          </a:p>
          <a:p>
            <a:pPr lvl="1"/>
            <a:endParaRPr lang="en-US" sz="2800" b="1" dirty="0"/>
          </a:p>
          <a:p>
            <a:r>
              <a:rPr lang="en-US" sz="3200" b="1" dirty="0"/>
              <a:t>I hold the later date.</a:t>
            </a:r>
          </a:p>
          <a:p>
            <a:endParaRPr lang="en-US" sz="3200" b="1" dirty="0"/>
          </a:p>
          <a:p>
            <a:r>
              <a:rPr lang="en-US" sz="3200" b="1" dirty="0"/>
              <a:t>Really does NOT matter, the dating is used to help identify the symbols in the book, BUT THE MESSAGE REMAINS THE SAME.  THE SYMBOLS RELATE TO THE MESSAGE, EARLY OR LATE DATE, THE MESSAGE IS THE SAME!!</a:t>
            </a:r>
          </a:p>
          <a:p>
            <a:r>
              <a:rPr lang="en-US" sz="3200" b="1" dirty="0">
                <a:solidFill>
                  <a:srgbClr val="FF0000"/>
                </a:solidFill>
              </a:rPr>
              <a:t>GOD AND HIS PEOPLE WILL BE VICTORIOUS!!!</a:t>
            </a:r>
          </a:p>
        </p:txBody>
      </p:sp>
    </p:spTree>
    <p:extLst>
      <p:ext uri="{BB962C8B-B14F-4D97-AF65-F5344CB8AC3E}">
        <p14:creationId xmlns:p14="http://schemas.microsoft.com/office/powerpoint/2010/main" val="11548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57EF9-1F22-4130-A260-761733885C72}"/>
              </a:ext>
            </a:extLst>
          </p:cNvPr>
          <p:cNvSpPr>
            <a:spLocks noGrp="1"/>
          </p:cNvSpPr>
          <p:nvPr>
            <p:ph type="title"/>
          </p:nvPr>
        </p:nvSpPr>
        <p:spPr>
          <a:xfrm>
            <a:off x="0" y="0"/>
            <a:ext cx="7403335" cy="1325563"/>
          </a:xfrm>
          <a:solidFill>
            <a:schemeClr val="tx1"/>
          </a:solidFill>
        </p:spPr>
        <p:txBody>
          <a:bodyPr/>
          <a:lstStyle/>
          <a:p>
            <a:pPr algn="ctr"/>
            <a:r>
              <a:rPr lang="en-US" b="1" dirty="0">
                <a:solidFill>
                  <a:schemeClr val="bg1"/>
                </a:solidFill>
              </a:rPr>
              <a:t>External Evidences for Dating of the Book</a:t>
            </a:r>
          </a:p>
        </p:txBody>
      </p:sp>
      <p:sp>
        <p:nvSpPr>
          <p:cNvPr id="2" name="TextBox 1">
            <a:extLst>
              <a:ext uri="{FF2B5EF4-FFF2-40B4-BE49-F238E27FC236}">
                <a16:creationId xmlns:a16="http://schemas.microsoft.com/office/drawing/2014/main" id="{259464C2-80A2-4DA3-A53E-097755CD57D5}"/>
              </a:ext>
            </a:extLst>
          </p:cNvPr>
          <p:cNvSpPr txBox="1"/>
          <p:nvPr/>
        </p:nvSpPr>
        <p:spPr>
          <a:xfrm>
            <a:off x="2599981" y="2505670"/>
            <a:ext cx="7683322" cy="1846659"/>
          </a:xfrm>
          <a:prstGeom prst="rect">
            <a:avLst/>
          </a:prstGeom>
          <a:solidFill>
            <a:schemeClr val="accent1"/>
          </a:solidFill>
        </p:spPr>
        <p:txBody>
          <a:bodyPr wrap="none" rtlCol="0">
            <a:spAutoFit/>
          </a:bodyPr>
          <a:lstStyle/>
          <a:p>
            <a:pPr algn="ctr"/>
            <a:r>
              <a:rPr lang="en-US" sz="3200" b="1" dirty="0">
                <a:solidFill>
                  <a:schemeClr val="bg1"/>
                </a:solidFill>
              </a:rPr>
              <a:t>“For those was seen not very long since, but</a:t>
            </a:r>
          </a:p>
          <a:p>
            <a:pPr algn="ctr"/>
            <a:r>
              <a:rPr lang="en-US" sz="3200" b="1" dirty="0">
                <a:solidFill>
                  <a:schemeClr val="bg1"/>
                </a:solidFill>
              </a:rPr>
              <a:t>Almost in our own day, toward the end of </a:t>
            </a:r>
          </a:p>
          <a:p>
            <a:pPr algn="ctr"/>
            <a:r>
              <a:rPr lang="en-US" sz="3200" b="1" dirty="0">
                <a:solidFill>
                  <a:schemeClr val="bg1"/>
                </a:solidFill>
              </a:rPr>
              <a:t>Domitian’s reign.</a:t>
            </a:r>
          </a:p>
          <a:p>
            <a:pPr algn="r"/>
            <a:r>
              <a:rPr lang="en-US" b="1" dirty="0">
                <a:solidFill>
                  <a:schemeClr val="bg1"/>
                </a:solidFill>
              </a:rPr>
              <a:t>                                                             - Irenaeus (140 AD)</a:t>
            </a:r>
          </a:p>
        </p:txBody>
      </p:sp>
      <p:sp>
        <p:nvSpPr>
          <p:cNvPr id="6" name="TextBox 5">
            <a:extLst>
              <a:ext uri="{FF2B5EF4-FFF2-40B4-BE49-F238E27FC236}">
                <a16:creationId xmlns:a16="http://schemas.microsoft.com/office/drawing/2014/main" id="{F46A2168-8F1B-4052-8FEE-18D674ECAF24}"/>
              </a:ext>
            </a:extLst>
          </p:cNvPr>
          <p:cNvSpPr txBox="1"/>
          <p:nvPr/>
        </p:nvSpPr>
        <p:spPr>
          <a:xfrm>
            <a:off x="2073587" y="4255163"/>
            <a:ext cx="8736109" cy="2554545"/>
          </a:xfrm>
          <a:prstGeom prst="rect">
            <a:avLst/>
          </a:prstGeom>
          <a:solidFill>
            <a:schemeClr val="accent2"/>
          </a:solidFill>
        </p:spPr>
        <p:txBody>
          <a:bodyPr wrap="none" rtlCol="0">
            <a:spAutoFit/>
          </a:bodyPr>
          <a:lstStyle/>
          <a:p>
            <a:pPr algn="ctr"/>
            <a:r>
              <a:rPr lang="en-US" sz="3200" b="1" dirty="0">
                <a:solidFill>
                  <a:schemeClr val="bg1"/>
                </a:solidFill>
              </a:rPr>
              <a:t>“For when on the tyrant’s death, he returned</a:t>
            </a:r>
          </a:p>
          <a:p>
            <a:pPr algn="ctr"/>
            <a:r>
              <a:rPr lang="en-US" sz="3200" b="1" dirty="0">
                <a:solidFill>
                  <a:schemeClr val="bg1"/>
                </a:solidFill>
              </a:rPr>
              <a:t>to Ephesus from the isle of Patmos.” (Tyrant</a:t>
            </a:r>
          </a:p>
          <a:p>
            <a:pPr algn="ctr"/>
            <a:r>
              <a:rPr lang="en-US" sz="3200" b="1" dirty="0">
                <a:solidFill>
                  <a:schemeClr val="bg1"/>
                </a:solidFill>
              </a:rPr>
              <a:t>was Domitian according to church historian</a:t>
            </a:r>
          </a:p>
          <a:p>
            <a:pPr algn="ctr"/>
            <a:r>
              <a:rPr lang="en-US" sz="3200" b="1" dirty="0">
                <a:solidFill>
                  <a:schemeClr val="bg1"/>
                </a:solidFill>
              </a:rPr>
              <a:t>Eusebius).</a:t>
            </a:r>
          </a:p>
          <a:p>
            <a:r>
              <a:rPr lang="en-US" sz="3200" b="1" dirty="0">
                <a:solidFill>
                  <a:schemeClr val="bg1"/>
                </a:solidFill>
              </a:rPr>
              <a:t>                                - Clement of Alexandria (193 AD)</a:t>
            </a:r>
          </a:p>
        </p:txBody>
      </p:sp>
      <p:sp>
        <p:nvSpPr>
          <p:cNvPr id="7" name="TextBox 6">
            <a:extLst>
              <a:ext uri="{FF2B5EF4-FFF2-40B4-BE49-F238E27FC236}">
                <a16:creationId xmlns:a16="http://schemas.microsoft.com/office/drawing/2014/main" id="{C21C70EF-3891-4391-8ACD-93D6F6701031}"/>
              </a:ext>
            </a:extLst>
          </p:cNvPr>
          <p:cNvSpPr txBox="1"/>
          <p:nvPr/>
        </p:nvSpPr>
        <p:spPr>
          <a:xfrm>
            <a:off x="1866512" y="1513090"/>
            <a:ext cx="8758681" cy="2554545"/>
          </a:xfrm>
          <a:prstGeom prst="rect">
            <a:avLst/>
          </a:prstGeom>
          <a:solidFill>
            <a:schemeClr val="accent6"/>
          </a:solidFill>
        </p:spPr>
        <p:txBody>
          <a:bodyPr wrap="none" rtlCol="0">
            <a:spAutoFit/>
          </a:bodyPr>
          <a:lstStyle/>
          <a:p>
            <a:pPr algn="ctr"/>
            <a:r>
              <a:rPr lang="en-US" sz="3200" b="1" dirty="0">
                <a:solidFill>
                  <a:schemeClr val="bg1"/>
                </a:solidFill>
              </a:rPr>
              <a:t>“In the persecution, it is handed down by</a:t>
            </a:r>
          </a:p>
          <a:p>
            <a:pPr algn="ctr"/>
            <a:r>
              <a:rPr lang="en-US" sz="3200" b="1" dirty="0">
                <a:solidFill>
                  <a:schemeClr val="bg1"/>
                </a:solidFill>
              </a:rPr>
              <a:t>tradition that the apostle and evangelist John was </a:t>
            </a:r>
          </a:p>
          <a:p>
            <a:pPr algn="ctr"/>
            <a:r>
              <a:rPr lang="en-US" sz="3200" b="1" dirty="0">
                <a:solidFill>
                  <a:schemeClr val="bg1"/>
                </a:solidFill>
              </a:rPr>
              <a:t>condemned to dwell on the isle of Patmos by</a:t>
            </a:r>
          </a:p>
          <a:p>
            <a:pPr algn="ctr"/>
            <a:r>
              <a:rPr lang="en-US" sz="3200" b="1" dirty="0">
                <a:solidFill>
                  <a:schemeClr val="bg1"/>
                </a:solidFill>
              </a:rPr>
              <a:t>Domitian.”</a:t>
            </a:r>
          </a:p>
          <a:p>
            <a:r>
              <a:rPr lang="en-US" sz="3200" b="1" dirty="0">
                <a:solidFill>
                  <a:schemeClr val="bg1"/>
                </a:solidFill>
              </a:rPr>
              <a:t>                                                     - Eusebius (188 AD)</a:t>
            </a:r>
          </a:p>
        </p:txBody>
      </p:sp>
    </p:spTree>
    <p:extLst>
      <p:ext uri="{BB962C8B-B14F-4D97-AF65-F5344CB8AC3E}">
        <p14:creationId xmlns:p14="http://schemas.microsoft.com/office/powerpoint/2010/main" val="40043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1311</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Book of Revelation</vt:lpstr>
      <vt:lpstr>The Book of Revelation</vt:lpstr>
      <vt:lpstr>The Book of Revelation</vt:lpstr>
      <vt:lpstr>Purpose and Occasion</vt:lpstr>
      <vt:lpstr>Rules for Interpretation</vt:lpstr>
      <vt:lpstr>Modern Day Patmos</vt:lpstr>
      <vt:lpstr>Prison Cell on Patmos</vt:lpstr>
      <vt:lpstr>Date of the Book</vt:lpstr>
      <vt:lpstr>External Evidences for Dating of the Book</vt:lpstr>
      <vt:lpstr>PowerPoint Presentation</vt:lpstr>
      <vt:lpstr>Paul</vt:lpstr>
      <vt:lpstr>Internal Evidences</vt:lpstr>
      <vt:lpstr>Internal Evidences</vt:lpstr>
      <vt:lpstr>Paul</vt:lpstr>
      <vt:lpstr>Internal Evidences</vt:lpstr>
      <vt:lpstr>Revelation Still Unfulfilled?</vt:lpstr>
      <vt:lpstr>Chapter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Kevin Stilts</cp:lastModifiedBy>
  <cp:revision>32</cp:revision>
  <dcterms:created xsi:type="dcterms:W3CDTF">2022-09-01T14:46:03Z</dcterms:created>
  <dcterms:modified xsi:type="dcterms:W3CDTF">2022-10-02T19:20:55Z</dcterms:modified>
</cp:coreProperties>
</file>