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61" r:id="rId5"/>
    <p:sldId id="289" r:id="rId6"/>
    <p:sldId id="291" r:id="rId7"/>
    <p:sldId id="259" r:id="rId8"/>
    <p:sldId id="290" r:id="rId9"/>
    <p:sldId id="262" r:id="rId10"/>
    <p:sldId id="293" r:id="rId11"/>
    <p:sldId id="263" r:id="rId12"/>
    <p:sldId id="264" r:id="rId13"/>
    <p:sldId id="265" r:id="rId14"/>
    <p:sldId id="266" r:id="rId15"/>
    <p:sldId id="295" r:id="rId16"/>
    <p:sldId id="294" r:id="rId17"/>
    <p:sldId id="267" r:id="rId18"/>
    <p:sldId id="268" r:id="rId19"/>
    <p:sldId id="296" r:id="rId20"/>
    <p:sldId id="269" r:id="rId21"/>
    <p:sldId id="270" r:id="rId22"/>
    <p:sldId id="288" r:id="rId23"/>
    <p:sldId id="271" r:id="rId24"/>
    <p:sldId id="2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A33B4F-BC27-4493-A77C-AEF1F34AC585}" v="1" dt="2022-10-10T00:05:13.1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9" d="100"/>
          <a:sy n="89" d="100"/>
        </p:scale>
        <p:origin x="57"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24A33B4F-BC27-4493-A77C-AEF1F34AC585}"/>
    <pc:docChg chg="delSld modSld">
      <pc:chgData name="Kevin Stilts" userId="99c6032548666723" providerId="LiveId" clId="{24A33B4F-BC27-4493-A77C-AEF1F34AC585}" dt="2022-10-10T00:05:13.166" v="1" actId="20577"/>
      <pc:docMkLst>
        <pc:docMk/>
      </pc:docMkLst>
      <pc:sldChg chg="del">
        <pc:chgData name="Kevin Stilts" userId="99c6032548666723" providerId="LiveId" clId="{24A33B4F-BC27-4493-A77C-AEF1F34AC585}" dt="2022-10-10T00:04:51.223" v="0" actId="47"/>
        <pc:sldMkLst>
          <pc:docMk/>
          <pc:sldMk cId="2561658200" sldId="256"/>
        </pc:sldMkLst>
      </pc:sldChg>
      <pc:sldChg chg="del">
        <pc:chgData name="Kevin Stilts" userId="99c6032548666723" providerId="LiveId" clId="{24A33B4F-BC27-4493-A77C-AEF1F34AC585}" dt="2022-10-10T00:04:51.223" v="0" actId="47"/>
        <pc:sldMkLst>
          <pc:docMk/>
          <pc:sldMk cId="3839632033" sldId="260"/>
        </pc:sldMkLst>
      </pc:sldChg>
      <pc:sldChg chg="modSp">
        <pc:chgData name="Kevin Stilts" userId="99c6032548666723" providerId="LiveId" clId="{24A33B4F-BC27-4493-A77C-AEF1F34AC585}" dt="2022-10-10T00:05:13.166" v="1" actId="20577"/>
        <pc:sldMkLst>
          <pc:docMk/>
          <pc:sldMk cId="1866885208" sldId="296"/>
        </pc:sldMkLst>
        <pc:spChg chg="mod">
          <ac:chgData name="Kevin Stilts" userId="99c6032548666723" providerId="LiveId" clId="{24A33B4F-BC27-4493-A77C-AEF1F34AC585}" dt="2022-10-10T00:05:13.166" v="1" actId="20577"/>
          <ac:spMkLst>
            <pc:docMk/>
            <pc:sldMk cId="1866885208" sldId="296"/>
            <ac:spMk id="9" creationId="{1EA09FCA-2DEB-40DF-BB29-A95CDB9D2A1D}"/>
          </ac:spMkLst>
        </pc:spChg>
      </pc:sldChg>
      <pc:sldChg chg="del">
        <pc:chgData name="Kevin Stilts" userId="99c6032548666723" providerId="LiveId" clId="{24A33B4F-BC27-4493-A77C-AEF1F34AC585}" dt="2022-10-10T00:04:51.223" v="0" actId="47"/>
        <pc:sldMkLst>
          <pc:docMk/>
          <pc:sldMk cId="1897565645" sldId="297"/>
        </pc:sldMkLst>
      </pc:sldChg>
      <pc:sldChg chg="del">
        <pc:chgData name="Kevin Stilts" userId="99c6032548666723" providerId="LiveId" clId="{24A33B4F-BC27-4493-A77C-AEF1F34AC585}" dt="2022-10-10T00:04:51.223" v="0" actId="47"/>
        <pc:sldMkLst>
          <pc:docMk/>
          <pc:sldMk cId="3010004230" sldId="298"/>
        </pc:sldMkLst>
      </pc:sldChg>
      <pc:sldChg chg="del">
        <pc:chgData name="Kevin Stilts" userId="99c6032548666723" providerId="LiveId" clId="{24A33B4F-BC27-4493-A77C-AEF1F34AC585}" dt="2022-10-10T00:04:51.223" v="0" actId="47"/>
        <pc:sldMkLst>
          <pc:docMk/>
          <pc:sldMk cId="683066911" sldId="299"/>
        </pc:sldMkLst>
      </pc:sldChg>
      <pc:sldChg chg="del">
        <pc:chgData name="Kevin Stilts" userId="99c6032548666723" providerId="LiveId" clId="{24A33B4F-BC27-4493-A77C-AEF1F34AC585}" dt="2022-10-10T00:04:51.223" v="0" actId="47"/>
        <pc:sldMkLst>
          <pc:docMk/>
          <pc:sldMk cId="415215517" sldId="300"/>
        </pc:sldMkLst>
      </pc:sldChg>
      <pc:sldChg chg="del">
        <pc:chgData name="Kevin Stilts" userId="99c6032548666723" providerId="LiveId" clId="{24A33B4F-BC27-4493-A77C-AEF1F34AC585}" dt="2022-10-10T00:04:51.223" v="0" actId="47"/>
        <pc:sldMkLst>
          <pc:docMk/>
          <pc:sldMk cId="865450323" sldId="301"/>
        </pc:sldMkLst>
      </pc:sldChg>
      <pc:sldChg chg="del">
        <pc:chgData name="Kevin Stilts" userId="99c6032548666723" providerId="LiveId" clId="{24A33B4F-BC27-4493-A77C-AEF1F34AC585}" dt="2022-10-10T00:04:51.223" v="0" actId="47"/>
        <pc:sldMkLst>
          <pc:docMk/>
          <pc:sldMk cId="930378667" sldId="302"/>
        </pc:sldMkLst>
      </pc:sldChg>
      <pc:sldChg chg="del">
        <pc:chgData name="Kevin Stilts" userId="99c6032548666723" providerId="LiveId" clId="{24A33B4F-BC27-4493-A77C-AEF1F34AC585}" dt="2022-10-10T00:04:51.223" v="0" actId="47"/>
        <pc:sldMkLst>
          <pc:docMk/>
          <pc:sldMk cId="1647177670" sldId="303"/>
        </pc:sldMkLst>
      </pc:sldChg>
      <pc:sldChg chg="del">
        <pc:chgData name="Kevin Stilts" userId="99c6032548666723" providerId="LiveId" clId="{24A33B4F-BC27-4493-A77C-AEF1F34AC585}" dt="2022-10-10T00:04:51.223" v="0" actId="47"/>
        <pc:sldMkLst>
          <pc:docMk/>
          <pc:sldMk cId="3325654923" sldId="304"/>
        </pc:sldMkLst>
      </pc:sldChg>
      <pc:sldChg chg="del">
        <pc:chgData name="Kevin Stilts" userId="99c6032548666723" providerId="LiveId" clId="{24A33B4F-BC27-4493-A77C-AEF1F34AC585}" dt="2022-10-10T00:04:51.223" v="0" actId="47"/>
        <pc:sldMkLst>
          <pc:docMk/>
          <pc:sldMk cId="1959757850" sldId="30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072D0-6361-43D8-9364-4DE3DC4537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1A0962-6E91-45D7-81FC-EF3678603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F26C03-636D-4AA4-9DA0-9D72E08AFE5E}"/>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5" name="Footer Placeholder 4">
            <a:extLst>
              <a:ext uri="{FF2B5EF4-FFF2-40B4-BE49-F238E27FC236}">
                <a16:creationId xmlns:a16="http://schemas.microsoft.com/office/drawing/2014/main" id="{9ED6B20C-5E19-49A0-B9E0-4D727DFF46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DF8-AFDF-4C73-AE62-A1EB667A794A}"/>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2182144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16546-AFA2-4D89-9DB2-BABECEF22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5E7C9F-C675-43C9-86BD-89D7124F0C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0915D7-BBBB-4A09-941E-3B11B558994A}"/>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5" name="Footer Placeholder 4">
            <a:extLst>
              <a:ext uri="{FF2B5EF4-FFF2-40B4-BE49-F238E27FC236}">
                <a16:creationId xmlns:a16="http://schemas.microsoft.com/office/drawing/2014/main" id="{5EB9D93D-747B-4694-B3C1-2304E9F29B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0F420-861C-4D28-BAF2-6026EB18F788}"/>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321447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BB52A7-1C53-40FD-9E45-E3BAD22B8C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E73066-FAB1-4E83-91C3-CEE80FC730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83EA7C-38D0-4CC3-AA93-3B6FFE898D3E}"/>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5" name="Footer Placeholder 4">
            <a:extLst>
              <a:ext uri="{FF2B5EF4-FFF2-40B4-BE49-F238E27FC236}">
                <a16:creationId xmlns:a16="http://schemas.microsoft.com/office/drawing/2014/main" id="{F9E181BC-78E7-48B0-8D96-2C58BD2B7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5DEBF-6513-4365-A009-AE01295EFC86}"/>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225490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7DB5C-0188-428A-9B19-ED4B34CC0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6469D-8D96-4D29-AF89-806C6100FF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283218-7052-4EF9-BEAD-1C316D5C5C55}"/>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5" name="Footer Placeholder 4">
            <a:extLst>
              <a:ext uri="{FF2B5EF4-FFF2-40B4-BE49-F238E27FC236}">
                <a16:creationId xmlns:a16="http://schemas.microsoft.com/office/drawing/2014/main" id="{F53CA37A-BFB0-413B-8A6A-9D597C9FE0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440856-0A6B-4FF9-902D-89BD9B2F36D1}"/>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389268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E8226-0544-4F1A-97D2-E0BA91B483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49C934-1138-4311-BF35-1397D94D65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7BA14E-E08E-4EFF-B8AF-6DD649355CDD}"/>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5" name="Footer Placeholder 4">
            <a:extLst>
              <a:ext uri="{FF2B5EF4-FFF2-40B4-BE49-F238E27FC236}">
                <a16:creationId xmlns:a16="http://schemas.microsoft.com/office/drawing/2014/main" id="{DDB2F19F-E3B4-4B48-BFBF-ED9757C238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9E0A0-D046-41EE-A0EB-A75C5CFE304F}"/>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368709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F6975-E99C-40C3-923D-A5BC22B2A2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6695D1-803A-4BD3-8872-D076693289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EE6147-C575-4022-8A0C-C7438BB155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038129-BD70-41C3-92EF-846DB3D1D87E}"/>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6" name="Footer Placeholder 5">
            <a:extLst>
              <a:ext uri="{FF2B5EF4-FFF2-40B4-BE49-F238E27FC236}">
                <a16:creationId xmlns:a16="http://schemas.microsoft.com/office/drawing/2014/main" id="{D5FEA5F4-18AE-42C1-9171-16E098A15E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4905B9-3222-49D6-9960-E9DF85664BEE}"/>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258333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35585-4F2C-4BDE-BA08-92A71F0489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6D1114-3894-4E8A-9C3A-B34A24A10B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BC7A21-0C2D-4E60-92AC-6B534F428C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999284-BF83-417F-9762-35107DA2E2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AD381B-DFC9-4FC7-84E2-D36DD86F88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700E12-994B-4B74-BBBC-6756FF7AECC4}"/>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8" name="Footer Placeholder 7">
            <a:extLst>
              <a:ext uri="{FF2B5EF4-FFF2-40B4-BE49-F238E27FC236}">
                <a16:creationId xmlns:a16="http://schemas.microsoft.com/office/drawing/2014/main" id="{2B9FB49A-02CC-44BB-AA20-77C698F4A3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6545D1-02CD-4F14-94A6-862BCAB2D696}"/>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52043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C896B-E003-407B-96F0-0460F7DA63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3FB772-1CB6-4D09-B9DC-FFA31CC75FAA}"/>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4" name="Footer Placeholder 3">
            <a:extLst>
              <a:ext uri="{FF2B5EF4-FFF2-40B4-BE49-F238E27FC236}">
                <a16:creationId xmlns:a16="http://schemas.microsoft.com/office/drawing/2014/main" id="{196D019F-742E-4225-B839-3F3E1CA925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F758F-3F18-4CFD-8D46-15D6CA9C4981}"/>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449350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9B637-E770-47F6-911D-AAB474B52DE3}"/>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3" name="Footer Placeholder 2">
            <a:extLst>
              <a:ext uri="{FF2B5EF4-FFF2-40B4-BE49-F238E27FC236}">
                <a16:creationId xmlns:a16="http://schemas.microsoft.com/office/drawing/2014/main" id="{31D2F935-7786-42B9-9150-2E584D611C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89AC0D-39B4-4A72-A4B1-91D038578881}"/>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391453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ACD0-784E-426C-AE05-9D720C7BA7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F11890-DB6B-4117-AF29-6DD8AF293A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88D65A-FE6E-4EA0-B2A0-D5D8C72C3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319D7-1FB7-4BFF-A933-3AC57C1BF136}"/>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6" name="Footer Placeholder 5">
            <a:extLst>
              <a:ext uri="{FF2B5EF4-FFF2-40B4-BE49-F238E27FC236}">
                <a16:creationId xmlns:a16="http://schemas.microsoft.com/office/drawing/2014/main" id="{9D08404B-FF1B-422F-BC76-C2C3F1CD4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29AAEA-B0C3-4036-9191-B2697D6DEF70}"/>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421426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0EABA-3064-4A75-B0EA-E85D771813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D40AF5-DD9B-4ACE-8EC8-16B11E2ACA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F47287-0154-4543-B861-2966A3FA9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3C9DE1-F453-478F-A54E-05E2CD0788D0}"/>
              </a:ext>
            </a:extLst>
          </p:cNvPr>
          <p:cNvSpPr>
            <a:spLocks noGrp="1"/>
          </p:cNvSpPr>
          <p:nvPr>
            <p:ph type="dt" sz="half" idx="10"/>
          </p:nvPr>
        </p:nvSpPr>
        <p:spPr/>
        <p:txBody>
          <a:bodyPr/>
          <a:lstStyle/>
          <a:p>
            <a:fld id="{A81FC517-4C8D-4335-906C-2F34A0393488}" type="datetimeFigureOut">
              <a:rPr lang="en-US" smtClean="0"/>
              <a:t>10/9/2022</a:t>
            </a:fld>
            <a:endParaRPr lang="en-US"/>
          </a:p>
        </p:txBody>
      </p:sp>
      <p:sp>
        <p:nvSpPr>
          <p:cNvPr id="6" name="Footer Placeholder 5">
            <a:extLst>
              <a:ext uri="{FF2B5EF4-FFF2-40B4-BE49-F238E27FC236}">
                <a16:creationId xmlns:a16="http://schemas.microsoft.com/office/drawing/2014/main" id="{949C3ADC-F660-4A33-8DE0-CB64488772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8F220-69BE-4CB2-9913-7E63D65C2069}"/>
              </a:ext>
            </a:extLst>
          </p:cNvPr>
          <p:cNvSpPr>
            <a:spLocks noGrp="1"/>
          </p:cNvSpPr>
          <p:nvPr>
            <p:ph type="sldNum" sz="quarter" idx="12"/>
          </p:nvPr>
        </p:nvSpPr>
        <p:spPr/>
        <p:txBody>
          <a:bodyPr/>
          <a:lstStyle/>
          <a:p>
            <a:fld id="{F8D988E1-2627-4BE2-87CA-371C8A2831D0}" type="slidenum">
              <a:rPr lang="en-US" smtClean="0"/>
              <a:t>‹#›</a:t>
            </a:fld>
            <a:endParaRPr lang="en-US"/>
          </a:p>
        </p:txBody>
      </p:sp>
    </p:spTree>
    <p:extLst>
      <p:ext uri="{BB962C8B-B14F-4D97-AF65-F5344CB8AC3E}">
        <p14:creationId xmlns:p14="http://schemas.microsoft.com/office/powerpoint/2010/main" val="201150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C85786-56BE-46EF-A040-57A0D580A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187508-8F2B-40DC-9FB3-DEA81FF050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CAFCE1-1EF4-4FB1-AC16-EE9F23A4AD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FC517-4C8D-4335-906C-2F34A0393488}" type="datetimeFigureOut">
              <a:rPr lang="en-US" smtClean="0"/>
              <a:t>10/9/2022</a:t>
            </a:fld>
            <a:endParaRPr lang="en-US"/>
          </a:p>
        </p:txBody>
      </p:sp>
      <p:sp>
        <p:nvSpPr>
          <p:cNvPr id="5" name="Footer Placeholder 4">
            <a:extLst>
              <a:ext uri="{FF2B5EF4-FFF2-40B4-BE49-F238E27FC236}">
                <a16:creationId xmlns:a16="http://schemas.microsoft.com/office/drawing/2014/main" id="{2E395425-06DF-48E3-BDD1-2BCC77D1FC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A78047-5DA6-4DC5-8C4D-6392CDC701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88E1-2627-4BE2-87CA-371C8A2831D0}" type="slidenum">
              <a:rPr lang="en-US" smtClean="0"/>
              <a:t>‹#›</a:t>
            </a:fld>
            <a:endParaRPr lang="en-US"/>
          </a:p>
        </p:txBody>
      </p:sp>
    </p:spTree>
    <p:extLst>
      <p:ext uri="{BB962C8B-B14F-4D97-AF65-F5344CB8AC3E}">
        <p14:creationId xmlns:p14="http://schemas.microsoft.com/office/powerpoint/2010/main" val="456626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23E73-E188-479C-A068-D8CCC70EDEEF}"/>
              </a:ext>
            </a:extLst>
          </p:cNvPr>
          <p:cNvSpPr>
            <a:spLocks noGrp="1"/>
          </p:cNvSpPr>
          <p:nvPr>
            <p:ph type="ctrTitle"/>
          </p:nvPr>
        </p:nvSpPr>
        <p:spPr>
          <a:xfrm>
            <a:off x="0" y="0"/>
            <a:ext cx="4094602" cy="1025926"/>
          </a:xfrm>
        </p:spPr>
        <p:txBody>
          <a:bodyPr>
            <a:normAutofit/>
          </a:bodyPr>
          <a:lstStyle/>
          <a:p>
            <a:r>
              <a:rPr lang="en-US" b="1" dirty="0">
                <a:solidFill>
                  <a:schemeClr val="bg1"/>
                </a:solidFill>
              </a:rPr>
              <a:t>Chapter 1</a:t>
            </a:r>
          </a:p>
        </p:txBody>
      </p:sp>
      <p:sp>
        <p:nvSpPr>
          <p:cNvPr id="3" name="Subtitle 2">
            <a:extLst>
              <a:ext uri="{FF2B5EF4-FFF2-40B4-BE49-F238E27FC236}">
                <a16:creationId xmlns:a16="http://schemas.microsoft.com/office/drawing/2014/main" id="{0D7939CF-C137-40D2-A32A-7EB1E2EBC730}"/>
              </a:ext>
            </a:extLst>
          </p:cNvPr>
          <p:cNvSpPr>
            <a:spLocks noGrp="1"/>
          </p:cNvSpPr>
          <p:nvPr>
            <p:ph type="subTitle" idx="1"/>
          </p:nvPr>
        </p:nvSpPr>
        <p:spPr/>
        <p:txBody>
          <a:bodyPr/>
          <a:lstStyle/>
          <a:p>
            <a:endParaRPr lang="en-US"/>
          </a:p>
        </p:txBody>
      </p:sp>
      <p:sp>
        <p:nvSpPr>
          <p:cNvPr id="4" name="Rectangle: Rounded Corners 3">
            <a:extLst>
              <a:ext uri="{FF2B5EF4-FFF2-40B4-BE49-F238E27FC236}">
                <a16:creationId xmlns:a16="http://schemas.microsoft.com/office/drawing/2014/main" id="{0BFF618A-7BE6-4AE6-8794-EBE6DE219F39}"/>
              </a:ext>
            </a:extLst>
          </p:cNvPr>
          <p:cNvSpPr/>
          <p:nvPr/>
        </p:nvSpPr>
        <p:spPr>
          <a:xfrm>
            <a:off x="433632" y="1312682"/>
            <a:ext cx="5175317" cy="4232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1" i="0" u="sng" strike="noStrike" kern="1200" cap="none" spc="0" normalizeH="0" baseline="0" noProof="0" dirty="0">
                <a:ln>
                  <a:noFill/>
                </a:ln>
                <a:solidFill>
                  <a:prstClr val="white"/>
                </a:solidFill>
                <a:effectLst/>
                <a:uLnTx/>
                <a:uFillTx/>
                <a:latin typeface="Calibri" panose="020F0502020204030204"/>
                <a:ea typeface="+mn-ea"/>
                <a:cs typeface="+mn-cs"/>
              </a:rPr>
              <a:t>GRAND THEME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Comfort in the knowledge of ultimate triumph! It may seem as if the forces of evil are winning, but Christ is in control and HIS people will be victorious!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1" i="0" u="sng"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Rounded Corners 4">
            <a:extLst>
              <a:ext uri="{FF2B5EF4-FFF2-40B4-BE49-F238E27FC236}">
                <a16:creationId xmlns:a16="http://schemas.microsoft.com/office/drawing/2014/main" id="{1D45DBBB-4C0C-4FAE-9F4A-446712AB758E}"/>
              </a:ext>
            </a:extLst>
          </p:cNvPr>
          <p:cNvSpPr/>
          <p:nvPr/>
        </p:nvSpPr>
        <p:spPr>
          <a:xfrm>
            <a:off x="666162" y="1894787"/>
            <a:ext cx="4572000" cy="4779390"/>
          </a:xfrm>
          <a:prstGeom prst="roundRect">
            <a:avLst>
              <a:gd name="adj" fmla="val 156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sng" strike="noStrike" kern="1200" cap="none" spc="0" normalizeH="0" baseline="0" noProof="0" dirty="0">
                <a:ln>
                  <a:noFill/>
                </a:ln>
                <a:solidFill>
                  <a:prstClr val="white"/>
                </a:solidFill>
                <a:effectLst/>
                <a:uLnTx/>
                <a:uFillTx/>
                <a:latin typeface="Calibri" panose="020F0502020204030204"/>
                <a:ea typeface="+mn-ea"/>
                <a:cs typeface="+mn-cs"/>
              </a:rPr>
              <a:t>KEY WORD OF THE BOOK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US" sz="2800" b="0" i="1" u="none" strike="noStrike" kern="1200" cap="none" spc="0" normalizeH="0" baseline="0" noProof="0" dirty="0">
                <a:ln>
                  <a:noFill/>
                </a:ln>
                <a:solidFill>
                  <a:prstClr val="white"/>
                </a:solidFill>
                <a:effectLst/>
                <a:uLnTx/>
                <a:uFillTx/>
                <a:latin typeface="Calibri" panose="020F0502020204030204"/>
                <a:ea typeface="+mn-ea"/>
                <a:cs typeface="+mn-cs"/>
              </a:rPr>
              <a:t>These will make war with the lamb, and the Lamb will OVERCOME them, for He is Lord of lords and King of kings; and those who are with Him are called, chosen and faithful</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(Rev 17:14)</a:t>
            </a:r>
          </a:p>
        </p:txBody>
      </p:sp>
    </p:spTree>
    <p:extLst>
      <p:ext uri="{BB962C8B-B14F-4D97-AF65-F5344CB8AC3E}">
        <p14:creationId xmlns:p14="http://schemas.microsoft.com/office/powerpoint/2010/main" val="127803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4979624" cy="1034017"/>
          </a:xfrm>
          <a:solidFill>
            <a:schemeClr val="accent1"/>
          </a:solidFill>
        </p:spPr>
        <p:txBody>
          <a:bodyPr>
            <a:normAutofit/>
          </a:bodyPr>
          <a:lstStyle/>
          <a:p>
            <a:r>
              <a:rPr lang="en-US" b="1" dirty="0">
                <a:solidFill>
                  <a:schemeClr val="bg1"/>
                </a:solidFill>
              </a:rPr>
              <a:t>Why these churches?</a:t>
            </a:r>
          </a:p>
        </p:txBody>
      </p:sp>
      <p:pic>
        <p:nvPicPr>
          <p:cNvPr id="8" name="Content Placeholder 7">
            <a:extLst>
              <a:ext uri="{FF2B5EF4-FFF2-40B4-BE49-F238E27FC236}">
                <a16:creationId xmlns:a16="http://schemas.microsoft.com/office/drawing/2014/main" id="{E027E7F6-8657-44B7-A428-0C20EF3E002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4448710"/>
            <a:ext cx="2942053" cy="2409290"/>
          </a:xfrm>
        </p:spPr>
      </p:pic>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7634689" y="0"/>
            <a:ext cx="4557310" cy="6858000"/>
          </a:xfrm>
          <a:solidFill>
            <a:schemeClr val="accent2">
              <a:lumMod val="60000"/>
              <a:lumOff val="40000"/>
            </a:schemeClr>
          </a:solidFill>
        </p:spPr>
        <p:txBody>
          <a:bodyPr>
            <a:normAutofit fontScale="85000" lnSpcReduction="20000"/>
          </a:bodyPr>
          <a:lstStyle/>
          <a:p>
            <a:pPr marL="0" indent="0" algn="ctr">
              <a:buNone/>
            </a:pPr>
            <a:r>
              <a:rPr lang="en-US" b="1" baseline="30000" dirty="0"/>
              <a:t>4 </a:t>
            </a:r>
            <a:r>
              <a:rPr lang="en-US" b="1" dirty="0"/>
              <a:t>John, to the seven churches which are in Asia: Grace to you and peace from Him who is and who was and who is to come, and from the seven Spirits who are before His throne, </a:t>
            </a:r>
            <a:r>
              <a:rPr lang="en-US" b="1" baseline="30000" dirty="0"/>
              <a:t>5 </a:t>
            </a:r>
            <a:r>
              <a:rPr lang="en-US" b="1" dirty="0"/>
              <a:t>and from Jesus Christ, the faithful witness, the firstborn from the dead, and the ruler over the kings of the earth. To Him who loved us and washed us from our sins in His own blood, </a:t>
            </a:r>
            <a:r>
              <a:rPr lang="en-US" b="1" baseline="30000" dirty="0"/>
              <a:t>6 </a:t>
            </a:r>
            <a:r>
              <a:rPr lang="en-US" b="1" dirty="0"/>
              <a:t>and has made us kings and priests to His God and Father, to Him </a:t>
            </a:r>
            <a:r>
              <a:rPr lang="en-US" b="1" i="1" dirty="0"/>
              <a:t>be</a:t>
            </a:r>
            <a:r>
              <a:rPr lang="en-US" b="1" dirty="0"/>
              <a:t> glory and dominion forever and ever. Amen. </a:t>
            </a:r>
            <a:r>
              <a:rPr lang="en-US" b="1" baseline="30000" dirty="0"/>
              <a:t>7 </a:t>
            </a:r>
            <a:r>
              <a:rPr lang="en-US" b="1" dirty="0"/>
              <a:t>Behold, He is coming with clouds, and every eye will see Him, even they who pierced Him. And all the tribes of the earth will mourn because of Him. Even so, Amen. </a:t>
            </a:r>
            <a:r>
              <a:rPr lang="en-US" b="1" baseline="30000" dirty="0"/>
              <a:t>8 </a:t>
            </a:r>
            <a:r>
              <a:rPr lang="en-US" b="1" dirty="0"/>
              <a:t>“I am the Alpha and the Omega, </a:t>
            </a:r>
            <a:r>
              <a:rPr lang="en-US" b="1" i="1" dirty="0"/>
              <a:t>the</a:t>
            </a:r>
            <a:r>
              <a:rPr lang="en-US" b="1" dirty="0"/>
              <a:t> Beginning and </a:t>
            </a:r>
            <a:r>
              <a:rPr lang="en-US" b="1" i="1" dirty="0"/>
              <a:t>the</a:t>
            </a:r>
            <a:r>
              <a:rPr lang="en-US" b="1" dirty="0"/>
              <a:t> End,” says the Lord, “who is and who was and who is to come, the Almighty.”</a:t>
            </a:r>
          </a:p>
          <a:p>
            <a:pPr marL="0" indent="0">
              <a:buNone/>
            </a:pPr>
            <a:endParaRPr lang="en-US" dirty="0"/>
          </a:p>
        </p:txBody>
      </p:sp>
      <p:sp>
        <p:nvSpPr>
          <p:cNvPr id="9" name="TextBox 8">
            <a:extLst>
              <a:ext uri="{FF2B5EF4-FFF2-40B4-BE49-F238E27FC236}">
                <a16:creationId xmlns:a16="http://schemas.microsoft.com/office/drawing/2014/main" id="{7D3D6B1A-262F-4C56-99EE-6198EE280715}"/>
              </a:ext>
            </a:extLst>
          </p:cNvPr>
          <p:cNvSpPr txBox="1"/>
          <p:nvPr/>
        </p:nvSpPr>
        <p:spPr>
          <a:xfrm>
            <a:off x="226031" y="1173462"/>
            <a:ext cx="7006975" cy="3108543"/>
          </a:xfrm>
          <a:prstGeom prst="rect">
            <a:avLst/>
          </a:prstGeom>
          <a:noFill/>
        </p:spPr>
        <p:txBody>
          <a:bodyPr wrap="square" rtlCol="0">
            <a:spAutoFit/>
          </a:bodyPr>
          <a:lstStyle/>
          <a:p>
            <a:pPr lvl="0"/>
            <a:r>
              <a:rPr lang="en-US" sz="2800" b="1" u="sng" dirty="0">
                <a:solidFill>
                  <a:srgbClr val="FFFF00"/>
                </a:solidFill>
                <a:latin typeface="Calibri" panose="020F0502020204030204"/>
              </a:rPr>
              <a:t>V 7</a:t>
            </a:r>
            <a:r>
              <a:rPr lang="en-US" sz="2800" b="1" dirty="0">
                <a:solidFill>
                  <a:srgbClr val="FFFF00"/>
                </a:solidFill>
                <a:latin typeface="Calibri" panose="020F0502020204030204"/>
              </a:rPr>
              <a:t> </a:t>
            </a:r>
            <a:r>
              <a:rPr kumimoji="0" lang="en-US" sz="2800" b="1" i="0" strike="noStrike" kern="1200" cap="none" spc="0" normalizeH="0" baseline="0" noProof="0" dirty="0">
                <a:ln>
                  <a:noFill/>
                </a:ln>
                <a:solidFill>
                  <a:srgbClr val="FFFF00"/>
                </a:solidFill>
                <a:effectLst/>
                <a:uLnTx/>
                <a:uFillTx/>
                <a:latin typeface="Calibri" panose="020F0502020204030204"/>
              </a:rPr>
              <a:t>– “</a:t>
            </a:r>
            <a:r>
              <a:rPr kumimoji="0" lang="en-US" sz="2800" b="1" i="1" strike="noStrike" kern="1200" cap="none" spc="0" normalizeH="0" baseline="0" noProof="0" dirty="0">
                <a:ln>
                  <a:noFill/>
                </a:ln>
                <a:solidFill>
                  <a:srgbClr val="FFFF00"/>
                </a:solidFill>
                <a:effectLst/>
                <a:uLnTx/>
                <a:uFillTx/>
                <a:latin typeface="Calibri" panose="020F0502020204030204"/>
              </a:rPr>
              <a:t>He</a:t>
            </a:r>
            <a:r>
              <a:rPr kumimoji="0" lang="en-US" sz="2800" b="1" i="1" strike="noStrike" kern="1200" cap="none" spc="0" normalizeH="0" noProof="0" dirty="0">
                <a:ln>
                  <a:noFill/>
                </a:ln>
                <a:solidFill>
                  <a:srgbClr val="FFFF00"/>
                </a:solidFill>
                <a:effectLst/>
                <a:uLnTx/>
                <a:uFillTx/>
                <a:latin typeface="Calibri" panose="020F0502020204030204"/>
              </a:rPr>
              <a:t> is coming with the clouds”</a:t>
            </a:r>
            <a:r>
              <a:rPr kumimoji="0" lang="en-US" sz="2800" b="1" strike="noStrike" kern="1200" cap="none" spc="0" normalizeH="0" noProof="0" dirty="0">
                <a:ln>
                  <a:noFill/>
                </a:ln>
                <a:solidFill>
                  <a:srgbClr val="FFFF00"/>
                </a:solidFill>
                <a:effectLst/>
                <a:uLnTx/>
                <a:uFillTx/>
                <a:latin typeface="Calibri" panose="020F0502020204030204"/>
              </a:rPr>
              <a:t> points to the angelic prophecy (coming judgment) in Acts 1:11,</a:t>
            </a:r>
            <a:r>
              <a:rPr kumimoji="0" lang="en-US" sz="2800" i="1" strike="noStrike" kern="1200" cap="none" spc="0" normalizeH="0" noProof="0" dirty="0">
                <a:ln>
                  <a:noFill/>
                </a:ln>
                <a:solidFill>
                  <a:srgbClr val="FFFF00"/>
                </a:solidFill>
                <a:effectLst/>
                <a:uLnTx/>
                <a:uFillTx/>
              </a:rPr>
              <a:t> </a:t>
            </a:r>
            <a:r>
              <a:rPr lang="en-US" sz="2800" i="1" dirty="0">
                <a:solidFill>
                  <a:srgbClr val="FFFF00"/>
                </a:solidFill>
              </a:rPr>
              <a:t> “Men of Galilee, why do you stand gazing up into heaven? This same Jesus, who was taken up from you into heaven, will so come in like manner as you saw Him go into heaven.”</a:t>
            </a:r>
            <a:endParaRPr kumimoji="0" lang="en-US" sz="2800" i="1" u="none" strike="noStrike" kern="1200" cap="none" spc="0" normalizeH="0" baseline="0" noProof="0" dirty="0">
              <a:ln>
                <a:noFill/>
              </a:ln>
              <a:solidFill>
                <a:srgbClr val="FFFF00"/>
              </a:solidFill>
              <a:effectLst/>
              <a:uLnTx/>
              <a:uFillTx/>
            </a:endParaRPr>
          </a:p>
        </p:txBody>
      </p:sp>
    </p:spTree>
    <p:extLst>
      <p:ext uri="{BB962C8B-B14F-4D97-AF65-F5344CB8AC3E}">
        <p14:creationId xmlns:p14="http://schemas.microsoft.com/office/powerpoint/2010/main" val="10919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D031-2EDD-4B79-806A-CDE8AED998E5}"/>
              </a:ext>
            </a:extLst>
          </p:cNvPr>
          <p:cNvSpPr>
            <a:spLocks noGrp="1"/>
          </p:cNvSpPr>
          <p:nvPr>
            <p:ph type="title"/>
          </p:nvPr>
        </p:nvSpPr>
        <p:spPr>
          <a:xfrm>
            <a:off x="0" y="5651653"/>
            <a:ext cx="12192000" cy="1206347"/>
          </a:xfrm>
          <a:solidFill>
            <a:schemeClr val="accent6">
              <a:lumMod val="75000"/>
            </a:schemeClr>
          </a:solidFill>
        </p:spPr>
        <p:txBody>
          <a:bodyPr>
            <a:normAutofit/>
          </a:bodyPr>
          <a:lstStyle/>
          <a:p>
            <a:pPr algn="ctr"/>
            <a:r>
              <a:rPr lang="en-US" sz="7200" b="1" dirty="0">
                <a:solidFill>
                  <a:schemeClr val="bg1"/>
                </a:solidFill>
              </a:rPr>
              <a:t>Revelation 1:4-8</a:t>
            </a:r>
          </a:p>
        </p:txBody>
      </p:sp>
      <p:pic>
        <p:nvPicPr>
          <p:cNvPr id="6" name="Content Placeholder 5">
            <a:extLst>
              <a:ext uri="{FF2B5EF4-FFF2-40B4-BE49-F238E27FC236}">
                <a16:creationId xmlns:a16="http://schemas.microsoft.com/office/drawing/2014/main" id="{1BD66148-2BA2-4FB2-ADE8-BC87D8EF752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7840"/>
            <a:ext cx="7116896" cy="5651653"/>
          </a:xfrm>
        </p:spPr>
      </p:pic>
      <p:sp>
        <p:nvSpPr>
          <p:cNvPr id="4" name="Content Placeholder 3">
            <a:extLst>
              <a:ext uri="{FF2B5EF4-FFF2-40B4-BE49-F238E27FC236}">
                <a16:creationId xmlns:a16="http://schemas.microsoft.com/office/drawing/2014/main" id="{8952F470-9858-46C9-8F31-737A513CD096}"/>
              </a:ext>
            </a:extLst>
          </p:cNvPr>
          <p:cNvSpPr>
            <a:spLocks noGrp="1"/>
          </p:cNvSpPr>
          <p:nvPr>
            <p:ph sz="half" idx="2"/>
          </p:nvPr>
        </p:nvSpPr>
        <p:spPr>
          <a:xfrm>
            <a:off x="7116896" y="7841"/>
            <a:ext cx="5075104" cy="5643811"/>
          </a:xfrm>
          <a:solidFill>
            <a:schemeClr val="bg1"/>
          </a:solidFill>
        </p:spPr>
        <p:txBody>
          <a:bodyPr>
            <a:normAutofit/>
          </a:bodyPr>
          <a:lstStyle/>
          <a:p>
            <a:pPr marL="0" indent="0" algn="ctr">
              <a:buNone/>
            </a:pPr>
            <a:r>
              <a:rPr lang="en-US" sz="3600" b="1" dirty="0"/>
              <a:t>Perhaps nothing could have served to quicken the hopes of the distressed Christians better than this vision of the exalted and triumphant Christ.  It served the same purpose for John personally and those of us who are alive today.</a:t>
            </a:r>
          </a:p>
        </p:txBody>
      </p:sp>
      <p:sp>
        <p:nvSpPr>
          <p:cNvPr id="7" name="TextBox 6">
            <a:extLst>
              <a:ext uri="{FF2B5EF4-FFF2-40B4-BE49-F238E27FC236}">
                <a16:creationId xmlns:a16="http://schemas.microsoft.com/office/drawing/2014/main" id="{25A60939-B58F-4563-BF24-45BED959ED16}"/>
              </a:ext>
            </a:extLst>
          </p:cNvPr>
          <p:cNvSpPr txBox="1"/>
          <p:nvPr/>
        </p:nvSpPr>
        <p:spPr>
          <a:xfrm>
            <a:off x="1587652" y="330508"/>
            <a:ext cx="3941592" cy="4524315"/>
          </a:xfrm>
          <a:prstGeom prst="rect">
            <a:avLst/>
          </a:prstGeom>
          <a:noFill/>
        </p:spPr>
        <p:txBody>
          <a:bodyPr wrap="none" rtlCol="0">
            <a:spAutoFit/>
          </a:bodyPr>
          <a:lstStyle/>
          <a:p>
            <a:pPr algn="ctr"/>
            <a:r>
              <a:rPr lang="en-US" sz="2400" b="1" u="sng" dirty="0"/>
              <a:t>Jesus Christ</a:t>
            </a:r>
          </a:p>
          <a:p>
            <a:pPr algn="ctr"/>
            <a:r>
              <a:rPr lang="en-US" sz="2400" b="1" dirty="0"/>
              <a:t>Faithful witness</a:t>
            </a:r>
          </a:p>
          <a:p>
            <a:pPr algn="ctr"/>
            <a:r>
              <a:rPr lang="en-US" sz="2400" b="1" dirty="0"/>
              <a:t>1</a:t>
            </a:r>
            <a:r>
              <a:rPr lang="en-US" sz="2400" b="1" baseline="30000" dirty="0"/>
              <a:t>st</a:t>
            </a:r>
            <a:r>
              <a:rPr lang="en-US" sz="2400" b="1" dirty="0"/>
              <a:t> born from dead</a:t>
            </a:r>
          </a:p>
          <a:p>
            <a:pPr algn="ctr"/>
            <a:r>
              <a:rPr lang="en-US" sz="2400" b="1" dirty="0"/>
              <a:t>Ruler over Kings</a:t>
            </a:r>
          </a:p>
          <a:p>
            <a:pPr algn="ctr"/>
            <a:r>
              <a:rPr lang="en-US" sz="2400" b="1" dirty="0"/>
              <a:t>Cleansed us from our sins</a:t>
            </a:r>
          </a:p>
          <a:p>
            <a:pPr algn="ctr"/>
            <a:r>
              <a:rPr lang="en-US" sz="2400" b="1" dirty="0"/>
              <a:t>Made us a kingdom of priests</a:t>
            </a:r>
          </a:p>
          <a:p>
            <a:pPr algn="ctr"/>
            <a:r>
              <a:rPr lang="en-US" sz="2400" b="1" dirty="0"/>
              <a:t>He is coming; all will see Him</a:t>
            </a:r>
          </a:p>
          <a:p>
            <a:pPr algn="ctr"/>
            <a:r>
              <a:rPr lang="en-US" sz="2400" b="1" dirty="0"/>
              <a:t>Beginning and End</a:t>
            </a:r>
          </a:p>
          <a:p>
            <a:pPr algn="ctr"/>
            <a:r>
              <a:rPr lang="en-US" sz="2400" b="1" dirty="0"/>
              <a:t>Is</a:t>
            </a:r>
          </a:p>
          <a:p>
            <a:pPr algn="ctr"/>
            <a:r>
              <a:rPr lang="en-US" sz="2400" b="1" dirty="0"/>
              <a:t>Was</a:t>
            </a:r>
          </a:p>
          <a:p>
            <a:pPr algn="ctr"/>
            <a:r>
              <a:rPr lang="en-US" sz="2400" b="1" dirty="0"/>
              <a:t>Is to come</a:t>
            </a:r>
          </a:p>
          <a:p>
            <a:pPr algn="ctr"/>
            <a:r>
              <a:rPr lang="en-US" sz="2400" b="1" dirty="0"/>
              <a:t>The Almighty</a:t>
            </a:r>
          </a:p>
        </p:txBody>
      </p:sp>
    </p:spTree>
    <p:extLst>
      <p:ext uri="{BB962C8B-B14F-4D97-AF65-F5344CB8AC3E}">
        <p14:creationId xmlns:p14="http://schemas.microsoft.com/office/powerpoint/2010/main" val="360516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arn(inVertic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arn(inVertic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barn(inVertical)">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arn(inVertical)">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arn(inVertical)">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arn(inVertical)">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barn(inVertical)">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barn(inVertical)">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barn(inVertical)">
                                      <p:cBhvr>
                                        <p:cTn id="47" dur="500"/>
                                        <p:tgtEl>
                                          <p:spTgt spid="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7">
                                            <p:txEl>
                                              <p:pRg st="10" end="10"/>
                                            </p:txEl>
                                          </p:spTgt>
                                        </p:tgtEl>
                                        <p:attrNameLst>
                                          <p:attrName>style.visibility</p:attrName>
                                        </p:attrNameLst>
                                      </p:cBhvr>
                                      <p:to>
                                        <p:strVal val="visible"/>
                                      </p:to>
                                    </p:set>
                                    <p:animEffect transition="in" filter="barn(inVertical)">
                                      <p:cBhvr>
                                        <p:cTn id="52" dur="500"/>
                                        <p:tgtEl>
                                          <p:spTgt spid="7">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7">
                                            <p:txEl>
                                              <p:pRg st="11" end="11"/>
                                            </p:txEl>
                                          </p:spTgt>
                                        </p:tgtEl>
                                        <p:attrNameLst>
                                          <p:attrName>style.visibility</p:attrName>
                                        </p:attrNameLst>
                                      </p:cBhvr>
                                      <p:to>
                                        <p:strVal val="visible"/>
                                      </p:to>
                                    </p:set>
                                    <p:animEffect transition="in" filter="barn(inVertical)">
                                      <p:cBhvr>
                                        <p:cTn id="57" dur="500"/>
                                        <p:tgtEl>
                                          <p:spTgt spid="7">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4">
                                            <p:bg/>
                                          </p:spTgt>
                                        </p:tgtEl>
                                        <p:attrNameLst>
                                          <p:attrName>style.visibility</p:attrName>
                                        </p:attrNameLst>
                                      </p:cBhvr>
                                      <p:to>
                                        <p:strVal val="visible"/>
                                      </p:to>
                                    </p:set>
                                    <p:animEffect transition="in" filter="barn(inVertical)">
                                      <p:cBhvr>
                                        <p:cTn id="62" dur="500"/>
                                        <p:tgtEl>
                                          <p:spTgt spid="4">
                                            <p:bg/>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barn(inVertical)">
                                      <p:cBhvr>
                                        <p:cTn id="6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F9CE8E-19F4-4D67-AC5B-769775766F00}"/>
              </a:ext>
            </a:extLst>
          </p:cNvPr>
          <p:cNvSpPr>
            <a:spLocks noGrp="1"/>
          </p:cNvSpPr>
          <p:nvPr>
            <p:ph type="title"/>
          </p:nvPr>
        </p:nvSpPr>
        <p:spPr>
          <a:xfrm>
            <a:off x="838200" y="18255"/>
            <a:ext cx="10515600" cy="1204617"/>
          </a:xfrm>
          <a:solidFill>
            <a:schemeClr val="bg1">
              <a:lumMod val="85000"/>
            </a:schemeClr>
          </a:solidFill>
        </p:spPr>
        <p:txBody>
          <a:bodyPr>
            <a:normAutofit/>
          </a:bodyPr>
          <a:lstStyle/>
          <a:p>
            <a:pPr algn="ctr"/>
            <a:r>
              <a:rPr lang="en-US" sz="3200" b="1" baseline="30000" dirty="0"/>
              <a:t>5 </a:t>
            </a:r>
            <a:r>
              <a:rPr lang="en-US" sz="3200" b="1" dirty="0"/>
              <a:t>and from Jesus Christ, the faithful witness, the firstborn from the dead, and </a:t>
            </a:r>
            <a:r>
              <a:rPr lang="en-US" sz="3200" b="1" dirty="0">
                <a:solidFill>
                  <a:srgbClr val="FF0000"/>
                </a:solidFill>
              </a:rPr>
              <a:t>the ruler over the kings of the earth</a:t>
            </a:r>
            <a:r>
              <a:rPr lang="en-US" sz="3200" b="1" dirty="0"/>
              <a:t>.</a:t>
            </a:r>
          </a:p>
        </p:txBody>
      </p:sp>
      <p:pic>
        <p:nvPicPr>
          <p:cNvPr id="8" name="Content Placeholder 7">
            <a:extLst>
              <a:ext uri="{FF2B5EF4-FFF2-40B4-BE49-F238E27FC236}">
                <a16:creationId xmlns:a16="http://schemas.microsoft.com/office/drawing/2014/main" id="{D9836553-1B42-471A-B0F7-235A808F15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54227"/>
            <a:ext cx="12192000" cy="5385518"/>
          </a:xfrm>
        </p:spPr>
      </p:pic>
      <p:sp>
        <p:nvSpPr>
          <p:cNvPr id="9" name="TextBox 8">
            <a:extLst>
              <a:ext uri="{FF2B5EF4-FFF2-40B4-BE49-F238E27FC236}">
                <a16:creationId xmlns:a16="http://schemas.microsoft.com/office/drawing/2014/main" id="{85DD620D-3B2A-4C92-99E1-67D05A076259}"/>
              </a:ext>
            </a:extLst>
          </p:cNvPr>
          <p:cNvSpPr txBox="1"/>
          <p:nvPr/>
        </p:nvSpPr>
        <p:spPr>
          <a:xfrm>
            <a:off x="1806766" y="2677100"/>
            <a:ext cx="8708410" cy="3046988"/>
          </a:xfrm>
          <a:prstGeom prst="rect">
            <a:avLst/>
          </a:prstGeom>
          <a:noFill/>
        </p:spPr>
        <p:txBody>
          <a:bodyPr wrap="none" rtlCol="0">
            <a:spAutoFit/>
          </a:bodyPr>
          <a:lstStyle/>
          <a:p>
            <a:r>
              <a:rPr lang="en-US" sz="2400" b="1" dirty="0"/>
              <a:t>“When we see the mess the world is in, it’s sometimes hard for us</a:t>
            </a:r>
          </a:p>
          <a:p>
            <a:r>
              <a:rPr lang="en-US" sz="2400" b="1" dirty="0"/>
              <a:t>to believe that Christ is actually ‘the prince of the kings of the </a:t>
            </a:r>
          </a:p>
          <a:p>
            <a:r>
              <a:rPr lang="en-US" sz="2400" b="1" dirty="0"/>
              <a:t>earth.’  This is because even though Christ has the right to rule the</a:t>
            </a:r>
          </a:p>
          <a:p>
            <a:r>
              <a:rPr lang="en-US" sz="2400" b="1" dirty="0"/>
              <a:t>earth, He isn’t exercising this authority over the kings and </a:t>
            </a:r>
          </a:p>
          <a:p>
            <a:r>
              <a:rPr lang="en-US" sz="2400" b="1" dirty="0"/>
              <a:t>kingdoms at this time.”</a:t>
            </a:r>
          </a:p>
          <a:p>
            <a:endParaRPr lang="en-US" sz="2400" b="1" dirty="0"/>
          </a:p>
          <a:p>
            <a:r>
              <a:rPr lang="en-US" sz="2400" b="1" dirty="0"/>
              <a:t>                                                                           - Hal Lindsey, </a:t>
            </a:r>
            <a:r>
              <a:rPr lang="en-US" sz="2400" b="1" i="1" dirty="0"/>
              <a:t>There is</a:t>
            </a:r>
            <a:endParaRPr lang="en-US" sz="2400" b="1" dirty="0"/>
          </a:p>
          <a:p>
            <a:r>
              <a:rPr lang="en-US" sz="2400" b="1" dirty="0"/>
              <a:t>                                                                          </a:t>
            </a:r>
            <a:r>
              <a:rPr lang="en-US" sz="2400" b="1" i="1" dirty="0"/>
              <a:t>A New World Coming</a:t>
            </a:r>
            <a:r>
              <a:rPr lang="en-US" sz="2400" b="1" dirty="0"/>
              <a:t>, p 26</a:t>
            </a:r>
          </a:p>
        </p:txBody>
      </p:sp>
    </p:spTree>
    <p:extLst>
      <p:ext uri="{BB962C8B-B14F-4D97-AF65-F5344CB8AC3E}">
        <p14:creationId xmlns:p14="http://schemas.microsoft.com/office/powerpoint/2010/main" val="62746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arn(inVertical)">
                                      <p:cBhvr>
                                        <p:cTn id="10" dur="500"/>
                                        <p:tgtEl>
                                          <p:spTgt spid="9">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barn(inVertical)">
                                      <p:cBhvr>
                                        <p:cTn id="13" dur="500"/>
                                        <p:tgtEl>
                                          <p:spTgt spid="9">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barn(inVertical)">
                                      <p:cBhvr>
                                        <p:cTn id="16" dur="500"/>
                                        <p:tgtEl>
                                          <p:spTgt spid="9">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barn(inVertical)">
                                      <p:cBhvr>
                                        <p:cTn id="19" dur="500"/>
                                        <p:tgtEl>
                                          <p:spTgt spid="9">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barn(inVertical)">
                                      <p:cBhvr>
                                        <p:cTn id="22" dur="500"/>
                                        <p:tgtEl>
                                          <p:spTgt spid="9">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Effect transition="in" filter="barn(inVertical)">
                                      <p:cBhvr>
                                        <p:cTn id="25"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F9CE8E-19F4-4D67-AC5B-769775766F00}"/>
              </a:ext>
            </a:extLst>
          </p:cNvPr>
          <p:cNvSpPr>
            <a:spLocks noGrp="1"/>
          </p:cNvSpPr>
          <p:nvPr>
            <p:ph type="title"/>
          </p:nvPr>
        </p:nvSpPr>
        <p:spPr>
          <a:xfrm>
            <a:off x="838200" y="18255"/>
            <a:ext cx="10515600" cy="1204617"/>
          </a:xfrm>
          <a:solidFill>
            <a:schemeClr val="bg1">
              <a:lumMod val="85000"/>
            </a:schemeClr>
          </a:solidFill>
        </p:spPr>
        <p:txBody>
          <a:bodyPr>
            <a:normAutofit/>
          </a:bodyPr>
          <a:lstStyle/>
          <a:p>
            <a:pPr algn="ctr"/>
            <a:r>
              <a:rPr lang="en-US" sz="3200" b="1" baseline="30000" dirty="0"/>
              <a:t>5 </a:t>
            </a:r>
            <a:r>
              <a:rPr lang="en-US" sz="3200" b="1" dirty="0"/>
              <a:t>and from Jesus Christ, the faithful witness, the firstborn from the dead, and </a:t>
            </a:r>
            <a:r>
              <a:rPr lang="en-US" sz="3200" b="1" dirty="0">
                <a:solidFill>
                  <a:srgbClr val="FF0000"/>
                </a:solidFill>
              </a:rPr>
              <a:t>the ruler over the kings of the earth</a:t>
            </a:r>
            <a:r>
              <a:rPr lang="en-US" sz="3200" b="1" dirty="0"/>
              <a:t>.</a:t>
            </a:r>
          </a:p>
        </p:txBody>
      </p:sp>
      <p:pic>
        <p:nvPicPr>
          <p:cNvPr id="8" name="Content Placeholder 7">
            <a:extLst>
              <a:ext uri="{FF2B5EF4-FFF2-40B4-BE49-F238E27FC236}">
                <a16:creationId xmlns:a16="http://schemas.microsoft.com/office/drawing/2014/main" id="{D9836553-1B42-471A-B0F7-235A808F15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54227"/>
            <a:ext cx="12192000" cy="5385518"/>
          </a:xfrm>
        </p:spPr>
      </p:pic>
      <p:sp>
        <p:nvSpPr>
          <p:cNvPr id="9" name="TextBox 8">
            <a:extLst>
              <a:ext uri="{FF2B5EF4-FFF2-40B4-BE49-F238E27FC236}">
                <a16:creationId xmlns:a16="http://schemas.microsoft.com/office/drawing/2014/main" id="{85DD620D-3B2A-4C92-99E1-67D05A076259}"/>
              </a:ext>
            </a:extLst>
          </p:cNvPr>
          <p:cNvSpPr txBox="1"/>
          <p:nvPr/>
        </p:nvSpPr>
        <p:spPr>
          <a:xfrm>
            <a:off x="1806766" y="2677100"/>
            <a:ext cx="8618706" cy="2677656"/>
          </a:xfrm>
          <a:prstGeom prst="rect">
            <a:avLst/>
          </a:prstGeom>
          <a:noFill/>
        </p:spPr>
        <p:txBody>
          <a:bodyPr wrap="none" rtlCol="0">
            <a:spAutoFit/>
          </a:bodyPr>
          <a:lstStyle/>
          <a:p>
            <a:r>
              <a:rPr lang="en-US" sz="2400" b="1" dirty="0"/>
              <a:t>“There are some who do not believe that Jesus is not ruling at this</a:t>
            </a:r>
          </a:p>
          <a:p>
            <a:r>
              <a:rPr lang="en-US" sz="2400" b="1" dirty="0"/>
              <a:t>very moment.  They see the mess the world is in and just can’t</a:t>
            </a:r>
          </a:p>
          <a:p>
            <a:r>
              <a:rPr lang="en-US" sz="2400" b="1" dirty="0"/>
              <a:t>believe that Jesus is in charge.  Was the world in a mess during</a:t>
            </a:r>
          </a:p>
          <a:p>
            <a:r>
              <a:rPr lang="en-US" sz="2400" b="1" dirty="0" err="1"/>
              <a:t>Nebechadnezzar’s</a:t>
            </a:r>
            <a:r>
              <a:rPr lang="en-US" sz="2400" b="1" dirty="0"/>
              <a:t> day?  Of course it was, and </a:t>
            </a:r>
            <a:r>
              <a:rPr lang="en-US" sz="2400" b="1" dirty="0" err="1"/>
              <a:t>Nebechadnezzar</a:t>
            </a:r>
            <a:endParaRPr lang="en-US" sz="2400" b="1" dirty="0"/>
          </a:p>
          <a:p>
            <a:r>
              <a:rPr lang="en-US" sz="2400" b="1" dirty="0"/>
              <a:t>realized that after munching on the grass for a while.”</a:t>
            </a:r>
          </a:p>
          <a:p>
            <a:endParaRPr lang="en-US" sz="2400" b="1" dirty="0"/>
          </a:p>
          <a:p>
            <a:r>
              <a:rPr lang="en-US" sz="2400" b="1" dirty="0"/>
              <a:t>                                                                                         - Foy E Wallace</a:t>
            </a:r>
          </a:p>
        </p:txBody>
      </p:sp>
    </p:spTree>
    <p:extLst>
      <p:ext uri="{BB962C8B-B14F-4D97-AF65-F5344CB8AC3E}">
        <p14:creationId xmlns:p14="http://schemas.microsoft.com/office/powerpoint/2010/main" val="273004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arn(inVertical)">
                                      <p:cBhvr>
                                        <p:cTn id="10" dur="500"/>
                                        <p:tgtEl>
                                          <p:spTgt spid="9">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barn(inVertical)">
                                      <p:cBhvr>
                                        <p:cTn id="13" dur="500"/>
                                        <p:tgtEl>
                                          <p:spTgt spid="9">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barn(inVertical)">
                                      <p:cBhvr>
                                        <p:cTn id="16" dur="500"/>
                                        <p:tgtEl>
                                          <p:spTgt spid="9">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barn(inVertical)">
                                      <p:cBhvr>
                                        <p:cTn id="19" dur="500"/>
                                        <p:tgtEl>
                                          <p:spTgt spid="9">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barn(inVertical)">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3723701" cy="973077"/>
          </a:xfrm>
          <a:solidFill>
            <a:schemeClr val="accent1"/>
          </a:solidFill>
        </p:spPr>
        <p:txBody>
          <a:bodyPr>
            <a:normAutofit/>
          </a:bodyPr>
          <a:lstStyle/>
          <a:p>
            <a:r>
              <a:rPr lang="en-US" b="1" dirty="0">
                <a:solidFill>
                  <a:schemeClr val="bg1"/>
                </a:solidFill>
              </a:rPr>
              <a:t>John the Writer</a:t>
            </a:r>
          </a:p>
        </p:txBody>
      </p:sp>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7656723" y="0"/>
            <a:ext cx="4535276" cy="6858000"/>
          </a:xfrm>
          <a:solidFill>
            <a:schemeClr val="accent2">
              <a:lumMod val="60000"/>
              <a:lumOff val="40000"/>
            </a:schemeClr>
          </a:solidFill>
        </p:spPr>
        <p:txBody>
          <a:bodyPr>
            <a:normAutofit fontScale="92500" lnSpcReduction="10000"/>
          </a:bodyPr>
          <a:lstStyle/>
          <a:p>
            <a:pPr marL="0" indent="0" algn="ctr">
              <a:buNone/>
            </a:pPr>
            <a:r>
              <a:rPr lang="en-US" b="1" baseline="30000" dirty="0"/>
              <a:t>9 </a:t>
            </a:r>
            <a:r>
              <a:rPr lang="en-US" b="1" dirty="0"/>
              <a:t>I, John, both your brother and companion in the tribulation and kingdom and patience of Jesus Christ, was on the island that is called Patmos for the word of God and for the testimony of Jesus Christ. </a:t>
            </a:r>
            <a:r>
              <a:rPr lang="en-US" b="1" baseline="30000" dirty="0"/>
              <a:t>10 </a:t>
            </a:r>
            <a:r>
              <a:rPr lang="en-US" b="1" dirty="0"/>
              <a:t>I was in the Spirit on the Lord’s Day, and I heard behind me a loud voice, as of a trumpet, </a:t>
            </a:r>
            <a:r>
              <a:rPr lang="en-US" b="1" baseline="30000" dirty="0"/>
              <a:t>11 </a:t>
            </a:r>
            <a:r>
              <a:rPr lang="en-US" b="1" dirty="0"/>
              <a:t>saying, “I am the Alpha and the Omega, the First and the Last,” and, “What you see, write in a book and send </a:t>
            </a:r>
            <a:r>
              <a:rPr lang="en-US" b="1" i="1" dirty="0"/>
              <a:t>it</a:t>
            </a:r>
            <a:r>
              <a:rPr lang="en-US" b="1" dirty="0"/>
              <a:t> to the seven churches which are in Asia: to Ephesus, to Smyrna, to Pergamos, to Thyatira, to Sardis, to Philadelphia, and to Laodicea.”</a:t>
            </a:r>
          </a:p>
        </p:txBody>
      </p:sp>
      <p:sp>
        <p:nvSpPr>
          <p:cNvPr id="9" name="TextBox 8">
            <a:extLst>
              <a:ext uri="{FF2B5EF4-FFF2-40B4-BE49-F238E27FC236}">
                <a16:creationId xmlns:a16="http://schemas.microsoft.com/office/drawing/2014/main" id="{7D3D6B1A-262F-4C56-99EE-6198EE280715}"/>
              </a:ext>
            </a:extLst>
          </p:cNvPr>
          <p:cNvSpPr txBox="1"/>
          <p:nvPr/>
        </p:nvSpPr>
        <p:spPr>
          <a:xfrm>
            <a:off x="1636184" y="973077"/>
            <a:ext cx="4175031" cy="2246769"/>
          </a:xfrm>
          <a:prstGeom prst="rect">
            <a:avLst/>
          </a:prstGeom>
          <a:noFill/>
        </p:spPr>
        <p:txBody>
          <a:bodyPr wrap="square" rtlCol="0">
            <a:spAutoFit/>
          </a:bodyPr>
          <a:lstStyle/>
          <a:p>
            <a:pPr algn="ctr"/>
            <a:r>
              <a:rPr lang="en-US" sz="2800" b="1" dirty="0">
                <a:solidFill>
                  <a:srgbClr val="FFFF00"/>
                </a:solidFill>
              </a:rPr>
              <a:t>Brother and Companion</a:t>
            </a:r>
          </a:p>
          <a:p>
            <a:pPr algn="ctr"/>
            <a:endParaRPr lang="en-US" sz="2800" b="1" dirty="0">
              <a:solidFill>
                <a:srgbClr val="FFFF00"/>
              </a:solidFill>
            </a:endParaRPr>
          </a:p>
          <a:p>
            <a:pPr algn="ctr"/>
            <a:r>
              <a:rPr lang="en-US" sz="2800" b="1" dirty="0">
                <a:solidFill>
                  <a:srgbClr val="FFFF00"/>
                </a:solidFill>
              </a:rPr>
              <a:t>In the same Tribulation</a:t>
            </a:r>
          </a:p>
          <a:p>
            <a:pPr algn="ctr"/>
            <a:endParaRPr lang="en-US" sz="2800" b="1" dirty="0">
              <a:solidFill>
                <a:srgbClr val="FFFF00"/>
              </a:solidFill>
            </a:endParaRPr>
          </a:p>
          <a:p>
            <a:pPr algn="ctr"/>
            <a:r>
              <a:rPr lang="en-US" sz="2800" b="1" dirty="0">
                <a:solidFill>
                  <a:srgbClr val="FFFF00"/>
                </a:solidFill>
              </a:rPr>
              <a:t>In the Spirit</a:t>
            </a:r>
          </a:p>
        </p:txBody>
      </p:sp>
      <p:pic>
        <p:nvPicPr>
          <p:cNvPr id="7" name="Content Placeholder 6">
            <a:extLst>
              <a:ext uri="{FF2B5EF4-FFF2-40B4-BE49-F238E27FC236}">
                <a16:creationId xmlns:a16="http://schemas.microsoft.com/office/drawing/2014/main" id="{47001EBB-E53F-4CF6-931B-2EA5CD52879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18640" y="3210398"/>
            <a:ext cx="6610121" cy="3647602"/>
          </a:xfrm>
        </p:spPr>
      </p:pic>
    </p:spTree>
    <p:extLst>
      <p:ext uri="{BB962C8B-B14F-4D97-AF65-F5344CB8AC3E}">
        <p14:creationId xmlns:p14="http://schemas.microsoft.com/office/powerpoint/2010/main" val="325344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arn(inVertical)">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3723701" cy="973077"/>
          </a:xfrm>
          <a:solidFill>
            <a:schemeClr val="accent1"/>
          </a:solidFill>
        </p:spPr>
        <p:txBody>
          <a:bodyPr>
            <a:normAutofit/>
          </a:bodyPr>
          <a:lstStyle/>
          <a:p>
            <a:r>
              <a:rPr lang="en-US" b="1" dirty="0">
                <a:solidFill>
                  <a:schemeClr val="bg1"/>
                </a:solidFill>
              </a:rPr>
              <a:t>John the Writer</a:t>
            </a:r>
          </a:p>
        </p:txBody>
      </p:sp>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7656723" y="0"/>
            <a:ext cx="4535276" cy="6858000"/>
          </a:xfrm>
          <a:solidFill>
            <a:schemeClr val="accent2">
              <a:lumMod val="60000"/>
              <a:lumOff val="40000"/>
            </a:schemeClr>
          </a:solidFill>
        </p:spPr>
        <p:txBody>
          <a:bodyPr>
            <a:normAutofit fontScale="92500" lnSpcReduction="10000"/>
          </a:bodyPr>
          <a:lstStyle/>
          <a:p>
            <a:pPr marL="0" indent="0" algn="ctr">
              <a:buNone/>
            </a:pPr>
            <a:r>
              <a:rPr lang="en-US" b="1" baseline="30000" dirty="0"/>
              <a:t>9 </a:t>
            </a:r>
            <a:r>
              <a:rPr lang="en-US" b="1" dirty="0"/>
              <a:t>I, John, both your brother and companion in the tribulation and kingdom and patience of Jesus Christ, was on the island that is called Patmos for the word of God and for the testimony of Jesus Christ. </a:t>
            </a:r>
            <a:r>
              <a:rPr lang="en-US" b="1" baseline="30000" dirty="0"/>
              <a:t>10 </a:t>
            </a:r>
            <a:r>
              <a:rPr lang="en-US" b="1" dirty="0"/>
              <a:t>I was in the Spirit on the Lord’s Day, and I heard behind me a loud voice, as of a trumpet, </a:t>
            </a:r>
            <a:r>
              <a:rPr lang="en-US" b="1" baseline="30000" dirty="0"/>
              <a:t>11 </a:t>
            </a:r>
            <a:r>
              <a:rPr lang="en-US" b="1" dirty="0"/>
              <a:t>saying, “I am the Alpha and the Omega, the First and the Last,” and, “What you see, write in a book and send </a:t>
            </a:r>
            <a:r>
              <a:rPr lang="en-US" b="1" i="1" dirty="0"/>
              <a:t>it</a:t>
            </a:r>
            <a:r>
              <a:rPr lang="en-US" b="1" dirty="0"/>
              <a:t> to the seven churches which are in Asia: to Ephesus, to Smyrna, to Pergamos, to Thyatira, to Sardis, to Philadelphia, and to Laodicea.”</a:t>
            </a:r>
          </a:p>
        </p:txBody>
      </p:sp>
      <p:sp>
        <p:nvSpPr>
          <p:cNvPr id="9" name="TextBox 8">
            <a:extLst>
              <a:ext uri="{FF2B5EF4-FFF2-40B4-BE49-F238E27FC236}">
                <a16:creationId xmlns:a16="http://schemas.microsoft.com/office/drawing/2014/main" id="{7D3D6B1A-262F-4C56-99EE-6198EE280715}"/>
              </a:ext>
            </a:extLst>
          </p:cNvPr>
          <p:cNvSpPr txBox="1"/>
          <p:nvPr/>
        </p:nvSpPr>
        <p:spPr>
          <a:xfrm>
            <a:off x="0" y="973077"/>
            <a:ext cx="7387119" cy="440120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800" b="1" u="sng" dirty="0">
                <a:solidFill>
                  <a:srgbClr val="FFFF00"/>
                </a:solidFill>
                <a:latin typeface="Calibri" panose="020F0502020204030204"/>
              </a:rPr>
              <a:t>“</a:t>
            </a:r>
            <a:r>
              <a:rPr lang="en-US" sz="2800" b="1" i="1" u="sng" dirty="0">
                <a:solidFill>
                  <a:srgbClr val="FFFF00"/>
                </a:solidFill>
                <a:latin typeface="Calibri" panose="020F0502020204030204"/>
              </a:rPr>
              <a:t>In the Spirit</a:t>
            </a:r>
            <a:r>
              <a:rPr lang="en-US" sz="2800" b="1" u="sng" dirty="0">
                <a:solidFill>
                  <a:srgbClr val="FFFF00"/>
                </a:solidFill>
                <a:latin typeface="Calibri" panose="020F0502020204030204"/>
              </a:rPr>
              <a:t>” </a:t>
            </a:r>
            <a:r>
              <a:rPr lang="en-US" sz="2800" b="1" dirty="0">
                <a:solidFill>
                  <a:srgbClr val="FFFF00"/>
                </a:solidFill>
                <a:latin typeface="Calibri" panose="020F0502020204030204"/>
              </a:rPr>
              <a:t>– Under the control of the Holy Spirit.  Notice the following passages:</a:t>
            </a:r>
          </a:p>
          <a:p>
            <a:pPr marL="0" marR="0" lvl="0" indent="0" defTabSz="914400" rtl="0" eaLnBrk="1" fontAlgn="auto" latinLnBrk="0" hangingPunct="1">
              <a:lnSpc>
                <a:spcPct val="100000"/>
              </a:lnSpc>
              <a:spcBef>
                <a:spcPts val="0"/>
              </a:spcBef>
              <a:spcAft>
                <a:spcPts val="0"/>
              </a:spcAft>
              <a:buClrTx/>
              <a:buSzTx/>
              <a:buFontTx/>
              <a:buNone/>
              <a:tabLst/>
              <a:defRPr/>
            </a:pPr>
            <a:endParaRPr lang="en-US" sz="2800" b="1" dirty="0">
              <a:solidFill>
                <a:srgbClr val="FFFF00"/>
              </a:solidFill>
              <a:latin typeface="Calibri" panose="020F0502020204030204"/>
            </a:endParaRPr>
          </a:p>
          <a:p>
            <a:pPr lvl="0"/>
            <a:r>
              <a:rPr lang="en-US" sz="2800" b="1" dirty="0">
                <a:solidFill>
                  <a:srgbClr val="FFFF00"/>
                </a:solidFill>
                <a:latin typeface="Calibri" panose="020F0502020204030204"/>
              </a:rPr>
              <a:t>Ezekiel 3:12,14 -  “</a:t>
            </a:r>
            <a:r>
              <a:rPr lang="en-US" sz="2800" b="1" i="1" baseline="30000" dirty="0">
                <a:solidFill>
                  <a:srgbClr val="FFFF00"/>
                </a:solidFill>
                <a:latin typeface="system-ui"/>
              </a:rPr>
              <a:t>12 </a:t>
            </a:r>
            <a:r>
              <a:rPr lang="en-US" sz="2800" b="1" i="1" dirty="0">
                <a:solidFill>
                  <a:srgbClr val="FFFF00"/>
                </a:solidFill>
                <a:latin typeface="system-ui"/>
              </a:rPr>
              <a:t>Then the Spirit lifted me up, and I heard behind me .  . . </a:t>
            </a:r>
            <a:r>
              <a:rPr lang="en-US" sz="2800" b="1" i="1" baseline="30000" dirty="0">
                <a:solidFill>
                  <a:srgbClr val="FFFF00"/>
                </a:solidFill>
                <a:latin typeface="system-ui"/>
              </a:rPr>
              <a:t>14 </a:t>
            </a:r>
            <a:r>
              <a:rPr lang="en-US" sz="2800" b="1" i="1" dirty="0">
                <a:solidFill>
                  <a:srgbClr val="FFFF00"/>
                </a:solidFill>
                <a:latin typeface="system-ui"/>
              </a:rPr>
              <a:t>So the Spirit lifted me up and took me away, . . ..”</a:t>
            </a:r>
          </a:p>
          <a:p>
            <a:pPr lvl="0"/>
            <a:endParaRPr kumimoji="0" lang="en-US" sz="2800" b="1" i="1" u="none" strike="noStrike" kern="1200" cap="none" spc="0" normalizeH="0" baseline="0" noProof="0" dirty="0">
              <a:ln>
                <a:noFill/>
              </a:ln>
              <a:solidFill>
                <a:srgbClr val="FFFF00"/>
              </a:solidFill>
              <a:effectLst/>
              <a:uLnTx/>
              <a:uFillTx/>
              <a:latin typeface="system-ui"/>
            </a:endParaRPr>
          </a:p>
          <a:p>
            <a:pPr lvl="0"/>
            <a:r>
              <a:rPr lang="en-US" sz="2800" b="1" noProof="0" dirty="0">
                <a:solidFill>
                  <a:srgbClr val="FFFF00"/>
                </a:solidFill>
                <a:latin typeface="system-ui"/>
              </a:rPr>
              <a:t>Ezekiel 8:3 – “. . . s</a:t>
            </a:r>
            <a:r>
              <a:rPr lang="en-US" sz="2800" b="1" dirty="0" err="1">
                <a:solidFill>
                  <a:srgbClr val="FFFF00"/>
                </a:solidFill>
              </a:rPr>
              <a:t>pirit</a:t>
            </a:r>
            <a:r>
              <a:rPr lang="en-US" sz="2800" b="1" dirty="0">
                <a:solidFill>
                  <a:srgbClr val="FFFF00"/>
                </a:solidFill>
              </a:rPr>
              <a:t> lifted me up between earth and heaven, and brought me in visions of God to Jerusalem, . . ..”</a:t>
            </a:r>
            <a:endParaRPr kumimoji="0" lang="en-US" sz="2800" b="1" u="none" strike="noStrike" kern="1200" cap="none" spc="0" normalizeH="0" baseline="0" noProof="0" dirty="0">
              <a:ln>
                <a:noFill/>
              </a:ln>
              <a:solidFill>
                <a:srgbClr val="FFFF00"/>
              </a:solidFill>
              <a:effectLst/>
              <a:uLnTx/>
              <a:uFillTx/>
              <a:latin typeface="Calibri" panose="020F0502020204030204"/>
            </a:endParaRPr>
          </a:p>
        </p:txBody>
      </p:sp>
      <p:pic>
        <p:nvPicPr>
          <p:cNvPr id="7" name="Content Placeholder 6">
            <a:extLst>
              <a:ext uri="{FF2B5EF4-FFF2-40B4-BE49-F238E27FC236}">
                <a16:creationId xmlns:a16="http://schemas.microsoft.com/office/drawing/2014/main" id="{47001EBB-E53F-4CF6-931B-2EA5CD52879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5270643"/>
            <a:ext cx="2601962" cy="1587357"/>
          </a:xfrm>
        </p:spPr>
      </p:pic>
    </p:spTree>
    <p:extLst>
      <p:ext uri="{BB962C8B-B14F-4D97-AF65-F5344CB8AC3E}">
        <p14:creationId xmlns:p14="http://schemas.microsoft.com/office/powerpoint/2010/main" val="195847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arn(inVertical)">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3723701" cy="973077"/>
          </a:xfrm>
          <a:solidFill>
            <a:schemeClr val="accent1"/>
          </a:solidFill>
        </p:spPr>
        <p:txBody>
          <a:bodyPr>
            <a:normAutofit/>
          </a:bodyPr>
          <a:lstStyle/>
          <a:p>
            <a:r>
              <a:rPr lang="en-US" b="1" dirty="0">
                <a:solidFill>
                  <a:schemeClr val="bg1"/>
                </a:solidFill>
              </a:rPr>
              <a:t>John the Writer</a:t>
            </a:r>
          </a:p>
        </p:txBody>
      </p:sp>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7656723" y="0"/>
            <a:ext cx="4535276" cy="6858000"/>
          </a:xfrm>
          <a:solidFill>
            <a:schemeClr val="accent2">
              <a:lumMod val="60000"/>
              <a:lumOff val="40000"/>
            </a:schemeClr>
          </a:solidFill>
        </p:spPr>
        <p:txBody>
          <a:bodyPr>
            <a:normAutofit fontScale="92500" lnSpcReduction="10000"/>
          </a:bodyPr>
          <a:lstStyle/>
          <a:p>
            <a:pPr marL="0" indent="0" algn="ctr">
              <a:buNone/>
            </a:pPr>
            <a:r>
              <a:rPr lang="en-US" b="1" baseline="30000" dirty="0"/>
              <a:t>9 </a:t>
            </a:r>
            <a:r>
              <a:rPr lang="en-US" b="1" dirty="0"/>
              <a:t>I, John, both your brother and companion in the tribulation and kingdom and patience of Jesus Christ, was on the island that is called Patmos for the word of God and for the testimony of Jesus Christ. </a:t>
            </a:r>
            <a:r>
              <a:rPr lang="en-US" b="1" baseline="30000" dirty="0"/>
              <a:t>10 </a:t>
            </a:r>
            <a:r>
              <a:rPr lang="en-US" b="1" dirty="0"/>
              <a:t>I was in the Spirit on the Lord’s Day, and I heard behind me a loud voice, as of a trumpet, </a:t>
            </a:r>
            <a:r>
              <a:rPr lang="en-US" b="1" baseline="30000" dirty="0"/>
              <a:t>11 </a:t>
            </a:r>
            <a:r>
              <a:rPr lang="en-US" b="1" dirty="0"/>
              <a:t>saying, “I am the Alpha and the Omega, the First and the Last,” and, “What you see, write in a book and send </a:t>
            </a:r>
            <a:r>
              <a:rPr lang="en-US" b="1" i="1" dirty="0"/>
              <a:t>it</a:t>
            </a:r>
            <a:r>
              <a:rPr lang="en-US" b="1" dirty="0"/>
              <a:t> to the seven churches which are in Asia: to Ephesus, to Smyrna, to Pergamos, to Thyatira, to Sardis, to Philadelphia, and to Laodicea.”</a:t>
            </a:r>
          </a:p>
        </p:txBody>
      </p:sp>
      <p:sp>
        <p:nvSpPr>
          <p:cNvPr id="9" name="TextBox 8">
            <a:extLst>
              <a:ext uri="{FF2B5EF4-FFF2-40B4-BE49-F238E27FC236}">
                <a16:creationId xmlns:a16="http://schemas.microsoft.com/office/drawing/2014/main" id="{7D3D6B1A-262F-4C56-99EE-6198EE280715}"/>
              </a:ext>
            </a:extLst>
          </p:cNvPr>
          <p:cNvSpPr txBox="1"/>
          <p:nvPr/>
        </p:nvSpPr>
        <p:spPr>
          <a:xfrm>
            <a:off x="0" y="973077"/>
            <a:ext cx="7582328" cy="3970318"/>
          </a:xfrm>
          <a:prstGeom prst="rect">
            <a:avLst/>
          </a:prstGeom>
          <a:noFill/>
        </p:spPr>
        <p:txBody>
          <a:bodyPr wrap="square" rtlCol="0">
            <a:spAutoFit/>
          </a:bodyPr>
          <a:lstStyle/>
          <a:p>
            <a:pPr lvl="0"/>
            <a:r>
              <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rPr>
              <a:t>Acts 10 :10 – Peter – “</a:t>
            </a:r>
            <a:r>
              <a:rPr lang="en-US" sz="2800" b="1" i="1" dirty="0">
                <a:solidFill>
                  <a:srgbClr val="FFFF00"/>
                </a:solidFill>
              </a:rPr>
              <a:t>Then he became very hungry and wanted to eat; but while they made ready, he fell into a trance</a:t>
            </a:r>
            <a:r>
              <a:rPr lang="en-US" sz="2800" b="1" i="1" dirty="0">
                <a:solidFill>
                  <a:srgbClr val="FFFF00"/>
                </a:solidFill>
                <a:latin typeface="Calibri" panose="020F0502020204030204"/>
              </a:rPr>
              <a:t>”</a:t>
            </a:r>
          </a:p>
          <a:p>
            <a:pPr lvl="0"/>
            <a:endParaRPr kumimoji="0" lang="en-US" sz="2800" b="1" i="1" u="none" strike="noStrike" kern="1200" cap="none" spc="0" normalizeH="0" baseline="0" noProof="0" dirty="0">
              <a:ln>
                <a:noFill/>
              </a:ln>
              <a:solidFill>
                <a:srgbClr val="FFFF00"/>
              </a:solidFill>
              <a:effectLst/>
              <a:uLnTx/>
              <a:uFillTx/>
              <a:latin typeface="Calibri" panose="020F0502020204030204"/>
            </a:endParaRPr>
          </a:p>
          <a:p>
            <a:pPr lvl="0"/>
            <a:r>
              <a:rPr lang="en-US" sz="2800" b="1" dirty="0">
                <a:solidFill>
                  <a:srgbClr val="FFFF00"/>
                </a:solidFill>
                <a:latin typeface="Calibri" panose="020F0502020204030204"/>
              </a:rPr>
              <a:t>2 Cor 12:2  - “</a:t>
            </a:r>
            <a:r>
              <a:rPr lang="en-US" dirty="0"/>
              <a:t>I </a:t>
            </a:r>
            <a:r>
              <a:rPr lang="en-US" sz="2800" b="1" i="1" dirty="0">
                <a:solidFill>
                  <a:srgbClr val="FFFF00"/>
                </a:solidFill>
              </a:rPr>
              <a:t>know a man in Christ who fourteen years ago—whether in the body I do not know, or whether out of the body I do not know, God knows—such a one was caught up to the third heaven.”</a:t>
            </a:r>
            <a:endParaRPr kumimoji="0" lang="en-US" sz="2800" b="1" i="1" u="none" strike="noStrike" kern="1200" cap="none" spc="0" normalizeH="0" baseline="0" noProof="0" dirty="0">
              <a:ln>
                <a:noFill/>
              </a:ln>
              <a:solidFill>
                <a:srgbClr val="FFFF00"/>
              </a:solidFill>
              <a:effectLst/>
              <a:uLnTx/>
              <a:uFillTx/>
              <a:latin typeface="Calibri" panose="020F0502020204030204"/>
            </a:endParaRPr>
          </a:p>
        </p:txBody>
      </p:sp>
      <p:pic>
        <p:nvPicPr>
          <p:cNvPr id="7" name="Content Placeholder 6">
            <a:extLst>
              <a:ext uri="{FF2B5EF4-FFF2-40B4-BE49-F238E27FC236}">
                <a16:creationId xmlns:a16="http://schemas.microsoft.com/office/drawing/2014/main" id="{47001EBB-E53F-4CF6-931B-2EA5CD52879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5291191"/>
            <a:ext cx="2622511" cy="1566809"/>
          </a:xfrm>
        </p:spPr>
      </p:pic>
    </p:spTree>
    <p:extLst>
      <p:ext uri="{BB962C8B-B14F-4D97-AF65-F5344CB8AC3E}">
        <p14:creationId xmlns:p14="http://schemas.microsoft.com/office/powerpoint/2010/main" val="24721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D2BA02-904A-4E39-A900-D9B0931BF54C}"/>
              </a:ext>
            </a:extLst>
          </p:cNvPr>
          <p:cNvSpPr>
            <a:spLocks noGrp="1"/>
          </p:cNvSpPr>
          <p:nvPr>
            <p:ph type="title"/>
          </p:nvPr>
        </p:nvSpPr>
        <p:spPr>
          <a:xfrm>
            <a:off x="0" y="0"/>
            <a:ext cx="2962619" cy="1023000"/>
          </a:xfrm>
        </p:spPr>
        <p:txBody>
          <a:bodyPr>
            <a:normAutofit/>
          </a:bodyPr>
          <a:lstStyle/>
          <a:p>
            <a:r>
              <a:rPr lang="en-US" sz="4800" b="1" dirty="0">
                <a:solidFill>
                  <a:srgbClr val="C00000"/>
                </a:solidFill>
              </a:rPr>
              <a:t>THE</a:t>
            </a:r>
            <a:r>
              <a:rPr lang="en-US" sz="4800" b="1" dirty="0"/>
              <a:t> Christ</a:t>
            </a:r>
          </a:p>
        </p:txBody>
      </p:sp>
      <p:sp>
        <p:nvSpPr>
          <p:cNvPr id="6" name="Content Placeholder 5">
            <a:extLst>
              <a:ext uri="{FF2B5EF4-FFF2-40B4-BE49-F238E27FC236}">
                <a16:creationId xmlns:a16="http://schemas.microsoft.com/office/drawing/2014/main" id="{5F131E8E-594C-4D88-9639-33F47F0258E5}"/>
              </a:ext>
            </a:extLst>
          </p:cNvPr>
          <p:cNvSpPr>
            <a:spLocks noGrp="1"/>
          </p:cNvSpPr>
          <p:nvPr>
            <p:ph idx="1"/>
          </p:nvPr>
        </p:nvSpPr>
        <p:spPr>
          <a:xfrm>
            <a:off x="220337" y="1023000"/>
            <a:ext cx="11677880" cy="5153963"/>
          </a:xfrm>
        </p:spPr>
        <p:txBody>
          <a:bodyPr>
            <a:normAutofit fontScale="92500" lnSpcReduction="10000"/>
          </a:bodyPr>
          <a:lstStyle/>
          <a:p>
            <a:pPr marL="0" indent="0" algn="ctr">
              <a:buNone/>
            </a:pPr>
            <a:r>
              <a:rPr lang="en-US" b="1" baseline="30000" dirty="0"/>
              <a:t>12 </a:t>
            </a:r>
            <a:r>
              <a:rPr lang="en-US" b="1" dirty="0"/>
              <a:t>Then I turned to see the voice that spoke with me. And having turned I saw seven golden lampstands, </a:t>
            </a:r>
            <a:r>
              <a:rPr lang="en-US" b="1" baseline="30000" dirty="0"/>
              <a:t>13 </a:t>
            </a:r>
            <a:r>
              <a:rPr lang="en-US" b="1" dirty="0"/>
              <a:t>and in the midst of the seven lampstands </a:t>
            </a:r>
            <a:r>
              <a:rPr lang="en-US" b="1" i="1" dirty="0"/>
              <a:t>One</a:t>
            </a:r>
            <a:r>
              <a:rPr lang="en-US" b="1" dirty="0"/>
              <a:t> like the Son of Man, clothed with a garment down to the feet and girded about the chest with a golden band. </a:t>
            </a:r>
            <a:r>
              <a:rPr lang="en-US" b="1" baseline="30000" dirty="0"/>
              <a:t>14 </a:t>
            </a:r>
            <a:r>
              <a:rPr lang="en-US" b="1" dirty="0"/>
              <a:t>His head and hair </a:t>
            </a:r>
            <a:r>
              <a:rPr lang="en-US" b="1" i="1" dirty="0"/>
              <a:t>were</a:t>
            </a:r>
            <a:r>
              <a:rPr lang="en-US" b="1" dirty="0"/>
              <a:t> white like wool, as white as snow, and His eyes like a flame of fire; </a:t>
            </a:r>
            <a:r>
              <a:rPr lang="en-US" b="1" baseline="30000" dirty="0"/>
              <a:t>15 </a:t>
            </a:r>
            <a:r>
              <a:rPr lang="en-US" b="1" dirty="0"/>
              <a:t>His feet </a:t>
            </a:r>
            <a:r>
              <a:rPr lang="en-US" b="1" i="1" dirty="0"/>
              <a:t>were</a:t>
            </a:r>
            <a:r>
              <a:rPr lang="en-US" b="1" dirty="0"/>
              <a:t> like fine brass, as if refined in a furnace, and His voice as the sound of many waters; </a:t>
            </a:r>
            <a:r>
              <a:rPr lang="en-US" b="1" baseline="30000" dirty="0"/>
              <a:t>16 </a:t>
            </a:r>
            <a:r>
              <a:rPr lang="en-US" b="1" dirty="0"/>
              <a:t>He had in His right hand seven stars, out of His mouth went a sharp two-edged sword, and His countenance </a:t>
            </a:r>
            <a:r>
              <a:rPr lang="en-US" b="1" i="1" dirty="0"/>
              <a:t>was</a:t>
            </a:r>
            <a:r>
              <a:rPr lang="en-US" b="1" dirty="0"/>
              <a:t> like the sun shining in its strength. </a:t>
            </a:r>
            <a:r>
              <a:rPr lang="en-US" b="1" baseline="30000" dirty="0"/>
              <a:t>17 </a:t>
            </a:r>
            <a:r>
              <a:rPr lang="en-US" b="1" dirty="0"/>
              <a:t>And when I saw Him, I fell at His feet as dead. But He laid His right hand on me, saying to me, “Do not be afraid; I am the First and the Last. </a:t>
            </a:r>
            <a:r>
              <a:rPr lang="en-US" b="1" baseline="30000" dirty="0"/>
              <a:t>18 </a:t>
            </a:r>
            <a:r>
              <a:rPr lang="en-US" b="1" dirty="0"/>
              <a:t>I </a:t>
            </a:r>
            <a:r>
              <a:rPr lang="en-US" b="1" i="1" dirty="0"/>
              <a:t>am</a:t>
            </a:r>
            <a:r>
              <a:rPr lang="en-US" b="1" dirty="0"/>
              <a:t> He who lives, and was dead, and behold, I am alive forevermore. Amen. And I have the keys of Hades and of Death. </a:t>
            </a:r>
            <a:r>
              <a:rPr lang="en-US" b="1" baseline="30000" dirty="0"/>
              <a:t>19 </a:t>
            </a:r>
            <a:r>
              <a:rPr lang="en-US" b="1" dirty="0"/>
              <a:t>Write the things which you have seen, and the things which are, and the things which will take place after this. </a:t>
            </a:r>
            <a:r>
              <a:rPr lang="en-US" b="1" baseline="30000" dirty="0"/>
              <a:t>20 </a:t>
            </a:r>
            <a:r>
              <a:rPr lang="en-US" b="1" dirty="0"/>
              <a:t>The mystery of the seven stars which you saw in My right hand, and the seven golden lampstands: The seven stars are the angels of the seven churches, and the seven lampstands which you saw are the seven churches.</a:t>
            </a:r>
          </a:p>
        </p:txBody>
      </p:sp>
    </p:spTree>
    <p:extLst>
      <p:ext uri="{BB962C8B-B14F-4D97-AF65-F5344CB8AC3E}">
        <p14:creationId xmlns:p14="http://schemas.microsoft.com/office/powerpoint/2010/main" val="2701143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8A4795-2395-4C1B-97BC-D3E762C2E7C3}"/>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D8C00414-D4F3-489E-B460-32432BE18C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559438" cy="6858000"/>
          </a:xfrm>
        </p:spPr>
      </p:pic>
      <p:sp>
        <p:nvSpPr>
          <p:cNvPr id="8" name="TextBox 7">
            <a:extLst>
              <a:ext uri="{FF2B5EF4-FFF2-40B4-BE49-F238E27FC236}">
                <a16:creationId xmlns:a16="http://schemas.microsoft.com/office/drawing/2014/main" id="{E5C7DA47-5E99-4AB3-B63C-38AB7D7ADC33}"/>
              </a:ext>
            </a:extLst>
          </p:cNvPr>
          <p:cNvSpPr txBox="1"/>
          <p:nvPr/>
        </p:nvSpPr>
        <p:spPr>
          <a:xfrm>
            <a:off x="267332" y="0"/>
            <a:ext cx="5024773" cy="769441"/>
          </a:xfrm>
          <a:prstGeom prst="rect">
            <a:avLst/>
          </a:prstGeom>
          <a:noFill/>
        </p:spPr>
        <p:txBody>
          <a:bodyPr wrap="none" rtlCol="0">
            <a:spAutoFit/>
          </a:bodyPr>
          <a:lstStyle/>
          <a:p>
            <a:pPr algn="ctr"/>
            <a:r>
              <a:rPr lang="en-US" sz="2400" b="1" dirty="0">
                <a:solidFill>
                  <a:schemeClr val="bg1"/>
                </a:solidFill>
              </a:rPr>
              <a:t>I am the </a:t>
            </a:r>
            <a:r>
              <a:rPr lang="en-US" sz="2400" b="1" u="sng" dirty="0">
                <a:solidFill>
                  <a:schemeClr val="bg1"/>
                </a:solidFill>
              </a:rPr>
              <a:t>FIRST</a:t>
            </a:r>
            <a:r>
              <a:rPr lang="en-US" sz="2400" b="1" dirty="0">
                <a:solidFill>
                  <a:schemeClr val="bg1"/>
                </a:solidFill>
              </a:rPr>
              <a:t> and the </a:t>
            </a:r>
            <a:r>
              <a:rPr lang="en-US" sz="2400" b="1" u="sng" dirty="0">
                <a:solidFill>
                  <a:schemeClr val="bg1"/>
                </a:solidFill>
              </a:rPr>
              <a:t>LAST</a:t>
            </a:r>
          </a:p>
          <a:p>
            <a:r>
              <a:rPr lang="en-US" sz="2000" b="1" dirty="0">
                <a:solidFill>
                  <a:schemeClr val="bg1"/>
                </a:solidFill>
              </a:rPr>
              <a:t>He who lives    </a:t>
            </a:r>
            <a:r>
              <a:rPr lang="en-US" sz="2000" b="1" dirty="0">
                <a:solidFill>
                  <a:srgbClr val="C00000"/>
                </a:solidFill>
              </a:rPr>
              <a:t>Was Dead</a:t>
            </a:r>
            <a:r>
              <a:rPr lang="en-US" sz="2000" b="1" dirty="0">
                <a:solidFill>
                  <a:schemeClr val="bg1"/>
                </a:solidFill>
              </a:rPr>
              <a:t>    Alive Forevermore</a:t>
            </a:r>
          </a:p>
        </p:txBody>
      </p:sp>
      <p:pic>
        <p:nvPicPr>
          <p:cNvPr id="1028" name="Picture 4" descr="I Hold the Keys of Death and Hades | Skillshare Student Project">
            <a:extLst>
              <a:ext uri="{FF2B5EF4-FFF2-40B4-BE49-F238E27FC236}">
                <a16:creationId xmlns:a16="http://schemas.microsoft.com/office/drawing/2014/main" id="{66616E24-E655-44ED-A0C9-9C06E8B80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033" y="4043191"/>
            <a:ext cx="870333" cy="85380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A09FCA-2DEB-40DF-BB29-A95CDB9D2A1D}"/>
              </a:ext>
            </a:extLst>
          </p:cNvPr>
          <p:cNvSpPr txBox="1"/>
          <p:nvPr/>
        </p:nvSpPr>
        <p:spPr>
          <a:xfrm>
            <a:off x="5596160" y="582067"/>
            <a:ext cx="6642459" cy="5693866"/>
          </a:xfrm>
          <a:prstGeom prst="rect">
            <a:avLst/>
          </a:prstGeom>
          <a:noFill/>
        </p:spPr>
        <p:txBody>
          <a:bodyPr wrap="none" rtlCol="0">
            <a:spAutoFit/>
          </a:bodyPr>
          <a:lstStyle/>
          <a:p>
            <a:pPr algn="ctr"/>
            <a:r>
              <a:rPr lang="en-US" sz="2800" b="1" u="sng" dirty="0">
                <a:solidFill>
                  <a:schemeClr val="bg1"/>
                </a:solidFill>
              </a:rPr>
              <a:t>Meaning of the Vision</a:t>
            </a:r>
          </a:p>
          <a:p>
            <a:r>
              <a:rPr lang="en-US" sz="2800" b="1" dirty="0">
                <a:solidFill>
                  <a:schemeClr val="bg1"/>
                </a:solidFill>
              </a:rPr>
              <a:t>A living, holy, majestic, omniscient, </a:t>
            </a:r>
          </a:p>
          <a:p>
            <a:r>
              <a:rPr lang="en-US" sz="2800" b="1" dirty="0">
                <a:solidFill>
                  <a:schemeClr val="bg1"/>
                </a:solidFill>
              </a:rPr>
              <a:t>authoritative, powerful Christ stands in the</a:t>
            </a:r>
          </a:p>
          <a:p>
            <a:r>
              <a:rPr lang="en-US" sz="2800" b="1" dirty="0">
                <a:solidFill>
                  <a:schemeClr val="bg1"/>
                </a:solidFill>
              </a:rPr>
              <a:t>midst of the churches, holds their destiny</a:t>
            </a:r>
          </a:p>
          <a:p>
            <a:r>
              <a:rPr lang="en-US" sz="2800" b="1" dirty="0">
                <a:solidFill>
                  <a:schemeClr val="bg1"/>
                </a:solidFill>
              </a:rPr>
              <a:t>in His hands and says, “Stop fearing.  I was</a:t>
            </a:r>
          </a:p>
          <a:p>
            <a:r>
              <a:rPr lang="en-US" sz="2800" b="1" dirty="0">
                <a:solidFill>
                  <a:schemeClr val="bg1"/>
                </a:solidFill>
              </a:rPr>
              <a:t>dead.  I am alive forever.  More than that, I </a:t>
            </a:r>
          </a:p>
          <a:p>
            <a:r>
              <a:rPr lang="en-US" sz="2800" b="1" dirty="0">
                <a:solidFill>
                  <a:schemeClr val="bg1"/>
                </a:solidFill>
              </a:rPr>
              <a:t>hold in my hand the keys to death and the</a:t>
            </a:r>
          </a:p>
          <a:p>
            <a:r>
              <a:rPr lang="en-US" sz="2800" b="1" dirty="0">
                <a:solidFill>
                  <a:schemeClr val="bg1"/>
                </a:solidFill>
              </a:rPr>
              <a:t>grave.  You should not fear to go to any</a:t>
            </a:r>
          </a:p>
          <a:p>
            <a:r>
              <a:rPr lang="en-US" sz="2800" b="1" dirty="0">
                <a:solidFill>
                  <a:schemeClr val="bg1"/>
                </a:solidFill>
              </a:rPr>
              <a:t>place to which I hold the key.  You may be</a:t>
            </a:r>
          </a:p>
          <a:p>
            <a:r>
              <a:rPr lang="en-US" sz="2800" b="1" dirty="0">
                <a:solidFill>
                  <a:schemeClr val="bg1"/>
                </a:solidFill>
              </a:rPr>
              <a:t>persecuted to death, but I am still your</a:t>
            </a:r>
          </a:p>
          <a:p>
            <a:r>
              <a:rPr lang="en-US" sz="2800" b="1" dirty="0">
                <a:solidFill>
                  <a:schemeClr val="bg1"/>
                </a:solidFill>
              </a:rPr>
              <a:t>King.”</a:t>
            </a:r>
          </a:p>
          <a:p>
            <a:endParaRPr lang="en-US" sz="2800" b="1" dirty="0">
              <a:solidFill>
                <a:schemeClr val="bg1"/>
              </a:solidFill>
            </a:endParaRPr>
          </a:p>
          <a:p>
            <a:r>
              <a:rPr lang="en-US" sz="2800" b="1" dirty="0">
                <a:solidFill>
                  <a:schemeClr val="bg1"/>
                </a:solidFill>
              </a:rPr>
              <a:t>                          - Worthy Is the Lamb, p 105</a:t>
            </a:r>
          </a:p>
        </p:txBody>
      </p:sp>
    </p:spTree>
    <p:extLst>
      <p:ext uri="{BB962C8B-B14F-4D97-AF65-F5344CB8AC3E}">
        <p14:creationId xmlns:p14="http://schemas.microsoft.com/office/powerpoint/2010/main" val="253829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8A4795-2395-4C1B-97BC-D3E762C2E7C3}"/>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D8C00414-D4F3-489E-B460-32432BE18C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559438" cy="6858000"/>
          </a:xfrm>
        </p:spPr>
      </p:pic>
      <p:sp>
        <p:nvSpPr>
          <p:cNvPr id="8" name="TextBox 7">
            <a:extLst>
              <a:ext uri="{FF2B5EF4-FFF2-40B4-BE49-F238E27FC236}">
                <a16:creationId xmlns:a16="http://schemas.microsoft.com/office/drawing/2014/main" id="{E5C7DA47-5E99-4AB3-B63C-38AB7D7ADC33}"/>
              </a:ext>
            </a:extLst>
          </p:cNvPr>
          <p:cNvSpPr txBox="1"/>
          <p:nvPr/>
        </p:nvSpPr>
        <p:spPr>
          <a:xfrm>
            <a:off x="267332" y="0"/>
            <a:ext cx="5024773" cy="769441"/>
          </a:xfrm>
          <a:prstGeom prst="rect">
            <a:avLst/>
          </a:prstGeom>
          <a:noFill/>
        </p:spPr>
        <p:txBody>
          <a:bodyPr wrap="none" rtlCol="0">
            <a:spAutoFit/>
          </a:bodyPr>
          <a:lstStyle/>
          <a:p>
            <a:pPr algn="ctr"/>
            <a:r>
              <a:rPr lang="en-US" sz="2400" b="1" dirty="0">
                <a:solidFill>
                  <a:schemeClr val="bg1"/>
                </a:solidFill>
              </a:rPr>
              <a:t>I am the </a:t>
            </a:r>
            <a:r>
              <a:rPr lang="en-US" sz="2400" b="1" u="sng" dirty="0">
                <a:solidFill>
                  <a:schemeClr val="bg1"/>
                </a:solidFill>
              </a:rPr>
              <a:t>FIRST</a:t>
            </a:r>
            <a:r>
              <a:rPr lang="en-US" sz="2400" b="1" dirty="0">
                <a:solidFill>
                  <a:schemeClr val="bg1"/>
                </a:solidFill>
              </a:rPr>
              <a:t> and the </a:t>
            </a:r>
            <a:r>
              <a:rPr lang="en-US" sz="2400" b="1" u="sng" dirty="0">
                <a:solidFill>
                  <a:schemeClr val="bg1"/>
                </a:solidFill>
              </a:rPr>
              <a:t>LAST</a:t>
            </a:r>
          </a:p>
          <a:p>
            <a:r>
              <a:rPr lang="en-US" sz="2000" b="1" dirty="0">
                <a:solidFill>
                  <a:schemeClr val="bg1"/>
                </a:solidFill>
              </a:rPr>
              <a:t>He who lives    </a:t>
            </a:r>
            <a:r>
              <a:rPr lang="en-US" sz="2000" b="1" dirty="0">
                <a:solidFill>
                  <a:srgbClr val="C00000"/>
                </a:solidFill>
              </a:rPr>
              <a:t>Was Dead</a:t>
            </a:r>
            <a:r>
              <a:rPr lang="en-US" sz="2000" b="1" dirty="0">
                <a:solidFill>
                  <a:schemeClr val="bg1"/>
                </a:solidFill>
              </a:rPr>
              <a:t>    Alive Forevermore</a:t>
            </a:r>
          </a:p>
        </p:txBody>
      </p:sp>
      <p:pic>
        <p:nvPicPr>
          <p:cNvPr id="1028" name="Picture 4" descr="I Hold the Keys of Death and Hades | Skillshare Student Project">
            <a:extLst>
              <a:ext uri="{FF2B5EF4-FFF2-40B4-BE49-F238E27FC236}">
                <a16:creationId xmlns:a16="http://schemas.microsoft.com/office/drawing/2014/main" id="{66616E24-E655-44ED-A0C9-9C06E8B80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033" y="4043191"/>
            <a:ext cx="870333" cy="85380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A09FCA-2DEB-40DF-BB29-A95CDB9D2A1D}"/>
              </a:ext>
            </a:extLst>
          </p:cNvPr>
          <p:cNvSpPr txBox="1"/>
          <p:nvPr/>
        </p:nvSpPr>
        <p:spPr>
          <a:xfrm>
            <a:off x="5559437" y="504686"/>
            <a:ext cx="6623865" cy="6124754"/>
          </a:xfrm>
          <a:prstGeom prst="rect">
            <a:avLst/>
          </a:prstGeom>
          <a:noFill/>
        </p:spPr>
        <p:txBody>
          <a:bodyPr wrap="none" rtlCol="0">
            <a:spAutoFit/>
          </a:bodyPr>
          <a:lstStyle/>
          <a:p>
            <a:r>
              <a:rPr lang="en-US" sz="2800" b="1" dirty="0">
                <a:solidFill>
                  <a:schemeClr val="bg1"/>
                </a:solidFill>
              </a:rPr>
              <a:t>Clothes He wore – Clothes as described </a:t>
            </a:r>
          </a:p>
          <a:p>
            <a:r>
              <a:rPr lang="en-US" sz="2800" b="1" dirty="0">
                <a:solidFill>
                  <a:schemeClr val="bg1"/>
                </a:solidFill>
              </a:rPr>
              <a:t>were oriental mark of dignity.</a:t>
            </a:r>
          </a:p>
          <a:p>
            <a:endParaRPr lang="en-US" sz="2800" b="1" dirty="0">
              <a:solidFill>
                <a:schemeClr val="bg1"/>
              </a:solidFill>
            </a:endParaRPr>
          </a:p>
          <a:p>
            <a:r>
              <a:rPr lang="en-US" sz="2800" b="1" dirty="0">
                <a:solidFill>
                  <a:schemeClr val="bg1"/>
                </a:solidFill>
              </a:rPr>
              <a:t>Also same clothes worn by the </a:t>
            </a:r>
            <a:r>
              <a:rPr lang="en-US" sz="2800" b="1">
                <a:solidFill>
                  <a:schemeClr val="bg1"/>
                </a:solidFill>
              </a:rPr>
              <a:t>high priest</a:t>
            </a:r>
            <a:endParaRPr lang="en-US" sz="2800" b="1" dirty="0">
              <a:solidFill>
                <a:schemeClr val="bg1"/>
              </a:solidFill>
            </a:endParaRPr>
          </a:p>
          <a:p>
            <a:r>
              <a:rPr lang="en-US" sz="2800" b="1" dirty="0">
                <a:solidFill>
                  <a:schemeClr val="bg1"/>
                </a:solidFill>
              </a:rPr>
              <a:t>under the Old Testament – Ex 28:39-42</a:t>
            </a:r>
          </a:p>
          <a:p>
            <a:endParaRPr lang="en-US" sz="2800" b="1" dirty="0">
              <a:solidFill>
                <a:schemeClr val="bg1"/>
              </a:solidFill>
            </a:endParaRPr>
          </a:p>
          <a:p>
            <a:r>
              <a:rPr lang="en-US" sz="2800" b="1" dirty="0">
                <a:solidFill>
                  <a:schemeClr val="bg1"/>
                </a:solidFill>
              </a:rPr>
              <a:t>Hair White as Wool – shows purity and </a:t>
            </a:r>
          </a:p>
          <a:p>
            <a:r>
              <a:rPr lang="en-US" sz="2800" b="1" dirty="0">
                <a:solidFill>
                  <a:schemeClr val="bg1"/>
                </a:solidFill>
              </a:rPr>
              <a:t>holiness</a:t>
            </a:r>
          </a:p>
          <a:p>
            <a:endParaRPr lang="en-US" sz="2800" b="1" dirty="0">
              <a:solidFill>
                <a:schemeClr val="bg1"/>
              </a:solidFill>
            </a:endParaRPr>
          </a:p>
          <a:p>
            <a:r>
              <a:rPr lang="en-US" sz="2800" b="1" dirty="0">
                <a:solidFill>
                  <a:schemeClr val="bg1"/>
                </a:solidFill>
              </a:rPr>
              <a:t>Eyes – Penetrating, fierce, loving all at once</a:t>
            </a:r>
          </a:p>
          <a:p>
            <a:endParaRPr lang="en-US" sz="2800" b="1" dirty="0">
              <a:solidFill>
                <a:schemeClr val="bg1"/>
              </a:solidFill>
            </a:endParaRPr>
          </a:p>
          <a:p>
            <a:r>
              <a:rPr lang="en-US" sz="2800" b="1" dirty="0">
                <a:solidFill>
                  <a:schemeClr val="bg1"/>
                </a:solidFill>
              </a:rPr>
              <a:t>Feet – Tread all enemies under foot</a:t>
            </a:r>
          </a:p>
          <a:p>
            <a:endParaRPr lang="en-US" sz="2800" b="1" dirty="0">
              <a:solidFill>
                <a:schemeClr val="bg1"/>
              </a:solidFill>
            </a:endParaRPr>
          </a:p>
          <a:p>
            <a:r>
              <a:rPr lang="en-US" sz="2800" b="1" dirty="0">
                <a:solidFill>
                  <a:schemeClr val="bg1"/>
                </a:solidFill>
              </a:rPr>
              <a:t>Voice – Powerful, strong, resolute </a:t>
            </a:r>
          </a:p>
        </p:txBody>
      </p:sp>
    </p:spTree>
    <p:extLst>
      <p:ext uri="{BB962C8B-B14F-4D97-AF65-F5344CB8AC3E}">
        <p14:creationId xmlns:p14="http://schemas.microsoft.com/office/powerpoint/2010/main" val="186688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barn(inVertical)">
                                      <p:cBhvr>
                                        <p:cTn id="12" dur="500"/>
                                        <p:tgtEl>
                                          <p:spTgt spid="9">
                                            <p:txEl>
                                              <p:pRg st="3" end="3"/>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barn(inVertical)">
                                      <p:cBhvr>
                                        <p:cTn id="15" dur="500"/>
                                        <p:tgtEl>
                                          <p:spTgt spid="9">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9">
                                            <p:txEl>
                                              <p:pRg st="6" end="6"/>
                                            </p:txEl>
                                          </p:spTgt>
                                        </p:tgtEl>
                                        <p:attrNameLst>
                                          <p:attrName>style.visibility</p:attrName>
                                        </p:attrNameLst>
                                      </p:cBhvr>
                                      <p:to>
                                        <p:strVal val="visible"/>
                                      </p:to>
                                    </p:set>
                                    <p:animEffect transition="in" filter="barn(inVertical)">
                                      <p:cBhvr>
                                        <p:cTn id="20" dur="500"/>
                                        <p:tgtEl>
                                          <p:spTgt spid="9">
                                            <p:txEl>
                                              <p:pRg st="6" end="6"/>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animEffect transition="in" filter="barn(inVertical)">
                                      <p:cBhvr>
                                        <p:cTn id="23" dur="500"/>
                                        <p:tgtEl>
                                          <p:spTgt spid="9">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9">
                                            <p:txEl>
                                              <p:pRg st="9" end="9"/>
                                            </p:txEl>
                                          </p:spTgt>
                                        </p:tgtEl>
                                        <p:attrNameLst>
                                          <p:attrName>style.visibility</p:attrName>
                                        </p:attrNameLst>
                                      </p:cBhvr>
                                      <p:to>
                                        <p:strVal val="visible"/>
                                      </p:to>
                                    </p:set>
                                    <p:animEffect transition="in" filter="barn(inVertical)">
                                      <p:cBhvr>
                                        <p:cTn id="28" dur="500"/>
                                        <p:tgtEl>
                                          <p:spTgt spid="9">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9">
                                            <p:txEl>
                                              <p:pRg st="11" end="11"/>
                                            </p:txEl>
                                          </p:spTgt>
                                        </p:tgtEl>
                                        <p:attrNameLst>
                                          <p:attrName>style.visibility</p:attrName>
                                        </p:attrNameLst>
                                      </p:cBhvr>
                                      <p:to>
                                        <p:strVal val="visible"/>
                                      </p:to>
                                    </p:set>
                                    <p:animEffect transition="in" filter="barn(inVertical)">
                                      <p:cBhvr>
                                        <p:cTn id="33" dur="500"/>
                                        <p:tgtEl>
                                          <p:spTgt spid="9">
                                            <p:txEl>
                                              <p:pRg st="11" end="1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9">
                                            <p:txEl>
                                              <p:pRg st="13" end="13"/>
                                            </p:txEl>
                                          </p:spTgt>
                                        </p:tgtEl>
                                        <p:attrNameLst>
                                          <p:attrName>style.visibility</p:attrName>
                                        </p:attrNameLst>
                                      </p:cBhvr>
                                      <p:to>
                                        <p:strVal val="visible"/>
                                      </p:to>
                                    </p:set>
                                    <p:animEffect transition="in" filter="barn(inVertical)">
                                      <p:cBhvr>
                                        <p:cTn id="38"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0EBBA-ED9F-4D49-8EAA-40F6D5B5BCFE}"/>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1E3C41D7-B880-4424-A832-32727693B2C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5402" y="0"/>
            <a:ext cx="6555037" cy="6858000"/>
          </a:xfrm>
        </p:spPr>
      </p:pic>
    </p:spTree>
    <p:extLst>
      <p:ext uri="{BB962C8B-B14F-4D97-AF65-F5344CB8AC3E}">
        <p14:creationId xmlns:p14="http://schemas.microsoft.com/office/powerpoint/2010/main" val="1988544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8A4795-2395-4C1B-97BC-D3E762C2E7C3}"/>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D8C00414-D4F3-489E-B460-32432BE18C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559438" cy="6858000"/>
          </a:xfrm>
        </p:spPr>
      </p:pic>
      <p:sp>
        <p:nvSpPr>
          <p:cNvPr id="8" name="TextBox 7">
            <a:extLst>
              <a:ext uri="{FF2B5EF4-FFF2-40B4-BE49-F238E27FC236}">
                <a16:creationId xmlns:a16="http://schemas.microsoft.com/office/drawing/2014/main" id="{E5C7DA47-5E99-4AB3-B63C-38AB7D7ADC33}"/>
              </a:ext>
            </a:extLst>
          </p:cNvPr>
          <p:cNvSpPr txBox="1"/>
          <p:nvPr/>
        </p:nvSpPr>
        <p:spPr>
          <a:xfrm>
            <a:off x="267332" y="0"/>
            <a:ext cx="5024773"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I am the </a:t>
            </a:r>
            <a:r>
              <a:rPr kumimoji="0" lang="en-US" sz="2400" b="1" i="0" u="sng" strike="noStrike" kern="1200" cap="none" spc="0" normalizeH="0" baseline="0" noProof="0" dirty="0">
                <a:ln>
                  <a:noFill/>
                </a:ln>
                <a:solidFill>
                  <a:prstClr val="white"/>
                </a:solidFill>
                <a:effectLst/>
                <a:uLnTx/>
                <a:uFillTx/>
                <a:latin typeface="Calibri" panose="020F0502020204030204"/>
                <a:ea typeface="+mn-ea"/>
                <a:cs typeface="+mn-cs"/>
              </a:rPr>
              <a:t>FIRST</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 and the </a:t>
            </a:r>
            <a:r>
              <a:rPr kumimoji="0" lang="en-US" sz="2400" b="1" i="0" u="sng" strike="noStrike" kern="1200" cap="none" spc="0" normalizeH="0" baseline="0" noProof="0" dirty="0">
                <a:ln>
                  <a:noFill/>
                </a:ln>
                <a:solidFill>
                  <a:prstClr val="white"/>
                </a:solidFill>
                <a:effectLst/>
                <a:uLnTx/>
                <a:uFillTx/>
                <a:latin typeface="Calibri" panose="020F0502020204030204"/>
                <a:ea typeface="+mn-ea"/>
                <a:cs typeface="+mn-cs"/>
              </a:rPr>
              <a:t>LAST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He who lives    </a:t>
            </a:r>
            <a:r>
              <a:rPr kumimoji="0" lang="en-US" sz="2000" b="1" i="0" u="none" strike="noStrike" kern="1200" cap="none" spc="0" normalizeH="0" baseline="0" noProof="0" dirty="0">
                <a:ln>
                  <a:noFill/>
                </a:ln>
                <a:solidFill>
                  <a:srgbClr val="C00000"/>
                </a:solidFill>
                <a:effectLst/>
                <a:uLnTx/>
                <a:uFillTx/>
                <a:latin typeface="Calibri" panose="020F0502020204030204"/>
                <a:ea typeface="+mn-ea"/>
                <a:cs typeface="+mn-cs"/>
              </a:rPr>
              <a:t>Was Dead</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Alive Forevermore</a:t>
            </a:r>
          </a:p>
        </p:txBody>
      </p:sp>
      <p:pic>
        <p:nvPicPr>
          <p:cNvPr id="1028" name="Picture 4" descr="I Hold the Keys of Death and Hades | Skillshare Student Project">
            <a:extLst>
              <a:ext uri="{FF2B5EF4-FFF2-40B4-BE49-F238E27FC236}">
                <a16:creationId xmlns:a16="http://schemas.microsoft.com/office/drawing/2014/main" id="{66616E24-E655-44ED-A0C9-9C06E8B80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033" y="4043191"/>
            <a:ext cx="870333" cy="85380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A09FCA-2DEB-40DF-BB29-A95CDB9D2A1D}"/>
              </a:ext>
            </a:extLst>
          </p:cNvPr>
          <p:cNvSpPr txBox="1"/>
          <p:nvPr/>
        </p:nvSpPr>
        <p:spPr>
          <a:xfrm>
            <a:off x="5695138" y="384720"/>
            <a:ext cx="6290248" cy="569386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Note His Description</a:t>
            </a:r>
          </a:p>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n-US" sz="2800" b="1" i="0" strike="noStrike" kern="1200" cap="none" spc="0" normalizeH="0" baseline="0" noProof="0" dirty="0">
                <a:ln>
                  <a:noFill/>
                </a:ln>
                <a:solidFill>
                  <a:prstClr val="white"/>
                </a:solidFill>
                <a:effectLst/>
                <a:uLnTx/>
                <a:uFillTx/>
                <a:latin typeface="Calibri" panose="020F0502020204030204"/>
                <a:ea typeface="+mn-ea"/>
                <a:cs typeface="+mn-cs"/>
              </a:rPr>
              <a:t>Eyes of Fire</a:t>
            </a:r>
          </a:p>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lang="en-US" sz="2800" b="1" dirty="0">
                <a:solidFill>
                  <a:prstClr val="white"/>
                </a:solidFill>
                <a:latin typeface="Calibri" panose="020F0502020204030204"/>
              </a:rPr>
              <a:t>Sword in Mouth</a:t>
            </a:r>
          </a:p>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n-US" sz="2800" b="1" i="0" strike="noStrike" kern="1200" cap="none" spc="0" normalizeH="0" baseline="0" noProof="0" dirty="0">
                <a:ln>
                  <a:noFill/>
                </a:ln>
                <a:solidFill>
                  <a:prstClr val="white"/>
                </a:solidFill>
                <a:effectLst/>
                <a:uLnTx/>
                <a:uFillTx/>
                <a:latin typeface="Calibri" panose="020F0502020204030204"/>
                <a:ea typeface="+mn-ea"/>
                <a:cs typeface="+mn-cs"/>
              </a:rPr>
              <a:t>He who lives, was dead, </a:t>
            </a:r>
            <a:r>
              <a:rPr lang="en-US" sz="2800" b="1" dirty="0">
                <a:solidFill>
                  <a:prstClr val="white"/>
                </a:solidFill>
                <a:latin typeface="Calibri" panose="020F0502020204030204"/>
              </a:rPr>
              <a:t>alive forever</a:t>
            </a:r>
          </a:p>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n-US" sz="2800" b="1" i="0" strike="noStrike" kern="1200" cap="none" spc="0" normalizeH="0" baseline="0" noProof="0" dirty="0">
                <a:ln>
                  <a:noFill/>
                </a:ln>
                <a:solidFill>
                  <a:prstClr val="white"/>
                </a:solidFill>
                <a:effectLst/>
                <a:uLnTx/>
                <a:uFillTx/>
                <a:latin typeface="Calibri" panose="020F0502020204030204"/>
                <a:ea typeface="+mn-ea"/>
                <a:cs typeface="+mn-cs"/>
              </a:rPr>
              <a:t>Keys of death and hades He holds</a:t>
            </a:r>
          </a:p>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lang="en-US" sz="2800" b="1" dirty="0">
                <a:solidFill>
                  <a:prstClr val="white"/>
                </a:solidFill>
                <a:latin typeface="Calibri" panose="020F0502020204030204"/>
              </a:rPr>
              <a:t>Angels of churches in His hand</a:t>
            </a:r>
          </a:p>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n-US" sz="2800" b="1" i="0" strike="noStrike" kern="1200" cap="none" spc="0" normalizeH="0" baseline="0" noProof="0" dirty="0">
                <a:ln>
                  <a:noFill/>
                </a:ln>
                <a:solidFill>
                  <a:prstClr val="white"/>
                </a:solidFill>
                <a:effectLst/>
                <a:uLnTx/>
                <a:uFillTx/>
                <a:latin typeface="Calibri" panose="020F0502020204030204"/>
                <a:ea typeface="+mn-ea"/>
                <a:cs typeface="+mn-cs"/>
              </a:rPr>
              <a:t>Churches </a:t>
            </a:r>
            <a:r>
              <a:rPr lang="en-US" sz="2800" b="1" dirty="0">
                <a:solidFill>
                  <a:prstClr val="white"/>
                </a:solidFill>
                <a:latin typeface="Calibri" panose="020F0502020204030204"/>
              </a:rPr>
              <a:t>are Lamps</a:t>
            </a:r>
          </a:p>
          <a:p>
            <a:pPr marR="0" lvl="0" defTabSz="914400" rtl="0" eaLnBrk="1" fontAlgn="auto" latinLnBrk="0" hangingPunct="1">
              <a:lnSpc>
                <a:spcPct val="100000"/>
              </a:lnSpc>
              <a:spcBef>
                <a:spcPts val="0"/>
              </a:spcBef>
              <a:spcAft>
                <a:spcPts val="0"/>
              </a:spcAft>
              <a:buClrTx/>
              <a:buSzTx/>
              <a:tabLst/>
              <a:defRPr/>
            </a:pPr>
            <a:endParaRPr lang="en-US" sz="2800" b="1" dirty="0">
              <a:solidFill>
                <a:prstClr val="white"/>
              </a:solidFill>
              <a:latin typeface="Calibri" panose="020F0502020204030204"/>
            </a:endParaRPr>
          </a:p>
          <a:p>
            <a:pPr marR="0" lvl="0" algn="ctr" defTabSz="914400" rtl="0" eaLnBrk="1" fontAlgn="auto" latinLnBrk="0" hangingPunct="1">
              <a:lnSpc>
                <a:spcPct val="100000"/>
              </a:lnSpc>
              <a:spcBef>
                <a:spcPts val="0"/>
              </a:spcBef>
              <a:spcAft>
                <a:spcPts val="0"/>
              </a:spcAft>
              <a:buClrTx/>
              <a:buSzTx/>
              <a:tabLst/>
              <a:defRPr/>
            </a:pPr>
            <a:r>
              <a:rPr lang="en-US" sz="2800" b="1" dirty="0">
                <a:solidFill>
                  <a:prstClr val="white"/>
                </a:solidFill>
                <a:latin typeface="Calibri" panose="020F0502020204030204"/>
              </a:rPr>
              <a:t>John 16:33 – “These things I have spoken</a:t>
            </a:r>
          </a:p>
          <a:p>
            <a:pPr marR="0" lvl="0" algn="ctr" defTabSz="914400" rtl="0" eaLnBrk="1" fontAlgn="auto" latinLnBrk="0" hangingPunct="1">
              <a:lnSpc>
                <a:spcPct val="100000"/>
              </a:lnSpc>
              <a:spcBef>
                <a:spcPts val="0"/>
              </a:spcBef>
              <a:spcAft>
                <a:spcPts val="0"/>
              </a:spcAft>
              <a:buClrTx/>
              <a:buSzTx/>
              <a:tabLst/>
              <a:defRPr/>
            </a:pPr>
            <a:r>
              <a:rPr lang="en-US" sz="2800" b="1" dirty="0">
                <a:solidFill>
                  <a:prstClr val="white"/>
                </a:solidFill>
                <a:latin typeface="Calibri" panose="020F0502020204030204"/>
              </a:rPr>
              <a:t>to you, that in me you may have peace.</a:t>
            </a:r>
          </a:p>
          <a:p>
            <a:pPr marR="0" lvl="0" algn="ctr" defTabSz="914400" rtl="0" eaLnBrk="1" fontAlgn="auto" latinLnBrk="0" hangingPunct="1">
              <a:lnSpc>
                <a:spcPct val="100000"/>
              </a:lnSpc>
              <a:spcBef>
                <a:spcPts val="0"/>
              </a:spcBef>
              <a:spcAft>
                <a:spcPts val="0"/>
              </a:spcAft>
              <a:buClrTx/>
              <a:buSzTx/>
              <a:tabLst/>
              <a:defRPr/>
            </a:pPr>
            <a:r>
              <a:rPr lang="en-US" sz="2800" b="1" dirty="0">
                <a:solidFill>
                  <a:prstClr val="white"/>
                </a:solidFill>
                <a:latin typeface="Calibri" panose="020F0502020204030204"/>
              </a:rPr>
              <a:t>In the world you will have tribulation;</a:t>
            </a:r>
          </a:p>
          <a:p>
            <a:pPr marR="0" lvl="0" algn="ctr" defTabSz="914400" rtl="0" eaLnBrk="1" fontAlgn="auto" latinLnBrk="0" hangingPunct="1">
              <a:lnSpc>
                <a:spcPct val="100000"/>
              </a:lnSpc>
              <a:spcBef>
                <a:spcPts val="0"/>
              </a:spcBef>
              <a:spcAft>
                <a:spcPts val="0"/>
              </a:spcAft>
              <a:buClrTx/>
              <a:buSzTx/>
              <a:tabLst/>
              <a:defRPr/>
            </a:pPr>
            <a:r>
              <a:rPr lang="en-US" sz="2800" b="1" dirty="0">
                <a:solidFill>
                  <a:prstClr val="white"/>
                </a:solidFill>
                <a:latin typeface="Calibri" panose="020F0502020204030204"/>
              </a:rPr>
              <a:t>but be of good cheer, I have overcome</a:t>
            </a:r>
          </a:p>
          <a:p>
            <a:pPr marR="0" lvl="0" algn="ctr" defTabSz="914400" rtl="0" eaLnBrk="1" fontAlgn="auto" latinLnBrk="0" hangingPunct="1">
              <a:lnSpc>
                <a:spcPct val="100000"/>
              </a:lnSpc>
              <a:spcBef>
                <a:spcPts val="0"/>
              </a:spcBef>
              <a:spcAft>
                <a:spcPts val="0"/>
              </a:spcAft>
              <a:buClrTx/>
              <a:buSzTx/>
              <a:tabLst/>
              <a:defRPr/>
            </a:pPr>
            <a:r>
              <a:rPr lang="en-US" sz="2800" b="1" dirty="0">
                <a:solidFill>
                  <a:prstClr val="white"/>
                </a:solidFill>
                <a:latin typeface="Calibri" panose="020F0502020204030204"/>
              </a:rPr>
              <a:t>the world.”</a:t>
            </a:r>
          </a:p>
        </p:txBody>
      </p:sp>
    </p:spTree>
    <p:extLst>
      <p:ext uri="{BB962C8B-B14F-4D97-AF65-F5344CB8AC3E}">
        <p14:creationId xmlns:p14="http://schemas.microsoft.com/office/powerpoint/2010/main" val="193669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barn(inVertical)">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barn(inVertical)">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barn(inVertical)">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barn(inVertical)">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barn(inVertical)">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Effect transition="in" filter="barn(inVertical)">
                                      <p:cBhvr>
                                        <p:cTn id="37" dur="500"/>
                                        <p:tgtEl>
                                          <p:spTgt spid="9">
                                            <p:txEl>
                                              <p:pRg st="8" end="8"/>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9">
                                            <p:txEl>
                                              <p:pRg st="9" end="9"/>
                                            </p:txEl>
                                          </p:spTgt>
                                        </p:tgtEl>
                                        <p:attrNameLst>
                                          <p:attrName>style.visibility</p:attrName>
                                        </p:attrNameLst>
                                      </p:cBhvr>
                                      <p:to>
                                        <p:strVal val="visible"/>
                                      </p:to>
                                    </p:set>
                                    <p:animEffect transition="in" filter="barn(inVertical)">
                                      <p:cBhvr>
                                        <p:cTn id="40" dur="500"/>
                                        <p:tgtEl>
                                          <p:spTgt spid="9">
                                            <p:txEl>
                                              <p:pRg st="9" end="9"/>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animEffect transition="in" filter="barn(inVertical)">
                                      <p:cBhvr>
                                        <p:cTn id="43" dur="500"/>
                                        <p:tgtEl>
                                          <p:spTgt spid="9">
                                            <p:txEl>
                                              <p:pRg st="10" end="10"/>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9">
                                            <p:txEl>
                                              <p:pRg st="11" end="11"/>
                                            </p:txEl>
                                          </p:spTgt>
                                        </p:tgtEl>
                                        <p:attrNameLst>
                                          <p:attrName>style.visibility</p:attrName>
                                        </p:attrNameLst>
                                      </p:cBhvr>
                                      <p:to>
                                        <p:strVal val="visible"/>
                                      </p:to>
                                    </p:set>
                                    <p:animEffect transition="in" filter="barn(inVertical)">
                                      <p:cBhvr>
                                        <p:cTn id="46" dur="500"/>
                                        <p:tgtEl>
                                          <p:spTgt spid="9">
                                            <p:txEl>
                                              <p:pRg st="11" end="11"/>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9">
                                            <p:txEl>
                                              <p:pRg st="12" end="12"/>
                                            </p:txEl>
                                          </p:spTgt>
                                        </p:tgtEl>
                                        <p:attrNameLst>
                                          <p:attrName>style.visibility</p:attrName>
                                        </p:attrNameLst>
                                      </p:cBhvr>
                                      <p:to>
                                        <p:strVal val="visible"/>
                                      </p:to>
                                    </p:set>
                                    <p:animEffect transition="in" filter="barn(inVertical)">
                                      <p:cBhvr>
                                        <p:cTn id="49" dur="5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8A4795-2395-4C1B-97BC-D3E762C2E7C3}"/>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D8C00414-D4F3-489E-B460-32432BE18C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559438" cy="6858000"/>
          </a:xfrm>
        </p:spPr>
      </p:pic>
      <p:sp>
        <p:nvSpPr>
          <p:cNvPr id="8" name="TextBox 7">
            <a:extLst>
              <a:ext uri="{FF2B5EF4-FFF2-40B4-BE49-F238E27FC236}">
                <a16:creationId xmlns:a16="http://schemas.microsoft.com/office/drawing/2014/main" id="{E5C7DA47-5E99-4AB3-B63C-38AB7D7ADC33}"/>
              </a:ext>
            </a:extLst>
          </p:cNvPr>
          <p:cNvSpPr txBox="1"/>
          <p:nvPr/>
        </p:nvSpPr>
        <p:spPr>
          <a:xfrm>
            <a:off x="267332" y="0"/>
            <a:ext cx="5024773"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I am the </a:t>
            </a:r>
            <a:r>
              <a:rPr kumimoji="0" lang="en-US" sz="2400" b="1" i="0" u="sng" strike="noStrike" kern="1200" cap="none" spc="0" normalizeH="0" baseline="0" noProof="0" dirty="0">
                <a:ln>
                  <a:noFill/>
                </a:ln>
                <a:solidFill>
                  <a:prstClr val="white"/>
                </a:solidFill>
                <a:effectLst/>
                <a:uLnTx/>
                <a:uFillTx/>
                <a:latin typeface="Calibri" panose="020F0502020204030204"/>
                <a:ea typeface="+mn-ea"/>
                <a:cs typeface="+mn-cs"/>
              </a:rPr>
              <a:t>FIRST</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 and the </a:t>
            </a:r>
            <a:r>
              <a:rPr kumimoji="0" lang="en-US" sz="2400" b="1" i="0" u="sng" strike="noStrike" kern="1200" cap="none" spc="0" normalizeH="0" baseline="0" noProof="0" dirty="0">
                <a:ln>
                  <a:noFill/>
                </a:ln>
                <a:solidFill>
                  <a:prstClr val="white"/>
                </a:solidFill>
                <a:effectLst/>
                <a:uLnTx/>
                <a:uFillTx/>
                <a:latin typeface="Calibri" panose="020F0502020204030204"/>
                <a:ea typeface="+mn-ea"/>
                <a:cs typeface="+mn-cs"/>
              </a:rPr>
              <a:t>LAST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He who lives    </a:t>
            </a:r>
            <a:r>
              <a:rPr kumimoji="0" lang="en-US" sz="2000" b="1" i="0" u="none" strike="noStrike" kern="1200" cap="none" spc="0" normalizeH="0" baseline="0" noProof="0" dirty="0">
                <a:ln>
                  <a:noFill/>
                </a:ln>
                <a:solidFill>
                  <a:srgbClr val="C00000"/>
                </a:solidFill>
                <a:effectLst/>
                <a:uLnTx/>
                <a:uFillTx/>
                <a:latin typeface="Calibri" panose="020F0502020204030204"/>
                <a:ea typeface="+mn-ea"/>
                <a:cs typeface="+mn-cs"/>
              </a:rPr>
              <a:t>Was Dead</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Alive Forevermore</a:t>
            </a:r>
          </a:p>
        </p:txBody>
      </p:sp>
      <p:pic>
        <p:nvPicPr>
          <p:cNvPr id="1028" name="Picture 4" descr="I Hold the Keys of Death and Hades | Skillshare Student Project">
            <a:extLst>
              <a:ext uri="{FF2B5EF4-FFF2-40B4-BE49-F238E27FC236}">
                <a16:creationId xmlns:a16="http://schemas.microsoft.com/office/drawing/2014/main" id="{66616E24-E655-44ED-A0C9-9C06E8B80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033" y="4043191"/>
            <a:ext cx="870333" cy="85380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A09FCA-2DEB-40DF-BB29-A95CDB9D2A1D}"/>
              </a:ext>
            </a:extLst>
          </p:cNvPr>
          <p:cNvSpPr txBox="1"/>
          <p:nvPr/>
        </p:nvSpPr>
        <p:spPr>
          <a:xfrm>
            <a:off x="5603331" y="1299120"/>
            <a:ext cx="6588669" cy="384720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strike="noStrike" kern="1200" cap="none" spc="0" normalizeH="0" baseline="0" noProof="0" dirty="0">
                <a:ln>
                  <a:noFill/>
                </a:ln>
                <a:solidFill>
                  <a:prstClr val="white"/>
                </a:solidFill>
                <a:effectLst/>
                <a:uLnTx/>
                <a:uFillTx/>
                <a:latin typeface="Calibri" panose="020F0502020204030204"/>
                <a:ea typeface="+mn-ea"/>
                <a:cs typeface="+mn-cs"/>
              </a:rPr>
              <a:t>The lampstands formed a circle, with the glorified</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panose="020F0502020204030204"/>
              </a:rPr>
              <a:t>Christ in the center.  The churches are inseparable</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panose="020F0502020204030204"/>
              </a:rPr>
              <a:t>f</a:t>
            </a:r>
            <a:r>
              <a:rPr kumimoji="0" lang="en-US" sz="2400" b="1" i="0" strike="noStrike" kern="1200" cap="none" spc="0" normalizeH="0" baseline="0" noProof="0" dirty="0">
                <a:ln>
                  <a:noFill/>
                </a:ln>
                <a:solidFill>
                  <a:prstClr val="white"/>
                </a:solidFill>
                <a:effectLst/>
                <a:uLnTx/>
                <a:uFillTx/>
                <a:latin typeface="Calibri" panose="020F0502020204030204"/>
                <a:ea typeface="+mn-ea"/>
                <a:cs typeface="+mn-cs"/>
              </a:rPr>
              <a:t>rom their head; He moves among them as their</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panose="020F0502020204030204"/>
              </a:rPr>
              <a:t>King and High Priest, beholding and knowing</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panose="020F0502020204030204"/>
              </a:rPr>
              <a:t>e</a:t>
            </a:r>
            <a:r>
              <a:rPr kumimoji="0" lang="en-US" sz="2400" b="1" i="0" strike="noStrike" kern="1200" cap="none" spc="0" normalizeH="0" baseline="0" noProof="0" dirty="0">
                <a:ln>
                  <a:noFill/>
                </a:ln>
                <a:solidFill>
                  <a:prstClr val="white"/>
                </a:solidFill>
                <a:effectLst/>
                <a:uLnTx/>
                <a:uFillTx/>
                <a:latin typeface="Calibri" panose="020F0502020204030204"/>
                <a:ea typeface="+mn-ea"/>
                <a:cs typeface="+mn-cs"/>
              </a:rPr>
              <a:t>very facet of their life and conduct, in affliction.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panose="020F0502020204030204"/>
              </a:rPr>
              <a:t>He upholds all things and in Him all things adhere</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strike="noStrike" kern="1200" cap="none" spc="0" normalizeH="0" baseline="0" noProof="0" dirty="0">
                <a:ln>
                  <a:noFill/>
                </a:ln>
                <a:solidFill>
                  <a:prstClr val="white"/>
                </a:solidFill>
                <a:effectLst/>
                <a:uLnTx/>
                <a:uFillTx/>
                <a:latin typeface="Calibri" panose="020F0502020204030204"/>
                <a:ea typeface="+mn-ea"/>
                <a:cs typeface="+mn-cs"/>
              </a:rPr>
              <a:t>(Heb 1:3; Col 1:17).  He is the controlling force</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panose="020F0502020204030204"/>
              </a:rPr>
              <a:t>and sustaining power in all congregations.”</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panose="020F0502020204030204"/>
              </a:rPr>
              <a:t>                        - </a:t>
            </a:r>
            <a:r>
              <a:rPr lang="en-US" sz="2400" b="1" u="sng" dirty="0">
                <a:solidFill>
                  <a:prstClr val="white"/>
                </a:solidFill>
                <a:latin typeface="Calibri" panose="020F0502020204030204"/>
              </a:rPr>
              <a:t>Revelation</a:t>
            </a:r>
            <a:r>
              <a:rPr lang="en-US" sz="2400" b="1" dirty="0">
                <a:solidFill>
                  <a:prstClr val="white"/>
                </a:solidFill>
                <a:latin typeface="Calibri" panose="020F0502020204030204"/>
              </a:rPr>
              <a:t>, Homer Hailey, p 109</a:t>
            </a:r>
            <a:r>
              <a:rPr kumimoji="0" lang="en-US" sz="2400" b="1" i="0"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8540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arn(inVertical)">
                                      <p:cBhvr>
                                        <p:cTn id="10" dur="500"/>
                                        <p:tgtEl>
                                          <p:spTgt spid="9">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barn(inVertical)">
                                      <p:cBhvr>
                                        <p:cTn id="13" dur="500"/>
                                        <p:tgtEl>
                                          <p:spTgt spid="9">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barn(inVertical)">
                                      <p:cBhvr>
                                        <p:cTn id="16" dur="500"/>
                                        <p:tgtEl>
                                          <p:spTgt spid="9">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barn(inVertical)">
                                      <p:cBhvr>
                                        <p:cTn id="19" dur="500"/>
                                        <p:tgtEl>
                                          <p:spTgt spid="9">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barn(inVertical)">
                                      <p:cBhvr>
                                        <p:cTn id="22" dur="500"/>
                                        <p:tgtEl>
                                          <p:spTgt spid="9">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barn(inVertical)">
                                      <p:cBhvr>
                                        <p:cTn id="25" dur="500"/>
                                        <p:tgtEl>
                                          <p:spTgt spid="9">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barn(inVertical)">
                                      <p:cBhvr>
                                        <p:cTn id="28" dur="500"/>
                                        <p:tgtEl>
                                          <p:spTgt spid="9">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Effect transition="in" filter="barn(inVertical)">
                                      <p:cBhvr>
                                        <p:cTn id="31"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8A4795-2395-4C1B-97BC-D3E762C2E7C3}"/>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D8C00414-D4F3-489E-B460-32432BE18C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559438" cy="6858000"/>
          </a:xfrm>
        </p:spPr>
      </p:pic>
      <p:sp>
        <p:nvSpPr>
          <p:cNvPr id="8" name="TextBox 7">
            <a:extLst>
              <a:ext uri="{FF2B5EF4-FFF2-40B4-BE49-F238E27FC236}">
                <a16:creationId xmlns:a16="http://schemas.microsoft.com/office/drawing/2014/main" id="{E5C7DA47-5E99-4AB3-B63C-38AB7D7ADC33}"/>
              </a:ext>
            </a:extLst>
          </p:cNvPr>
          <p:cNvSpPr txBox="1"/>
          <p:nvPr/>
        </p:nvSpPr>
        <p:spPr>
          <a:xfrm>
            <a:off x="1470708" y="0"/>
            <a:ext cx="2618024"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rPr>
              <a:t>THE LAMPS</a:t>
            </a:r>
          </a:p>
        </p:txBody>
      </p:sp>
      <p:pic>
        <p:nvPicPr>
          <p:cNvPr id="1028" name="Picture 4" descr="I Hold the Keys of Death and Hades | Skillshare Student Project">
            <a:extLst>
              <a:ext uri="{FF2B5EF4-FFF2-40B4-BE49-F238E27FC236}">
                <a16:creationId xmlns:a16="http://schemas.microsoft.com/office/drawing/2014/main" id="{66616E24-E655-44ED-A0C9-9C06E8B80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033" y="4043191"/>
            <a:ext cx="870333" cy="85380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A09FCA-2DEB-40DF-BB29-A95CDB9D2A1D}"/>
              </a:ext>
            </a:extLst>
          </p:cNvPr>
          <p:cNvSpPr txBox="1"/>
          <p:nvPr/>
        </p:nvSpPr>
        <p:spPr>
          <a:xfrm>
            <a:off x="5603331" y="639244"/>
            <a:ext cx="6588669"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Gold = Purity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Candlesticks = Light Bringer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Stars = Shinning in His hand – North Star leads a person home – Stars can and do lead a person home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rPr>
              <a:t>HE IS IN THEIR MIDST!!!</a:t>
            </a:r>
          </a:p>
        </p:txBody>
      </p:sp>
    </p:spTree>
    <p:extLst>
      <p:ext uri="{BB962C8B-B14F-4D97-AF65-F5344CB8AC3E}">
        <p14:creationId xmlns:p14="http://schemas.microsoft.com/office/powerpoint/2010/main" val="1538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arn(inVertical)">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xEl>
                                              <p:pRg st="7" end="7"/>
                                            </p:txEl>
                                          </p:spTgt>
                                        </p:tgtEl>
                                        <p:attrNameLst>
                                          <p:attrName>style.visibility</p:attrName>
                                        </p:attrNameLst>
                                      </p:cBhvr>
                                      <p:to>
                                        <p:strVal val="visible"/>
                                      </p:to>
                                    </p:set>
                                    <p:animEffect transition="in" filter="barn(inVertical)">
                                      <p:cBhvr>
                                        <p:cTn id="2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BCC379-482E-4CE0-95A7-AB342D759657}"/>
              </a:ext>
            </a:extLst>
          </p:cNvPr>
          <p:cNvSpPr>
            <a:spLocks noGrp="1"/>
          </p:cNvSpPr>
          <p:nvPr>
            <p:ph type="title"/>
          </p:nvPr>
        </p:nvSpPr>
        <p:spPr>
          <a:xfrm>
            <a:off x="0" y="0"/>
            <a:ext cx="6019800" cy="1078085"/>
          </a:xfrm>
          <a:solidFill>
            <a:schemeClr val="accent1"/>
          </a:solidFill>
        </p:spPr>
        <p:txBody>
          <a:bodyPr>
            <a:normAutofit fontScale="90000"/>
          </a:bodyPr>
          <a:lstStyle/>
          <a:p>
            <a:pPr algn="ctr"/>
            <a:r>
              <a:rPr lang="en-US" sz="5400" b="1" dirty="0">
                <a:solidFill>
                  <a:schemeClr val="bg1"/>
                </a:solidFill>
              </a:rPr>
              <a:t>Angels of the Churches</a:t>
            </a:r>
          </a:p>
        </p:txBody>
      </p:sp>
      <p:pic>
        <p:nvPicPr>
          <p:cNvPr id="8" name="Content Placeholder 7">
            <a:extLst>
              <a:ext uri="{FF2B5EF4-FFF2-40B4-BE49-F238E27FC236}">
                <a16:creationId xmlns:a16="http://schemas.microsoft.com/office/drawing/2014/main" id="{141FD263-952E-456C-A76C-943902FABE0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9491" y="1601789"/>
            <a:ext cx="4836404" cy="4575174"/>
          </a:xfrm>
        </p:spPr>
      </p:pic>
      <p:sp>
        <p:nvSpPr>
          <p:cNvPr id="6" name="Content Placeholder 5">
            <a:extLst>
              <a:ext uri="{FF2B5EF4-FFF2-40B4-BE49-F238E27FC236}">
                <a16:creationId xmlns:a16="http://schemas.microsoft.com/office/drawing/2014/main" id="{8CEAF274-3D28-4FE1-B432-206ED9EC4E92}"/>
              </a:ext>
            </a:extLst>
          </p:cNvPr>
          <p:cNvSpPr>
            <a:spLocks noGrp="1"/>
          </p:cNvSpPr>
          <p:nvPr>
            <p:ph sz="half" idx="2"/>
          </p:nvPr>
        </p:nvSpPr>
        <p:spPr>
          <a:xfrm>
            <a:off x="6690908" y="0"/>
            <a:ext cx="5501091" cy="6858000"/>
          </a:xfrm>
          <a:solidFill>
            <a:srgbClr val="C00000"/>
          </a:solidFill>
        </p:spPr>
        <p:txBody>
          <a:bodyPr/>
          <a:lstStyle/>
          <a:p>
            <a:r>
              <a:rPr lang="en-US" b="1" dirty="0">
                <a:solidFill>
                  <a:schemeClr val="bg1"/>
                </a:solidFill>
              </a:rPr>
              <a:t>Possibly messengers of the churches</a:t>
            </a:r>
          </a:p>
          <a:p>
            <a:endParaRPr lang="en-US" b="1" dirty="0">
              <a:solidFill>
                <a:schemeClr val="bg1"/>
              </a:solidFill>
            </a:endParaRPr>
          </a:p>
          <a:p>
            <a:pPr marL="0" indent="0">
              <a:buNone/>
            </a:pPr>
            <a:endParaRPr lang="en-US" b="1" dirty="0">
              <a:solidFill>
                <a:schemeClr val="bg1"/>
              </a:solidFill>
            </a:endParaRPr>
          </a:p>
          <a:p>
            <a:r>
              <a:rPr lang="en-US" b="1" dirty="0">
                <a:solidFill>
                  <a:schemeClr val="bg1"/>
                </a:solidFill>
              </a:rPr>
              <a:t>Everything in Revelation has an angel</a:t>
            </a:r>
          </a:p>
          <a:p>
            <a:endParaRPr lang="en-US" b="1" dirty="0">
              <a:solidFill>
                <a:schemeClr val="bg1"/>
              </a:solidFill>
            </a:endParaRPr>
          </a:p>
          <a:p>
            <a:pPr marL="0" indent="0">
              <a:buNone/>
            </a:pPr>
            <a:endParaRPr lang="en-US" b="1" dirty="0">
              <a:solidFill>
                <a:schemeClr val="bg1"/>
              </a:solidFill>
            </a:endParaRPr>
          </a:p>
          <a:p>
            <a:r>
              <a:rPr lang="en-US" b="1" dirty="0">
                <a:solidFill>
                  <a:schemeClr val="bg1"/>
                </a:solidFill>
              </a:rPr>
              <a:t>Milligan states: “an angel of a given thing is that thing itself in its essential nature (spiritual).  It is given angelic personality to act out its part in the scheme of the book.”</a:t>
            </a:r>
          </a:p>
        </p:txBody>
      </p:sp>
    </p:spTree>
    <p:extLst>
      <p:ext uri="{BB962C8B-B14F-4D97-AF65-F5344CB8AC3E}">
        <p14:creationId xmlns:p14="http://schemas.microsoft.com/office/powerpoint/2010/main" val="124724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arn(inVertical)">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arn(inVertical)">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BCC379-482E-4CE0-95A7-AB342D759657}"/>
              </a:ext>
            </a:extLst>
          </p:cNvPr>
          <p:cNvSpPr>
            <a:spLocks noGrp="1"/>
          </p:cNvSpPr>
          <p:nvPr>
            <p:ph type="title"/>
          </p:nvPr>
        </p:nvSpPr>
        <p:spPr>
          <a:xfrm>
            <a:off x="0" y="0"/>
            <a:ext cx="6019800" cy="1078085"/>
          </a:xfrm>
          <a:solidFill>
            <a:schemeClr val="accent1"/>
          </a:solidFill>
        </p:spPr>
        <p:txBody>
          <a:bodyPr>
            <a:normAutofit fontScale="90000"/>
          </a:bodyPr>
          <a:lstStyle/>
          <a:p>
            <a:pPr algn="ctr"/>
            <a:r>
              <a:rPr lang="en-US" sz="5400" b="1" dirty="0">
                <a:solidFill>
                  <a:schemeClr val="bg1"/>
                </a:solidFill>
              </a:rPr>
              <a:t>Angels of the Churches</a:t>
            </a:r>
          </a:p>
        </p:txBody>
      </p:sp>
      <p:pic>
        <p:nvPicPr>
          <p:cNvPr id="8" name="Content Placeholder 7">
            <a:extLst>
              <a:ext uri="{FF2B5EF4-FFF2-40B4-BE49-F238E27FC236}">
                <a16:creationId xmlns:a16="http://schemas.microsoft.com/office/drawing/2014/main" id="{141FD263-952E-456C-A76C-943902FABE0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9491" y="1601789"/>
            <a:ext cx="4836404" cy="4575174"/>
          </a:xfrm>
        </p:spPr>
      </p:pic>
      <p:sp>
        <p:nvSpPr>
          <p:cNvPr id="6" name="Content Placeholder 5">
            <a:extLst>
              <a:ext uri="{FF2B5EF4-FFF2-40B4-BE49-F238E27FC236}">
                <a16:creationId xmlns:a16="http://schemas.microsoft.com/office/drawing/2014/main" id="{8CEAF274-3D28-4FE1-B432-206ED9EC4E92}"/>
              </a:ext>
            </a:extLst>
          </p:cNvPr>
          <p:cNvSpPr>
            <a:spLocks noGrp="1"/>
          </p:cNvSpPr>
          <p:nvPr>
            <p:ph sz="half" idx="2"/>
          </p:nvPr>
        </p:nvSpPr>
        <p:spPr>
          <a:xfrm>
            <a:off x="6690908" y="0"/>
            <a:ext cx="5501091" cy="6858000"/>
          </a:xfrm>
          <a:solidFill>
            <a:srgbClr val="C00000"/>
          </a:solidFill>
        </p:spPr>
        <p:txBody>
          <a:bodyPr/>
          <a:lstStyle/>
          <a:p>
            <a:pPr marL="0" indent="0">
              <a:buNone/>
            </a:pPr>
            <a:r>
              <a:rPr lang="en-US" b="1" dirty="0">
                <a:solidFill>
                  <a:schemeClr val="bg1"/>
                </a:solidFill>
              </a:rPr>
              <a:t>Note in 2:1,7 – In verse 1 it is said it is addressed to the angel of Ephesus.  Then in verse 7 it says it is addressed to the church.  It seems that both are one and the same.  </a:t>
            </a:r>
          </a:p>
          <a:p>
            <a:pPr marL="0" indent="0">
              <a:buNone/>
            </a:pPr>
            <a:endParaRPr lang="en-US" b="1" dirty="0">
              <a:solidFill>
                <a:schemeClr val="bg1"/>
              </a:solidFill>
            </a:endParaRPr>
          </a:p>
          <a:p>
            <a:pPr marL="0" indent="0">
              <a:buNone/>
            </a:pPr>
            <a:r>
              <a:rPr lang="en-US" b="1" dirty="0">
                <a:solidFill>
                  <a:schemeClr val="bg1"/>
                </a:solidFill>
              </a:rPr>
              <a:t>Thus Milligan could be correct in that this description of the church as an angel would indicate how a church is viewed by God, as spiritual in nature.  </a:t>
            </a:r>
          </a:p>
          <a:p>
            <a:pPr marL="0" indent="0">
              <a:buNone/>
            </a:pPr>
            <a:endParaRPr lang="en-US" b="1" dirty="0">
              <a:solidFill>
                <a:schemeClr val="bg1"/>
              </a:solidFill>
            </a:endParaRPr>
          </a:p>
          <a:p>
            <a:pPr marL="0" indent="0">
              <a:buNone/>
            </a:pPr>
            <a:r>
              <a:rPr lang="en-US" b="1" dirty="0">
                <a:solidFill>
                  <a:schemeClr val="bg1"/>
                </a:solidFill>
              </a:rPr>
              <a:t>Remember the rules for interpretation for the book.</a:t>
            </a:r>
          </a:p>
        </p:txBody>
      </p:sp>
    </p:spTree>
    <p:extLst>
      <p:ext uri="{BB962C8B-B14F-4D97-AF65-F5344CB8AC3E}">
        <p14:creationId xmlns:p14="http://schemas.microsoft.com/office/powerpoint/2010/main" val="386868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arn(inVertical)">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574A1-0A58-4DFD-A662-58900FFFFC79}"/>
              </a:ext>
            </a:extLst>
          </p:cNvPr>
          <p:cNvSpPr>
            <a:spLocks noGrp="1"/>
          </p:cNvSpPr>
          <p:nvPr>
            <p:ph type="title"/>
          </p:nvPr>
        </p:nvSpPr>
        <p:spPr>
          <a:xfrm>
            <a:off x="838200" y="0"/>
            <a:ext cx="10515600" cy="1199270"/>
          </a:xfrm>
        </p:spPr>
        <p:txBody>
          <a:bodyPr>
            <a:normAutofit fontScale="90000"/>
          </a:bodyPr>
          <a:lstStyle/>
          <a:p>
            <a:r>
              <a:rPr lang="en-US" sz="6000" b="1" dirty="0">
                <a:solidFill>
                  <a:srgbClr val="FFFF00"/>
                </a:solidFill>
              </a:rPr>
              <a:t>Central Theme of First Three Chapters</a:t>
            </a:r>
          </a:p>
        </p:txBody>
      </p:sp>
      <p:pic>
        <p:nvPicPr>
          <p:cNvPr id="7" name="Content Placeholder 6">
            <a:extLst>
              <a:ext uri="{FF2B5EF4-FFF2-40B4-BE49-F238E27FC236}">
                <a16:creationId xmlns:a16="http://schemas.microsoft.com/office/drawing/2014/main" id="{1D05F7AC-7E15-44F1-9780-67467B5819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8626" y="991518"/>
            <a:ext cx="8097397" cy="5866482"/>
          </a:xfrm>
        </p:spPr>
      </p:pic>
    </p:spTree>
    <p:extLst>
      <p:ext uri="{BB962C8B-B14F-4D97-AF65-F5344CB8AC3E}">
        <p14:creationId xmlns:p14="http://schemas.microsoft.com/office/powerpoint/2010/main" val="179254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3007605" cy="1034017"/>
          </a:xfrm>
          <a:solidFill>
            <a:schemeClr val="accent1"/>
          </a:solidFill>
        </p:spPr>
        <p:txBody>
          <a:bodyPr/>
          <a:lstStyle/>
          <a:p>
            <a:r>
              <a:rPr lang="en-US" b="1" dirty="0">
                <a:solidFill>
                  <a:schemeClr val="bg1"/>
                </a:solidFill>
              </a:rPr>
              <a:t>Introduction</a:t>
            </a:r>
          </a:p>
        </p:txBody>
      </p:sp>
      <p:pic>
        <p:nvPicPr>
          <p:cNvPr id="3" name="Content Placeholder 2">
            <a:extLst>
              <a:ext uri="{FF2B5EF4-FFF2-40B4-BE49-F238E27FC236}">
                <a16:creationId xmlns:a16="http://schemas.microsoft.com/office/drawing/2014/main" id="{A353ABE5-35C6-4162-AD99-03601F5BB27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6624" y="4463018"/>
            <a:ext cx="3476909" cy="2394982"/>
          </a:xfrm>
        </p:spPr>
      </p:pic>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8284684" y="0"/>
            <a:ext cx="3880692" cy="6858000"/>
          </a:xfrm>
          <a:solidFill>
            <a:schemeClr val="accent2">
              <a:lumMod val="60000"/>
              <a:lumOff val="40000"/>
            </a:schemeClr>
          </a:solidFill>
        </p:spPr>
        <p:txBody>
          <a:bodyPr>
            <a:normAutofit lnSpcReduction="10000"/>
          </a:bodyPr>
          <a:lstStyle/>
          <a:p>
            <a:pPr marL="0" indent="0" algn="ctr">
              <a:buNone/>
            </a:pPr>
            <a:r>
              <a:rPr lang="en-US" b="1" dirty="0"/>
              <a:t>The Revelation of Jesus Christ, which God gave Him to show His servants—things which must shortly take place. And He sent and signified </a:t>
            </a:r>
            <a:r>
              <a:rPr lang="en-US" b="1" i="1" dirty="0"/>
              <a:t>it</a:t>
            </a:r>
            <a:r>
              <a:rPr lang="en-US" b="1" dirty="0"/>
              <a:t> by His angel to His servant John, </a:t>
            </a:r>
            <a:r>
              <a:rPr lang="en-US" b="1" baseline="30000" dirty="0"/>
              <a:t>2 </a:t>
            </a:r>
            <a:r>
              <a:rPr lang="en-US" b="1" dirty="0"/>
              <a:t>who bore witness to the word of God, and to the testimony of Jesus Christ, to all things that he saw. </a:t>
            </a:r>
            <a:r>
              <a:rPr lang="en-US" b="1" baseline="30000" dirty="0"/>
              <a:t>3 </a:t>
            </a:r>
            <a:r>
              <a:rPr lang="en-US" b="1" dirty="0"/>
              <a:t>Blessed </a:t>
            </a:r>
            <a:r>
              <a:rPr lang="en-US" b="1" i="1" dirty="0"/>
              <a:t>is</a:t>
            </a:r>
            <a:r>
              <a:rPr lang="en-US" b="1" dirty="0"/>
              <a:t> he who reads and those who hear the words of this prophecy, and keep those things which are written in it; for the time </a:t>
            </a:r>
            <a:r>
              <a:rPr lang="en-US" b="1" i="1" dirty="0"/>
              <a:t>is</a:t>
            </a:r>
            <a:r>
              <a:rPr lang="en-US" b="1" dirty="0"/>
              <a:t> near.</a:t>
            </a:r>
          </a:p>
        </p:txBody>
      </p:sp>
      <p:sp>
        <p:nvSpPr>
          <p:cNvPr id="7" name="TextBox 6">
            <a:extLst>
              <a:ext uri="{FF2B5EF4-FFF2-40B4-BE49-F238E27FC236}">
                <a16:creationId xmlns:a16="http://schemas.microsoft.com/office/drawing/2014/main" id="{AC977FD8-3B30-4596-8A14-DCC2EC457999}"/>
              </a:ext>
            </a:extLst>
          </p:cNvPr>
          <p:cNvSpPr txBox="1"/>
          <p:nvPr/>
        </p:nvSpPr>
        <p:spPr>
          <a:xfrm>
            <a:off x="163679" y="1283099"/>
            <a:ext cx="7164371" cy="2677656"/>
          </a:xfrm>
          <a:prstGeom prst="rect">
            <a:avLst/>
          </a:prstGeom>
          <a:noFill/>
        </p:spPr>
        <p:txBody>
          <a:bodyPr wrap="square" rtlCol="0">
            <a:spAutoFit/>
          </a:bodyPr>
          <a:lstStyle/>
          <a:p>
            <a:pPr algn="ctr"/>
            <a:r>
              <a:rPr lang="en-US" sz="2800" b="1" dirty="0">
                <a:solidFill>
                  <a:srgbClr val="FFFF00"/>
                </a:solidFill>
              </a:rPr>
              <a:t>Chapter 1 tells of the Writer</a:t>
            </a:r>
          </a:p>
          <a:p>
            <a:pPr algn="ctr"/>
            <a:endParaRPr lang="en-US" sz="2800" b="1" dirty="0">
              <a:solidFill>
                <a:srgbClr val="FFFF00"/>
              </a:solidFill>
            </a:endParaRPr>
          </a:p>
          <a:p>
            <a:pPr algn="ctr"/>
            <a:r>
              <a:rPr lang="en-US" sz="2800" b="1" dirty="0">
                <a:solidFill>
                  <a:srgbClr val="FFFF00"/>
                </a:solidFill>
              </a:rPr>
              <a:t>And the AUTHOR</a:t>
            </a:r>
          </a:p>
          <a:p>
            <a:pPr algn="ctr"/>
            <a:endParaRPr lang="en-US" sz="2800" b="1" dirty="0">
              <a:solidFill>
                <a:srgbClr val="FFFF00"/>
              </a:solidFill>
            </a:endParaRPr>
          </a:p>
          <a:p>
            <a:pPr algn="ctr"/>
            <a:r>
              <a:rPr lang="en-US" sz="2800" b="1" dirty="0">
                <a:solidFill>
                  <a:srgbClr val="FFFF00"/>
                </a:solidFill>
              </a:rPr>
              <a:t>A message to the churches in their </a:t>
            </a:r>
          </a:p>
          <a:p>
            <a:pPr algn="ctr"/>
            <a:r>
              <a:rPr lang="en-US" sz="2800" b="1" dirty="0">
                <a:solidFill>
                  <a:srgbClr val="FFFF00"/>
                </a:solidFill>
              </a:rPr>
              <a:t>greatest hour of trial.</a:t>
            </a:r>
          </a:p>
        </p:txBody>
      </p:sp>
    </p:spTree>
    <p:extLst>
      <p:ext uri="{BB962C8B-B14F-4D97-AF65-F5344CB8AC3E}">
        <p14:creationId xmlns:p14="http://schemas.microsoft.com/office/powerpoint/2010/main" val="339297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arn(inVertic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arn(inVertical)">
                                      <p:cBhvr>
                                        <p:cTn id="17" dur="500"/>
                                        <p:tgtEl>
                                          <p:spTgt spid="7">
                                            <p:txEl>
                                              <p:pRg st="4" end="4"/>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7">
                                            <p:txEl>
                                              <p:pRg st="5" end="5"/>
                                            </p:txEl>
                                          </p:spTgt>
                                        </p:tgtEl>
                                        <p:attrNameLst>
                                          <p:attrName>style.visibility</p:attrName>
                                        </p:attrNameLst>
                                      </p:cBhvr>
                                      <p:to>
                                        <p:strVal val="visible"/>
                                      </p:to>
                                    </p:set>
                                    <p:animEffect transition="in" filter="barn(inVertical)">
                                      <p:cBhvr>
                                        <p:cTn id="20"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3007605" cy="1034017"/>
          </a:xfrm>
          <a:solidFill>
            <a:schemeClr val="accent1"/>
          </a:solidFill>
        </p:spPr>
        <p:txBody>
          <a:bodyPr/>
          <a:lstStyle/>
          <a:p>
            <a:r>
              <a:rPr lang="en-US" b="1" dirty="0">
                <a:solidFill>
                  <a:schemeClr val="bg1"/>
                </a:solidFill>
              </a:rPr>
              <a:t>Introduction</a:t>
            </a:r>
          </a:p>
        </p:txBody>
      </p:sp>
      <p:pic>
        <p:nvPicPr>
          <p:cNvPr id="3" name="Content Placeholder 2">
            <a:extLst>
              <a:ext uri="{FF2B5EF4-FFF2-40B4-BE49-F238E27FC236}">
                <a16:creationId xmlns:a16="http://schemas.microsoft.com/office/drawing/2014/main" id="{A353ABE5-35C6-4162-AD99-03601F5BB27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4602822"/>
            <a:ext cx="3713214" cy="2255178"/>
          </a:xfrm>
        </p:spPr>
      </p:pic>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8284684" y="0"/>
            <a:ext cx="3880692" cy="6858000"/>
          </a:xfrm>
          <a:solidFill>
            <a:schemeClr val="accent2">
              <a:lumMod val="60000"/>
              <a:lumOff val="40000"/>
            </a:schemeClr>
          </a:solidFill>
        </p:spPr>
        <p:txBody>
          <a:bodyPr>
            <a:normAutofit lnSpcReduction="10000"/>
          </a:bodyPr>
          <a:lstStyle/>
          <a:p>
            <a:pPr marL="0" indent="0" algn="ctr">
              <a:buNone/>
            </a:pPr>
            <a:r>
              <a:rPr lang="en-US" b="1" dirty="0"/>
              <a:t>The Revelation of Jesus Christ, which God gave Him to show His servants—things which must shortly take place. And He sent and signified </a:t>
            </a:r>
            <a:r>
              <a:rPr lang="en-US" b="1" i="1" dirty="0"/>
              <a:t>it</a:t>
            </a:r>
            <a:r>
              <a:rPr lang="en-US" b="1" dirty="0"/>
              <a:t> by His angel to His servant John, </a:t>
            </a:r>
            <a:r>
              <a:rPr lang="en-US" b="1" baseline="30000" dirty="0"/>
              <a:t>2 </a:t>
            </a:r>
            <a:r>
              <a:rPr lang="en-US" b="1" dirty="0"/>
              <a:t>who bore witness to the word of God, and to the testimony of Jesus Christ, to all things that he saw. </a:t>
            </a:r>
            <a:r>
              <a:rPr lang="en-US" b="1" baseline="30000" dirty="0"/>
              <a:t>3 </a:t>
            </a:r>
            <a:r>
              <a:rPr lang="en-US" b="1" dirty="0"/>
              <a:t>Blessed </a:t>
            </a:r>
            <a:r>
              <a:rPr lang="en-US" b="1" i="1" dirty="0"/>
              <a:t>is</a:t>
            </a:r>
            <a:r>
              <a:rPr lang="en-US" b="1" dirty="0"/>
              <a:t> he who reads and those who hear the words of this prophecy, and keep those things which are written in it; for the time </a:t>
            </a:r>
            <a:r>
              <a:rPr lang="en-US" b="1" i="1" dirty="0"/>
              <a:t>is</a:t>
            </a:r>
            <a:r>
              <a:rPr lang="en-US" b="1" dirty="0"/>
              <a:t> near.</a:t>
            </a:r>
          </a:p>
        </p:txBody>
      </p:sp>
      <p:sp>
        <p:nvSpPr>
          <p:cNvPr id="7" name="TextBox 6">
            <a:extLst>
              <a:ext uri="{FF2B5EF4-FFF2-40B4-BE49-F238E27FC236}">
                <a16:creationId xmlns:a16="http://schemas.microsoft.com/office/drawing/2014/main" id="{AC977FD8-3B30-4596-8A14-DCC2EC457999}"/>
              </a:ext>
            </a:extLst>
          </p:cNvPr>
          <p:cNvSpPr txBox="1"/>
          <p:nvPr/>
        </p:nvSpPr>
        <p:spPr>
          <a:xfrm>
            <a:off x="325131" y="1203700"/>
            <a:ext cx="7164371" cy="3416320"/>
          </a:xfrm>
          <a:prstGeom prst="rect">
            <a:avLst/>
          </a:prstGeom>
          <a:noFill/>
        </p:spPr>
        <p:txBody>
          <a:bodyPr wrap="square" rtlCol="0">
            <a:spAutoFit/>
          </a:bodyPr>
          <a:lstStyle/>
          <a:p>
            <a:r>
              <a:rPr lang="en-US" sz="2700" b="1" dirty="0">
                <a:solidFill>
                  <a:srgbClr val="FFFF00"/>
                </a:solidFill>
              </a:rPr>
              <a:t>V 3 – </a:t>
            </a:r>
            <a:r>
              <a:rPr lang="en-US" sz="2700" b="1" dirty="0" err="1">
                <a:solidFill>
                  <a:srgbClr val="FFFF00"/>
                </a:solidFill>
              </a:rPr>
              <a:t>Eggus</a:t>
            </a:r>
            <a:r>
              <a:rPr lang="en-US" sz="2700" b="1" dirty="0">
                <a:solidFill>
                  <a:srgbClr val="FFFF00"/>
                </a:solidFill>
              </a:rPr>
              <a:t> (time is near) – Same word found in </a:t>
            </a:r>
          </a:p>
          <a:p>
            <a:r>
              <a:rPr lang="en-US" sz="2700" b="1" dirty="0">
                <a:solidFill>
                  <a:srgbClr val="FFFF00"/>
                </a:solidFill>
              </a:rPr>
              <a:t>           Mark 1:15 referencing the church/kingdom        	of God is about to begin “</a:t>
            </a:r>
            <a:r>
              <a:rPr lang="en-US" sz="2700" b="1" i="1" dirty="0">
                <a:solidFill>
                  <a:srgbClr val="FFFF00"/>
                </a:solidFill>
                <a:latin typeface="Calibri" panose="020F0502020204030204" pitchFamily="34" charset="0"/>
                <a:cs typeface="Calibri" panose="020F0502020204030204" pitchFamily="34" charset="0"/>
              </a:rPr>
              <a:t>the kingdom of 	God is at hand.”</a:t>
            </a:r>
          </a:p>
          <a:p>
            <a:endParaRPr lang="en-US" sz="2700" b="1" i="1" dirty="0">
              <a:solidFill>
                <a:srgbClr val="FFFF00"/>
              </a:solidFill>
              <a:latin typeface="Calibri" panose="020F0502020204030204" pitchFamily="34" charset="0"/>
              <a:cs typeface="Calibri" panose="020F0502020204030204" pitchFamily="34" charset="0"/>
            </a:endParaRPr>
          </a:p>
          <a:p>
            <a:r>
              <a:rPr lang="en-US" sz="2700" b="1" i="1" dirty="0">
                <a:solidFill>
                  <a:srgbClr val="FFFF00"/>
                </a:solidFill>
                <a:latin typeface="Calibri" panose="020F0502020204030204" pitchFamily="34" charset="0"/>
                <a:cs typeface="Calibri" panose="020F0502020204030204" pitchFamily="34" charset="0"/>
              </a:rPr>
              <a:t>	“And keeps those things which are written 	in it” – </a:t>
            </a:r>
            <a:r>
              <a:rPr lang="en-US" sz="2700" b="1" dirty="0">
                <a:solidFill>
                  <a:srgbClr val="FFFF00"/>
                </a:solidFill>
                <a:latin typeface="Calibri" panose="020F0502020204030204" pitchFamily="34" charset="0"/>
                <a:cs typeface="Calibri" panose="020F0502020204030204" pitchFamily="34" charset="0"/>
              </a:rPr>
              <a:t>THESE folks were to keep, not 	those 	1000s of years in the future</a:t>
            </a:r>
            <a:endParaRPr lang="en-US" sz="27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781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arn(inVertic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barn(inVertical)">
                                      <p:cBhvr>
                                        <p:cTn id="15"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4979624" cy="1034017"/>
          </a:xfrm>
          <a:solidFill>
            <a:schemeClr val="accent1"/>
          </a:solidFill>
        </p:spPr>
        <p:txBody>
          <a:bodyPr>
            <a:normAutofit/>
          </a:bodyPr>
          <a:lstStyle/>
          <a:p>
            <a:r>
              <a:rPr lang="en-US" b="1" dirty="0">
                <a:solidFill>
                  <a:schemeClr val="bg1"/>
                </a:solidFill>
              </a:rPr>
              <a:t>Why these churches?</a:t>
            </a:r>
          </a:p>
        </p:txBody>
      </p:sp>
      <p:pic>
        <p:nvPicPr>
          <p:cNvPr id="8" name="Content Placeholder 7">
            <a:extLst>
              <a:ext uri="{FF2B5EF4-FFF2-40B4-BE49-F238E27FC236}">
                <a16:creationId xmlns:a16="http://schemas.microsoft.com/office/drawing/2014/main" id="{E027E7F6-8657-44B7-A428-0C20EF3E002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4448710"/>
            <a:ext cx="2942053" cy="2409290"/>
          </a:xfrm>
        </p:spPr>
      </p:pic>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7634689" y="0"/>
            <a:ext cx="4557310" cy="6858000"/>
          </a:xfrm>
          <a:solidFill>
            <a:schemeClr val="accent2">
              <a:lumMod val="60000"/>
              <a:lumOff val="40000"/>
            </a:schemeClr>
          </a:solidFill>
        </p:spPr>
        <p:txBody>
          <a:bodyPr>
            <a:normAutofit fontScale="85000" lnSpcReduction="20000"/>
          </a:bodyPr>
          <a:lstStyle/>
          <a:p>
            <a:pPr marL="0" indent="0" algn="ctr">
              <a:buNone/>
            </a:pPr>
            <a:r>
              <a:rPr lang="en-US" b="1" baseline="30000" dirty="0"/>
              <a:t>4 </a:t>
            </a:r>
            <a:r>
              <a:rPr lang="en-US" b="1" dirty="0"/>
              <a:t>John, to the seven churches which are in Asia: Grace to you and peace from Him who is and who was and who is to come, and from the seven Spirits who are before His throne, </a:t>
            </a:r>
            <a:r>
              <a:rPr lang="en-US" b="1" baseline="30000" dirty="0"/>
              <a:t>5 </a:t>
            </a:r>
            <a:r>
              <a:rPr lang="en-US" b="1" dirty="0"/>
              <a:t>and from Jesus Christ, the faithful witness, the firstborn from the dead, and the ruler over the kings of the earth. To Him who loved us and washed us from our sins in His own blood, </a:t>
            </a:r>
            <a:r>
              <a:rPr lang="en-US" b="1" baseline="30000" dirty="0"/>
              <a:t>6 </a:t>
            </a:r>
            <a:r>
              <a:rPr lang="en-US" b="1" dirty="0"/>
              <a:t>and has made us kings and priests to His God and Father, to Him </a:t>
            </a:r>
            <a:r>
              <a:rPr lang="en-US" b="1" i="1" dirty="0"/>
              <a:t>be</a:t>
            </a:r>
            <a:r>
              <a:rPr lang="en-US" b="1" dirty="0"/>
              <a:t> glory and dominion forever and ever. Amen. </a:t>
            </a:r>
            <a:r>
              <a:rPr lang="en-US" b="1" baseline="30000" dirty="0"/>
              <a:t>7 </a:t>
            </a:r>
            <a:r>
              <a:rPr lang="en-US" b="1" dirty="0"/>
              <a:t>Behold, He is coming with clouds, and every eye will see Him, even they who pierced Him. And all the tribes of the earth will mourn because of Him. Even so, Amen. </a:t>
            </a:r>
            <a:r>
              <a:rPr lang="en-US" b="1" baseline="30000" dirty="0"/>
              <a:t>8 </a:t>
            </a:r>
            <a:r>
              <a:rPr lang="en-US" b="1" dirty="0"/>
              <a:t>“I am the Alpha and the Omega, </a:t>
            </a:r>
            <a:r>
              <a:rPr lang="en-US" b="1" i="1" dirty="0"/>
              <a:t>the</a:t>
            </a:r>
            <a:r>
              <a:rPr lang="en-US" b="1" dirty="0"/>
              <a:t> Beginning and </a:t>
            </a:r>
            <a:r>
              <a:rPr lang="en-US" b="1" i="1" dirty="0"/>
              <a:t>the</a:t>
            </a:r>
            <a:r>
              <a:rPr lang="en-US" b="1" dirty="0"/>
              <a:t> End,” says the Lord, “who is and who was and who is to come, the Almighty.”</a:t>
            </a:r>
          </a:p>
          <a:p>
            <a:pPr marL="0" indent="0">
              <a:buNone/>
            </a:pPr>
            <a:endParaRPr lang="en-US" dirty="0"/>
          </a:p>
        </p:txBody>
      </p:sp>
      <p:sp>
        <p:nvSpPr>
          <p:cNvPr id="9" name="TextBox 8">
            <a:extLst>
              <a:ext uri="{FF2B5EF4-FFF2-40B4-BE49-F238E27FC236}">
                <a16:creationId xmlns:a16="http://schemas.microsoft.com/office/drawing/2014/main" id="{7D3D6B1A-262F-4C56-99EE-6198EE280715}"/>
              </a:ext>
            </a:extLst>
          </p:cNvPr>
          <p:cNvSpPr txBox="1"/>
          <p:nvPr/>
        </p:nvSpPr>
        <p:spPr>
          <a:xfrm>
            <a:off x="226031" y="1173462"/>
            <a:ext cx="7006975" cy="3108543"/>
          </a:xfrm>
          <a:prstGeom prst="rect">
            <a:avLst/>
          </a:prstGeom>
          <a:noFill/>
        </p:spPr>
        <p:txBody>
          <a:bodyPr wrap="square" rtlCol="0">
            <a:spAutoFit/>
          </a:bodyPr>
          <a:lstStyle/>
          <a:p>
            <a:pPr lvl="0"/>
            <a:r>
              <a:rPr kumimoji="0" lang="en-US" sz="2800" b="1" i="0" u="sng" strike="noStrike" kern="1200" cap="none" spc="0" normalizeH="0" baseline="0" noProof="0" dirty="0">
                <a:ln>
                  <a:noFill/>
                </a:ln>
                <a:solidFill>
                  <a:schemeClr val="accent2"/>
                </a:solidFill>
                <a:effectLst/>
                <a:uLnTx/>
                <a:uFillTx/>
                <a:latin typeface="Calibri" panose="020F0502020204030204"/>
                <a:ea typeface="+mn-ea"/>
                <a:cs typeface="+mn-cs"/>
              </a:rPr>
              <a:t>7 churches </a:t>
            </a:r>
            <a:r>
              <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rPr>
              <a:t>– In 4:5 referenced as lamps (“</a:t>
            </a:r>
            <a:r>
              <a:rPr lang="en-US" sz="2800" b="1" i="1" dirty="0">
                <a:solidFill>
                  <a:srgbClr val="FFFF00"/>
                </a:solidFill>
              </a:rPr>
              <a:t>Seven lamps of fire were burning before the throne, which are the seven Spirits of God.”</a:t>
            </a:r>
            <a:r>
              <a:rPr lang="en-US" sz="2800" b="1" dirty="0">
                <a:solidFill>
                  <a:srgbClr val="FFFF00"/>
                </a:solidFill>
              </a:rPr>
              <a:t>)</a:t>
            </a:r>
            <a:endParaRPr kumimoji="0" lang="en-US" sz="2800" b="1" i="1" u="none" strike="noStrike" kern="1200" cap="none" spc="0" normalizeH="0" baseline="0" noProof="0" dirty="0">
              <a:ln>
                <a:noFill/>
              </a:ln>
              <a:solidFill>
                <a:srgbClr val="FFFF00"/>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rPr>
              <a:t>Referenced as 7 candlesticks later in </a:t>
            </a:r>
            <a:r>
              <a:rPr kumimoji="0" lang="en-US" sz="2800" b="1" i="0" u="none" strike="noStrike" kern="1200" cap="none" spc="0" normalizeH="0" baseline="0" noProof="0" dirty="0" err="1">
                <a:ln>
                  <a:noFill/>
                </a:ln>
                <a:solidFill>
                  <a:srgbClr val="FFFF00"/>
                </a:solidFill>
                <a:effectLst/>
                <a:uLnTx/>
                <a:uFillTx/>
                <a:latin typeface="Calibri" panose="020F0502020204030204"/>
                <a:ea typeface="+mn-ea"/>
                <a:cs typeface="+mn-cs"/>
              </a:rPr>
              <a:t>chpt</a:t>
            </a:r>
            <a:r>
              <a:rPr kumimoji="0" lang="en-US" sz="2800" b="1" i="0" u="none" strike="noStrike" kern="1200" cap="none" spc="0" normalizeH="0" noProof="0" dirty="0">
                <a:ln>
                  <a:noFill/>
                </a:ln>
                <a:solidFill>
                  <a:srgbClr val="FFFF00"/>
                </a:solidFill>
                <a:effectLst/>
                <a:uLnTx/>
                <a:uFillTx/>
                <a:latin typeface="Calibri" panose="020F0502020204030204"/>
                <a:ea typeface="+mn-ea"/>
                <a:cs typeface="+mn-cs"/>
              </a:rPr>
              <a: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baseline="0" dirty="0">
              <a:solidFill>
                <a:srgbClr val="FFFF0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noProof="0" dirty="0">
                <a:ln>
                  <a:noFill/>
                </a:ln>
                <a:solidFill>
                  <a:srgbClr val="FFFF00"/>
                </a:solidFill>
                <a:effectLst/>
                <a:uLnTx/>
                <a:uFillTx/>
                <a:latin typeface="Calibri" panose="020F0502020204030204"/>
                <a:ea typeface="+mn-ea"/>
                <a:cs typeface="+mn-cs"/>
              </a:rPr>
              <a:t>Point - THESE ARE ALWAYS BEFORE GOD!!</a:t>
            </a:r>
            <a:endPar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615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arn(inVertical)">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4979624" cy="1034017"/>
          </a:xfrm>
          <a:solidFill>
            <a:schemeClr val="accent1"/>
          </a:solidFill>
        </p:spPr>
        <p:txBody>
          <a:bodyPr>
            <a:normAutofit/>
          </a:bodyPr>
          <a:lstStyle/>
          <a:p>
            <a:r>
              <a:rPr lang="en-US" b="1" dirty="0">
                <a:solidFill>
                  <a:schemeClr val="bg1"/>
                </a:solidFill>
              </a:rPr>
              <a:t>Why these churches?</a:t>
            </a:r>
          </a:p>
        </p:txBody>
      </p:sp>
      <p:pic>
        <p:nvPicPr>
          <p:cNvPr id="8" name="Content Placeholder 7">
            <a:extLst>
              <a:ext uri="{FF2B5EF4-FFF2-40B4-BE49-F238E27FC236}">
                <a16:creationId xmlns:a16="http://schemas.microsoft.com/office/drawing/2014/main" id="{E027E7F6-8657-44B7-A428-0C20EF3E002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3544584"/>
            <a:ext cx="3626778" cy="3313416"/>
          </a:xfrm>
        </p:spPr>
      </p:pic>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7634689" y="0"/>
            <a:ext cx="4557310" cy="6858000"/>
          </a:xfrm>
          <a:solidFill>
            <a:schemeClr val="accent2">
              <a:lumMod val="60000"/>
              <a:lumOff val="40000"/>
            </a:schemeClr>
          </a:solidFill>
        </p:spPr>
        <p:txBody>
          <a:bodyPr>
            <a:normAutofit fontScale="85000" lnSpcReduction="20000"/>
          </a:bodyPr>
          <a:lstStyle/>
          <a:p>
            <a:pPr marL="0" indent="0" algn="ctr">
              <a:buNone/>
            </a:pPr>
            <a:r>
              <a:rPr lang="en-US" b="1" baseline="30000" dirty="0"/>
              <a:t>4 </a:t>
            </a:r>
            <a:r>
              <a:rPr lang="en-US" b="1" dirty="0"/>
              <a:t>John, to the seven churches which are in Asia: Grace to you and peace from Him who is and who was and who is to come, and from the seven Spirits who are before His throne, </a:t>
            </a:r>
            <a:r>
              <a:rPr lang="en-US" b="1" baseline="30000" dirty="0"/>
              <a:t>5 </a:t>
            </a:r>
            <a:r>
              <a:rPr lang="en-US" b="1" dirty="0"/>
              <a:t>and from Jesus Christ, the faithful witness, the firstborn from the dead, and the ruler over the kings of the earth. To Him who loved us and washed us from our sins in His own blood, </a:t>
            </a:r>
            <a:r>
              <a:rPr lang="en-US" b="1" baseline="30000" dirty="0"/>
              <a:t>6 </a:t>
            </a:r>
            <a:r>
              <a:rPr lang="en-US" b="1" dirty="0"/>
              <a:t>and has made us kings and priests to His God and Father, to Him </a:t>
            </a:r>
            <a:r>
              <a:rPr lang="en-US" b="1" i="1" dirty="0"/>
              <a:t>be</a:t>
            </a:r>
            <a:r>
              <a:rPr lang="en-US" b="1" dirty="0"/>
              <a:t> glory and dominion forever and ever. Amen. </a:t>
            </a:r>
            <a:r>
              <a:rPr lang="en-US" b="1" baseline="30000" dirty="0"/>
              <a:t>7 </a:t>
            </a:r>
            <a:r>
              <a:rPr lang="en-US" b="1" dirty="0"/>
              <a:t>Behold, He is coming with clouds, and every eye will see Him, even they who pierced Him. And all the tribes of the earth will mourn because of Him. Even so, Amen. </a:t>
            </a:r>
            <a:r>
              <a:rPr lang="en-US" b="1" baseline="30000" dirty="0"/>
              <a:t>8 </a:t>
            </a:r>
            <a:r>
              <a:rPr lang="en-US" b="1" dirty="0"/>
              <a:t>“I am the Alpha and the Omega, </a:t>
            </a:r>
            <a:r>
              <a:rPr lang="en-US" b="1" i="1" dirty="0"/>
              <a:t>the</a:t>
            </a:r>
            <a:r>
              <a:rPr lang="en-US" b="1" dirty="0"/>
              <a:t> Beginning and </a:t>
            </a:r>
            <a:r>
              <a:rPr lang="en-US" b="1" i="1" dirty="0"/>
              <a:t>the</a:t>
            </a:r>
            <a:r>
              <a:rPr lang="en-US" b="1" dirty="0"/>
              <a:t> End,” says the Lord, “who is and who was and who is to come, the Almighty.”</a:t>
            </a:r>
          </a:p>
          <a:p>
            <a:pPr marL="0" indent="0">
              <a:buNone/>
            </a:pPr>
            <a:endParaRPr lang="en-US" dirty="0"/>
          </a:p>
        </p:txBody>
      </p:sp>
      <p:sp>
        <p:nvSpPr>
          <p:cNvPr id="9" name="TextBox 8">
            <a:extLst>
              <a:ext uri="{FF2B5EF4-FFF2-40B4-BE49-F238E27FC236}">
                <a16:creationId xmlns:a16="http://schemas.microsoft.com/office/drawing/2014/main" id="{7D3D6B1A-262F-4C56-99EE-6198EE280715}"/>
              </a:ext>
            </a:extLst>
          </p:cNvPr>
          <p:cNvSpPr txBox="1"/>
          <p:nvPr/>
        </p:nvSpPr>
        <p:spPr>
          <a:xfrm>
            <a:off x="226031" y="1173462"/>
            <a:ext cx="7006975" cy="1815882"/>
          </a:xfrm>
          <a:prstGeom prst="rect">
            <a:avLst/>
          </a:prstGeom>
          <a:noFill/>
        </p:spPr>
        <p:txBody>
          <a:bodyPr wrap="square" rtlCol="0">
            <a:spAutoFit/>
          </a:bodyPr>
          <a:lstStyle/>
          <a:p>
            <a:pPr algn="ctr"/>
            <a:r>
              <a:rPr lang="en-US" sz="2800" b="1" dirty="0">
                <a:solidFill>
                  <a:srgbClr val="FFFF00"/>
                </a:solidFill>
              </a:rPr>
              <a:t>The book of Acts tells us that there</a:t>
            </a:r>
          </a:p>
          <a:p>
            <a:pPr algn="ctr"/>
            <a:r>
              <a:rPr lang="en-US" sz="2800" b="1" dirty="0">
                <a:solidFill>
                  <a:srgbClr val="FFFF00"/>
                </a:solidFill>
              </a:rPr>
              <a:t>was a church at Antioch Pisidia (Acts 13)</a:t>
            </a:r>
          </a:p>
          <a:p>
            <a:pPr algn="ctr"/>
            <a:r>
              <a:rPr lang="en-US" sz="2800" b="1" dirty="0" err="1">
                <a:solidFill>
                  <a:srgbClr val="FFFF00"/>
                </a:solidFill>
              </a:rPr>
              <a:t>Colosse</a:t>
            </a:r>
            <a:r>
              <a:rPr lang="en-US" sz="2800" b="1" dirty="0">
                <a:solidFill>
                  <a:srgbClr val="FFFF00"/>
                </a:solidFill>
              </a:rPr>
              <a:t> (Acts 19:10), Troas and</a:t>
            </a:r>
          </a:p>
          <a:p>
            <a:pPr algn="ctr"/>
            <a:r>
              <a:rPr lang="en-US" sz="2800" b="1" dirty="0">
                <a:solidFill>
                  <a:srgbClr val="FFFF00"/>
                </a:solidFill>
              </a:rPr>
              <a:t>Hierapolis.</a:t>
            </a:r>
          </a:p>
        </p:txBody>
      </p:sp>
    </p:spTree>
    <p:extLst>
      <p:ext uri="{BB962C8B-B14F-4D97-AF65-F5344CB8AC3E}">
        <p14:creationId xmlns:p14="http://schemas.microsoft.com/office/powerpoint/2010/main" val="76217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4979624" cy="1034017"/>
          </a:xfrm>
          <a:solidFill>
            <a:schemeClr val="accent1"/>
          </a:solidFill>
        </p:spPr>
        <p:txBody>
          <a:bodyPr>
            <a:normAutofit/>
          </a:bodyPr>
          <a:lstStyle/>
          <a:p>
            <a:r>
              <a:rPr lang="en-US" b="1" dirty="0">
                <a:solidFill>
                  <a:schemeClr val="bg1"/>
                </a:solidFill>
              </a:rPr>
              <a:t>Why these churches?</a:t>
            </a:r>
          </a:p>
        </p:txBody>
      </p:sp>
      <p:pic>
        <p:nvPicPr>
          <p:cNvPr id="8" name="Content Placeholder 7">
            <a:extLst>
              <a:ext uri="{FF2B5EF4-FFF2-40B4-BE49-F238E27FC236}">
                <a16:creationId xmlns:a16="http://schemas.microsoft.com/office/drawing/2014/main" id="{E027E7F6-8657-44B7-A428-0C20EF3E002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3955551"/>
            <a:ext cx="3256908" cy="2860649"/>
          </a:xfrm>
        </p:spPr>
      </p:pic>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7634689" y="0"/>
            <a:ext cx="4557310" cy="6858000"/>
          </a:xfrm>
          <a:solidFill>
            <a:schemeClr val="accent2">
              <a:lumMod val="60000"/>
              <a:lumOff val="40000"/>
            </a:schemeClr>
          </a:solidFill>
        </p:spPr>
        <p:txBody>
          <a:bodyPr>
            <a:normAutofit fontScale="85000" lnSpcReduction="20000"/>
          </a:bodyPr>
          <a:lstStyle/>
          <a:p>
            <a:pPr marL="0" indent="0" algn="ctr">
              <a:buNone/>
            </a:pPr>
            <a:r>
              <a:rPr lang="en-US" b="1" baseline="30000" dirty="0"/>
              <a:t>4 </a:t>
            </a:r>
            <a:r>
              <a:rPr lang="en-US" b="1" dirty="0"/>
              <a:t>John, to the seven churches which are in Asia: Grace to you and peace from Him who is and who was and who is to come, and from the seven Spirits who are before His throne, </a:t>
            </a:r>
            <a:r>
              <a:rPr lang="en-US" b="1" baseline="30000" dirty="0"/>
              <a:t>5 </a:t>
            </a:r>
            <a:r>
              <a:rPr lang="en-US" b="1" dirty="0"/>
              <a:t>and from Jesus Christ, the faithful witness, the firstborn from the dead, and the ruler over the kings of the earth. To Him who loved us and washed us from our sins in His own blood, </a:t>
            </a:r>
            <a:r>
              <a:rPr lang="en-US" b="1" baseline="30000" dirty="0"/>
              <a:t>6 </a:t>
            </a:r>
            <a:r>
              <a:rPr lang="en-US" b="1" dirty="0"/>
              <a:t>and has made us kings and priests to His God and Father, to Him </a:t>
            </a:r>
            <a:r>
              <a:rPr lang="en-US" b="1" i="1" dirty="0"/>
              <a:t>be</a:t>
            </a:r>
            <a:r>
              <a:rPr lang="en-US" b="1" dirty="0"/>
              <a:t> glory and dominion forever and ever. Amen. </a:t>
            </a:r>
            <a:r>
              <a:rPr lang="en-US" b="1" baseline="30000" dirty="0"/>
              <a:t>7 </a:t>
            </a:r>
            <a:r>
              <a:rPr lang="en-US" b="1" dirty="0"/>
              <a:t>Behold, He is coming with clouds, and every eye will see Him, even they who pierced Him. And all the tribes of the earth will mourn because of Him. Even so, Amen. </a:t>
            </a:r>
            <a:r>
              <a:rPr lang="en-US" b="1" baseline="30000" dirty="0"/>
              <a:t>8 </a:t>
            </a:r>
            <a:r>
              <a:rPr lang="en-US" b="1" dirty="0"/>
              <a:t>“I am the Alpha and the Omega, </a:t>
            </a:r>
            <a:r>
              <a:rPr lang="en-US" b="1" i="1" dirty="0"/>
              <a:t>the</a:t>
            </a:r>
            <a:r>
              <a:rPr lang="en-US" b="1" dirty="0"/>
              <a:t> Beginning and </a:t>
            </a:r>
            <a:r>
              <a:rPr lang="en-US" b="1" i="1" dirty="0"/>
              <a:t>the</a:t>
            </a:r>
            <a:r>
              <a:rPr lang="en-US" b="1" dirty="0"/>
              <a:t> End,” says the Lord, “who is and who was and who is to come, the Almighty.”</a:t>
            </a:r>
          </a:p>
          <a:p>
            <a:pPr marL="0" indent="0">
              <a:buNone/>
            </a:pPr>
            <a:endParaRPr lang="en-US" dirty="0"/>
          </a:p>
        </p:txBody>
      </p:sp>
      <p:sp>
        <p:nvSpPr>
          <p:cNvPr id="9" name="TextBox 8">
            <a:extLst>
              <a:ext uri="{FF2B5EF4-FFF2-40B4-BE49-F238E27FC236}">
                <a16:creationId xmlns:a16="http://schemas.microsoft.com/office/drawing/2014/main" id="{7D3D6B1A-262F-4C56-99EE-6198EE280715}"/>
              </a:ext>
            </a:extLst>
          </p:cNvPr>
          <p:cNvSpPr txBox="1"/>
          <p:nvPr/>
        </p:nvSpPr>
        <p:spPr>
          <a:xfrm>
            <a:off x="99008" y="1415969"/>
            <a:ext cx="7456913" cy="224676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rPr>
              <a:t>The number 7 is very important in the book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FF00"/>
                </a:solidFill>
                <a:latin typeface="Calibri" panose="020F0502020204030204"/>
              </a:rPr>
              <a:t>As the number is a PERFECT number.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FF00"/>
                </a:solidFill>
                <a:latin typeface="Calibri" panose="020F0502020204030204"/>
              </a:rPr>
              <a:t>Numbers are very important in the book and we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FF00"/>
                </a:solidFill>
                <a:latin typeface="Calibri" panose="020F0502020204030204"/>
              </a:rPr>
              <a:t>w</a:t>
            </a:r>
            <a:r>
              <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rPr>
              <a:t>ill</a:t>
            </a:r>
            <a:r>
              <a:rPr kumimoji="0" lang="en-US" sz="2800" b="1" i="0" u="none" strike="noStrike" kern="1200" cap="none" spc="0" normalizeH="0" noProof="0" dirty="0">
                <a:ln>
                  <a:noFill/>
                </a:ln>
                <a:solidFill>
                  <a:srgbClr val="FFFF00"/>
                </a:solidFill>
                <a:effectLst/>
                <a:uLnTx/>
                <a:uFillTx/>
                <a:latin typeface="Calibri" panose="020F0502020204030204"/>
                <a:ea typeface="+mn-ea"/>
                <a:cs typeface="+mn-cs"/>
              </a:rPr>
              <a:t> study the different numbers as we progress</a:t>
            </a:r>
            <a:endPar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503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844EBC-E369-4374-B5E6-5A8933AA2865}"/>
              </a:ext>
            </a:extLst>
          </p:cNvPr>
          <p:cNvSpPr>
            <a:spLocks noGrp="1"/>
          </p:cNvSpPr>
          <p:nvPr>
            <p:ph type="title"/>
          </p:nvPr>
        </p:nvSpPr>
        <p:spPr>
          <a:xfrm>
            <a:off x="0" y="0"/>
            <a:ext cx="4979624" cy="1034017"/>
          </a:xfrm>
          <a:solidFill>
            <a:schemeClr val="accent1"/>
          </a:solidFill>
        </p:spPr>
        <p:txBody>
          <a:bodyPr>
            <a:normAutofit/>
          </a:bodyPr>
          <a:lstStyle/>
          <a:p>
            <a:r>
              <a:rPr lang="en-US" b="1" dirty="0">
                <a:solidFill>
                  <a:schemeClr val="bg1"/>
                </a:solidFill>
              </a:rPr>
              <a:t>Why these churches?</a:t>
            </a:r>
          </a:p>
        </p:txBody>
      </p:sp>
      <p:pic>
        <p:nvPicPr>
          <p:cNvPr id="8" name="Content Placeholder 7">
            <a:extLst>
              <a:ext uri="{FF2B5EF4-FFF2-40B4-BE49-F238E27FC236}">
                <a16:creationId xmlns:a16="http://schemas.microsoft.com/office/drawing/2014/main" id="{E027E7F6-8657-44B7-A428-0C20EF3E002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83367" y="3128789"/>
            <a:ext cx="4007223" cy="3729210"/>
          </a:xfrm>
        </p:spPr>
      </p:pic>
      <p:sp>
        <p:nvSpPr>
          <p:cNvPr id="6" name="Content Placeholder 5">
            <a:extLst>
              <a:ext uri="{FF2B5EF4-FFF2-40B4-BE49-F238E27FC236}">
                <a16:creationId xmlns:a16="http://schemas.microsoft.com/office/drawing/2014/main" id="{71A28518-413A-47ED-8E45-F0A3A1E0F67B}"/>
              </a:ext>
            </a:extLst>
          </p:cNvPr>
          <p:cNvSpPr>
            <a:spLocks noGrp="1"/>
          </p:cNvSpPr>
          <p:nvPr>
            <p:ph sz="half" idx="2"/>
          </p:nvPr>
        </p:nvSpPr>
        <p:spPr>
          <a:xfrm>
            <a:off x="7634689" y="0"/>
            <a:ext cx="4557310" cy="6858000"/>
          </a:xfrm>
          <a:solidFill>
            <a:schemeClr val="accent2">
              <a:lumMod val="60000"/>
              <a:lumOff val="40000"/>
            </a:schemeClr>
          </a:solidFill>
        </p:spPr>
        <p:txBody>
          <a:bodyPr>
            <a:normAutofit fontScale="85000" lnSpcReduction="20000"/>
          </a:bodyPr>
          <a:lstStyle/>
          <a:p>
            <a:pPr marL="0" indent="0" algn="ctr">
              <a:buNone/>
            </a:pPr>
            <a:r>
              <a:rPr lang="en-US" b="1" baseline="30000" dirty="0"/>
              <a:t>4 </a:t>
            </a:r>
            <a:r>
              <a:rPr lang="en-US" b="1" dirty="0"/>
              <a:t>John, to the seven churches which are in Asia: Grace to you and peace from Him who is and who was and who is to come, and from the seven Spirits who are before His throne, </a:t>
            </a:r>
            <a:r>
              <a:rPr lang="en-US" b="1" baseline="30000" dirty="0"/>
              <a:t>5 </a:t>
            </a:r>
            <a:r>
              <a:rPr lang="en-US" b="1" dirty="0"/>
              <a:t>and from Jesus Christ, the faithful witness, the firstborn from the dead, and the ruler over the kings of the earth. To Him who loved us and washed us from our sins in His own blood, </a:t>
            </a:r>
            <a:r>
              <a:rPr lang="en-US" b="1" baseline="30000" dirty="0"/>
              <a:t>6 </a:t>
            </a:r>
            <a:r>
              <a:rPr lang="en-US" b="1" dirty="0"/>
              <a:t>and has made us kings and priests to His God and Father, to Him </a:t>
            </a:r>
            <a:r>
              <a:rPr lang="en-US" b="1" i="1" dirty="0"/>
              <a:t>be</a:t>
            </a:r>
            <a:r>
              <a:rPr lang="en-US" b="1" dirty="0"/>
              <a:t> glory and dominion forever and ever. Amen. </a:t>
            </a:r>
            <a:r>
              <a:rPr lang="en-US" b="1" baseline="30000" dirty="0"/>
              <a:t>7 </a:t>
            </a:r>
            <a:r>
              <a:rPr lang="en-US" b="1" dirty="0"/>
              <a:t>Behold, He is coming with clouds, and every eye will see Him, even they who pierced Him. And all the tribes of the earth will mourn because of Him. Even so, Amen. </a:t>
            </a:r>
            <a:r>
              <a:rPr lang="en-US" b="1" baseline="30000" dirty="0"/>
              <a:t>8 </a:t>
            </a:r>
            <a:r>
              <a:rPr lang="en-US" b="1" dirty="0"/>
              <a:t>“I am the Alpha and the Omega, </a:t>
            </a:r>
            <a:r>
              <a:rPr lang="en-US" b="1" i="1" dirty="0"/>
              <a:t>the</a:t>
            </a:r>
            <a:r>
              <a:rPr lang="en-US" b="1" dirty="0"/>
              <a:t> Beginning and </a:t>
            </a:r>
            <a:r>
              <a:rPr lang="en-US" b="1" i="1" dirty="0"/>
              <a:t>the</a:t>
            </a:r>
            <a:r>
              <a:rPr lang="en-US" b="1" dirty="0"/>
              <a:t> End,” says the Lord, “who is and who was and who is to come, the Almighty.”</a:t>
            </a:r>
          </a:p>
          <a:p>
            <a:pPr marL="0" indent="0">
              <a:buNone/>
            </a:pPr>
            <a:endParaRPr lang="en-US" dirty="0"/>
          </a:p>
        </p:txBody>
      </p:sp>
      <p:sp>
        <p:nvSpPr>
          <p:cNvPr id="9" name="TextBox 8">
            <a:extLst>
              <a:ext uri="{FF2B5EF4-FFF2-40B4-BE49-F238E27FC236}">
                <a16:creationId xmlns:a16="http://schemas.microsoft.com/office/drawing/2014/main" id="{7D3D6B1A-262F-4C56-99EE-6198EE280715}"/>
              </a:ext>
            </a:extLst>
          </p:cNvPr>
          <p:cNvSpPr txBox="1"/>
          <p:nvPr/>
        </p:nvSpPr>
        <p:spPr>
          <a:xfrm>
            <a:off x="493963" y="1173462"/>
            <a:ext cx="6178871" cy="1815882"/>
          </a:xfrm>
          <a:prstGeom prst="rect">
            <a:avLst/>
          </a:prstGeom>
          <a:noFill/>
        </p:spPr>
        <p:txBody>
          <a:bodyPr wrap="none" rtlCol="0">
            <a:spAutoFit/>
          </a:bodyPr>
          <a:lstStyle/>
          <a:p>
            <a:pPr algn="ctr"/>
            <a:r>
              <a:rPr lang="en-US" sz="2800" b="1" dirty="0">
                <a:solidFill>
                  <a:srgbClr val="FFFF00"/>
                </a:solidFill>
              </a:rPr>
              <a:t>They were probably chosen because</a:t>
            </a:r>
          </a:p>
          <a:p>
            <a:pPr algn="ctr"/>
            <a:r>
              <a:rPr lang="en-US" sz="2800" b="1" dirty="0">
                <a:solidFill>
                  <a:srgbClr val="FFFF00"/>
                </a:solidFill>
              </a:rPr>
              <a:t>these possessed qualities,</a:t>
            </a:r>
          </a:p>
          <a:p>
            <a:pPr algn="ctr"/>
            <a:r>
              <a:rPr lang="en-US" sz="2800" b="1" dirty="0">
                <a:solidFill>
                  <a:srgbClr val="FFFF00"/>
                </a:solidFill>
              </a:rPr>
              <a:t>challenges, and problems congregations</a:t>
            </a:r>
          </a:p>
          <a:p>
            <a:pPr algn="ctr"/>
            <a:r>
              <a:rPr lang="en-US" sz="2800" b="1" dirty="0">
                <a:solidFill>
                  <a:srgbClr val="FFFF00"/>
                </a:solidFill>
              </a:rPr>
              <a:t>throughout history have had.</a:t>
            </a:r>
          </a:p>
        </p:txBody>
      </p:sp>
    </p:spTree>
    <p:extLst>
      <p:ext uri="{BB962C8B-B14F-4D97-AF65-F5344CB8AC3E}">
        <p14:creationId xmlns:p14="http://schemas.microsoft.com/office/powerpoint/2010/main" val="8896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3185</Words>
  <Application>Microsoft Office PowerPoint</Application>
  <PresentationFormat>Widescreen</PresentationFormat>
  <Paragraphs>183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system-ui</vt:lpstr>
      <vt:lpstr>Office Theme</vt:lpstr>
      <vt:lpstr>Chapter 1</vt:lpstr>
      <vt:lpstr>PowerPoint Presentation</vt:lpstr>
      <vt:lpstr>Central Theme of First Three Chapters</vt:lpstr>
      <vt:lpstr>Introduction</vt:lpstr>
      <vt:lpstr>Introduction</vt:lpstr>
      <vt:lpstr>Why these churches?</vt:lpstr>
      <vt:lpstr>Why these churches?</vt:lpstr>
      <vt:lpstr>Why these churches?</vt:lpstr>
      <vt:lpstr>Why these churches?</vt:lpstr>
      <vt:lpstr>Why these churches?</vt:lpstr>
      <vt:lpstr>Revelation 1:4-8</vt:lpstr>
      <vt:lpstr>5 and from Jesus Christ, the faithful witness, the firstborn from the dead, and the ruler over the kings of the earth.</vt:lpstr>
      <vt:lpstr>5 and from Jesus Christ, the faithful witness, the firstborn from the dead, and the ruler over the kings of the earth.</vt:lpstr>
      <vt:lpstr>John the Writer</vt:lpstr>
      <vt:lpstr>John the Writer</vt:lpstr>
      <vt:lpstr>John the Writer</vt:lpstr>
      <vt:lpstr>THE Christ</vt:lpstr>
      <vt:lpstr>PowerPoint Presentation</vt:lpstr>
      <vt:lpstr>PowerPoint Presentation</vt:lpstr>
      <vt:lpstr>PowerPoint Presentation</vt:lpstr>
      <vt:lpstr>PowerPoint Presentation</vt:lpstr>
      <vt:lpstr>PowerPoint Presentation</vt:lpstr>
      <vt:lpstr>Angels of the Churches</vt:lpstr>
      <vt:lpstr>Angels of the Churches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Paden, Eddie - LCMS Lang. Arts</dc:creator>
  <cp:lastModifiedBy>Kevin Stilts</cp:lastModifiedBy>
  <cp:revision>35</cp:revision>
  <dcterms:created xsi:type="dcterms:W3CDTF">2022-09-22T13:44:13Z</dcterms:created>
  <dcterms:modified xsi:type="dcterms:W3CDTF">2022-10-10T00:05:17Z</dcterms:modified>
</cp:coreProperties>
</file>