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94" r:id="rId6"/>
    <p:sldId id="261" r:id="rId7"/>
    <p:sldId id="262" r:id="rId8"/>
    <p:sldId id="263" r:id="rId9"/>
    <p:sldId id="295" r:id="rId10"/>
    <p:sldId id="259" r:id="rId11"/>
    <p:sldId id="264" r:id="rId12"/>
    <p:sldId id="265" r:id="rId13"/>
    <p:sldId id="296" r:id="rId14"/>
    <p:sldId id="266" r:id="rId15"/>
    <p:sldId id="267" r:id="rId16"/>
    <p:sldId id="268" r:id="rId17"/>
    <p:sldId id="269" r:id="rId18"/>
    <p:sldId id="298" r:id="rId19"/>
    <p:sldId id="270" r:id="rId20"/>
    <p:sldId id="271" r:id="rId21"/>
    <p:sldId id="272" r:id="rId22"/>
    <p:sldId id="273" r:id="rId23"/>
    <p:sldId id="274" r:id="rId24"/>
    <p:sldId id="275" r:id="rId25"/>
    <p:sldId id="297" r:id="rId26"/>
    <p:sldId id="277" r:id="rId27"/>
    <p:sldId id="276" r:id="rId28"/>
    <p:sldId id="278" r:id="rId29"/>
    <p:sldId id="279" r:id="rId30"/>
    <p:sldId id="280" r:id="rId31"/>
    <p:sldId id="281" r:id="rId32"/>
    <p:sldId id="282" r:id="rId33"/>
    <p:sldId id="283" r:id="rId34"/>
    <p:sldId id="299" r:id="rId35"/>
    <p:sldId id="300" r:id="rId36"/>
    <p:sldId id="301" r:id="rId37"/>
    <p:sldId id="284" r:id="rId38"/>
    <p:sldId id="285" r:id="rId39"/>
    <p:sldId id="286" r:id="rId40"/>
    <p:sldId id="287" r:id="rId41"/>
    <p:sldId id="288" r:id="rId42"/>
    <p:sldId id="289" r:id="rId43"/>
    <p:sldId id="302" r:id="rId44"/>
    <p:sldId id="290" r:id="rId45"/>
    <p:sldId id="291" r:id="rId46"/>
    <p:sldId id="292" r:id="rId47"/>
    <p:sldId id="303" r:id="rId48"/>
    <p:sldId id="293"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D82C-4DA9-4743-9F2D-1D2409D9C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EAC4D-FB0A-4037-A418-BC670AEFA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254931-EE65-4A1E-9526-198A2366E3F0}"/>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5" name="Footer Placeholder 4">
            <a:extLst>
              <a:ext uri="{FF2B5EF4-FFF2-40B4-BE49-F238E27FC236}">
                <a16:creationId xmlns:a16="http://schemas.microsoft.com/office/drawing/2014/main" id="{4502D858-651E-4201-8B24-39CB56B61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7F67A-81BA-4639-A824-7822ED16FFC5}"/>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428738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FACB-5262-4BA1-8A82-BE2F5E8895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5A72A-25C0-4785-84A3-EAA7756528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32892-6E23-42B1-AF1F-0EE2891478DB}"/>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5" name="Footer Placeholder 4">
            <a:extLst>
              <a:ext uri="{FF2B5EF4-FFF2-40B4-BE49-F238E27FC236}">
                <a16:creationId xmlns:a16="http://schemas.microsoft.com/office/drawing/2014/main" id="{06028D2B-DA4D-46BC-B495-96E8F94A6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29408-C37E-439F-8F18-61909C9737E3}"/>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248343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ACDD01-489B-4D11-B206-B2860FD6A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D2171-47B7-4578-BC1B-AF54D975DF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F8DF7-16DF-48B7-AAA1-973337DB38B9}"/>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5" name="Footer Placeholder 4">
            <a:extLst>
              <a:ext uri="{FF2B5EF4-FFF2-40B4-BE49-F238E27FC236}">
                <a16:creationId xmlns:a16="http://schemas.microsoft.com/office/drawing/2014/main" id="{35BFD4B3-0CF7-4B2E-9B7A-B7A07FA8B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DC640-2105-4E99-ACB0-8B50FFA4BD99}"/>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387371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2152-344A-404D-9688-18CD76666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4A22A-3BE5-40B0-ADCD-B0192B6756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CDC07-5886-458A-AE19-02AE5D691949}"/>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5" name="Footer Placeholder 4">
            <a:extLst>
              <a:ext uri="{FF2B5EF4-FFF2-40B4-BE49-F238E27FC236}">
                <a16:creationId xmlns:a16="http://schemas.microsoft.com/office/drawing/2014/main" id="{87653B21-219E-45CC-B67E-CE2BF9052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90139-DA41-4F1B-AD46-4D2D01D5BEBE}"/>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137076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0F85-6BB9-4669-BDB5-0D6EE7985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439B34-C8D8-4775-B9F1-DFF3B8D79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B6455A-C785-4865-B24C-13F66CA80545}"/>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5" name="Footer Placeholder 4">
            <a:extLst>
              <a:ext uri="{FF2B5EF4-FFF2-40B4-BE49-F238E27FC236}">
                <a16:creationId xmlns:a16="http://schemas.microsoft.com/office/drawing/2014/main" id="{73C50642-7155-4691-8E5C-66F06AB8A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12B9E-F9DB-4ACE-ACC5-95CCBCC8390A}"/>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275873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D2C5-894F-451F-AFFF-6B6FFE4EF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0D9825-CF46-4FB3-8EBC-665A8F06F6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68BE1-7B53-4C6C-9AAC-853513A179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F47372-98F5-4C79-B3EC-84D65F37B94B}"/>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6" name="Footer Placeholder 5">
            <a:extLst>
              <a:ext uri="{FF2B5EF4-FFF2-40B4-BE49-F238E27FC236}">
                <a16:creationId xmlns:a16="http://schemas.microsoft.com/office/drawing/2014/main" id="{D7554393-4FF0-4D69-993A-CF1BFEEA7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3AA42-19F6-49ED-948C-0374004D61C8}"/>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103114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177A-2E78-4E3D-9BB7-D617761BB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F5C3-2F8D-4765-903E-883A93C68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A45419-7801-419D-BFB4-F5EF6BFE16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8335EA-5255-4AA6-8CD7-A1D627466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564ABA-55D1-471A-961E-E2C6D4BAE8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C36F35-DF15-4F09-92E6-5C3B734CF616}"/>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8" name="Footer Placeholder 7">
            <a:extLst>
              <a:ext uri="{FF2B5EF4-FFF2-40B4-BE49-F238E27FC236}">
                <a16:creationId xmlns:a16="http://schemas.microsoft.com/office/drawing/2014/main" id="{CD4767AC-D518-420C-88A5-AC4BEC875B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E2D505-509D-4529-A8F9-60149921CDAE}"/>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53002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9DBD-32DE-4A01-81DD-B9437BF956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6621FF-A633-4D69-9FCB-F22A11B5D570}"/>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4" name="Footer Placeholder 3">
            <a:extLst>
              <a:ext uri="{FF2B5EF4-FFF2-40B4-BE49-F238E27FC236}">
                <a16:creationId xmlns:a16="http://schemas.microsoft.com/office/drawing/2014/main" id="{45C389AF-E770-4163-ABF4-FD5D31D009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2FFA0-82E5-451D-B8C4-741DFD47D696}"/>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212555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CCF1C-D641-46DD-A095-F58B8A8E8C9C}"/>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3" name="Footer Placeholder 2">
            <a:extLst>
              <a:ext uri="{FF2B5EF4-FFF2-40B4-BE49-F238E27FC236}">
                <a16:creationId xmlns:a16="http://schemas.microsoft.com/office/drawing/2014/main" id="{0C8E8D33-91DD-4E50-AD32-2DCF5AA88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E53D64-82D4-46BE-9D8B-1B962E5C3E54}"/>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42883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EE33-A426-4010-BD62-897B9C40E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3E1B3-D6D8-41F2-B24A-A674AD8F4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D849FC-DCCB-472A-A918-3C5F7D944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4BC380-7F6F-48BC-884E-164FD9993F95}"/>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6" name="Footer Placeholder 5">
            <a:extLst>
              <a:ext uri="{FF2B5EF4-FFF2-40B4-BE49-F238E27FC236}">
                <a16:creationId xmlns:a16="http://schemas.microsoft.com/office/drawing/2014/main" id="{CF6C7741-F5A5-4244-94AD-F0801D519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C57BB-4967-408F-BE7D-7B239B335602}"/>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91843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42F2-7E00-4EF9-9F96-C48A59103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3EAD73-F1CE-4241-88A3-2AD2FE0735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1A4878-722C-4D91-998E-F46E1C790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4DED7A-81AF-457B-B810-23F3C6453097}"/>
              </a:ext>
            </a:extLst>
          </p:cNvPr>
          <p:cNvSpPr>
            <a:spLocks noGrp="1"/>
          </p:cNvSpPr>
          <p:nvPr>
            <p:ph type="dt" sz="half" idx="10"/>
          </p:nvPr>
        </p:nvSpPr>
        <p:spPr/>
        <p:txBody>
          <a:bodyPr/>
          <a:lstStyle/>
          <a:p>
            <a:fld id="{021CEB6F-11FC-45B5-AAF5-42D7C158B5E6}" type="datetimeFigureOut">
              <a:rPr lang="en-US" smtClean="0"/>
              <a:t>10/16/2022</a:t>
            </a:fld>
            <a:endParaRPr lang="en-US"/>
          </a:p>
        </p:txBody>
      </p:sp>
      <p:sp>
        <p:nvSpPr>
          <p:cNvPr id="6" name="Footer Placeholder 5">
            <a:extLst>
              <a:ext uri="{FF2B5EF4-FFF2-40B4-BE49-F238E27FC236}">
                <a16:creationId xmlns:a16="http://schemas.microsoft.com/office/drawing/2014/main" id="{B035040B-9C94-4902-B4EA-3C7634D5B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9BC59-5228-474F-B13C-DAA3D10A6DA5}"/>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404284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6765E-85F8-40F0-964D-8EEE49307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A085AC-9804-448C-AE40-A2FFFBD33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E15BC-CD9E-4604-BD62-16C2B4D2B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CEB6F-11FC-45B5-AAF5-42D7C158B5E6}" type="datetimeFigureOut">
              <a:rPr lang="en-US" smtClean="0"/>
              <a:t>10/16/2022</a:t>
            </a:fld>
            <a:endParaRPr lang="en-US"/>
          </a:p>
        </p:txBody>
      </p:sp>
      <p:sp>
        <p:nvSpPr>
          <p:cNvPr id="5" name="Footer Placeholder 4">
            <a:extLst>
              <a:ext uri="{FF2B5EF4-FFF2-40B4-BE49-F238E27FC236}">
                <a16:creationId xmlns:a16="http://schemas.microsoft.com/office/drawing/2014/main" id="{78FED51F-BA9F-43DD-B372-BAEC60A5E6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AD973-F1D5-4145-A7D0-1F60958B5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4BA61-FD14-4464-BD67-23CB6F2064AB}" type="slidenum">
              <a:rPr lang="en-US" smtClean="0"/>
              <a:t>‹#›</a:t>
            </a:fld>
            <a:endParaRPr lang="en-US"/>
          </a:p>
        </p:txBody>
      </p:sp>
    </p:spTree>
    <p:extLst>
      <p:ext uri="{BB962C8B-B14F-4D97-AF65-F5344CB8AC3E}">
        <p14:creationId xmlns:p14="http://schemas.microsoft.com/office/powerpoint/2010/main" val="2522092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AB0B-FB30-49A0-8B08-87F249FEAFB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16BC7C8-A832-4B82-B45A-D9CFFB9013A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D75682C-8767-4EAF-8EFE-B819D21D4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165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extLst>
              <p:ext uri="{D42A27DB-BD31-4B8C-83A1-F6EECF244321}">
                <p14:modId xmlns:p14="http://schemas.microsoft.com/office/powerpoint/2010/main" val="4074450655"/>
              </p:ext>
            </p:extLst>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endParaRPr lang="en-US" dirty="0"/>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081444498"/>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794670501"/>
                  </a:ext>
                </a:extLst>
              </a:tr>
              <a:tr h="5715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54110212"/>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endParaRPr lang="en-US"/>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93037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5057-E9A0-4135-A76A-B7B13BA3C25B}"/>
              </a:ext>
            </a:extLst>
          </p:cNvPr>
          <p:cNvSpPr>
            <a:spLocks noGrp="1"/>
          </p:cNvSpPr>
          <p:nvPr>
            <p:ph type="title"/>
          </p:nvPr>
        </p:nvSpPr>
        <p:spPr>
          <a:xfrm>
            <a:off x="838200" y="177838"/>
            <a:ext cx="10515600" cy="1325563"/>
          </a:xfrm>
          <a:ln w="28575">
            <a:solidFill>
              <a:schemeClr val="bg1"/>
            </a:solidFill>
          </a:ln>
        </p:spPr>
        <p:txBody>
          <a:bodyPr>
            <a:normAutofit fontScale="90000"/>
          </a:bodyPr>
          <a:lstStyle/>
          <a:p>
            <a:pPr algn="ctr"/>
            <a:r>
              <a:rPr lang="en-US" sz="2800" b="1" baseline="30000" dirty="0">
                <a:solidFill>
                  <a:schemeClr val="bg1"/>
                </a:solidFill>
                <a:latin typeface="system-ui"/>
              </a:rPr>
              <a:t>4 </a:t>
            </a:r>
            <a:r>
              <a:rPr lang="en-US" sz="2800" dirty="0">
                <a:solidFill>
                  <a:schemeClr val="bg1"/>
                </a:solidFill>
                <a:latin typeface="system-ui"/>
              </a:rPr>
              <a:t>Nevertheless I have </a:t>
            </a:r>
            <a:r>
              <a:rPr lang="en-US" sz="2800" i="1" dirty="0">
                <a:solidFill>
                  <a:schemeClr val="bg1"/>
                </a:solidFill>
                <a:latin typeface="system-ui"/>
              </a:rPr>
              <a:t>this</a:t>
            </a:r>
            <a:r>
              <a:rPr lang="en-US" sz="2800" dirty="0">
                <a:solidFill>
                  <a:schemeClr val="bg1"/>
                </a:solidFill>
                <a:latin typeface="system-ui"/>
              </a:rPr>
              <a:t> against you, that you have left your first love. </a:t>
            </a:r>
            <a:r>
              <a:rPr lang="en-US" sz="2800" b="1" baseline="30000" dirty="0">
                <a:solidFill>
                  <a:schemeClr val="bg1"/>
                </a:solidFill>
                <a:latin typeface="system-ui"/>
              </a:rPr>
              <a:t>5 </a:t>
            </a:r>
            <a:r>
              <a:rPr lang="en-US" sz="2800" dirty="0">
                <a:solidFill>
                  <a:schemeClr val="bg1"/>
                </a:solidFill>
                <a:latin typeface="system-ui"/>
              </a:rPr>
              <a:t>Remember therefore from where you have fallen; repent and do the first works, or else I will come to you quickly and remove your lampstand from its place—unless you repent.</a:t>
            </a:r>
            <a:endParaRPr lang="en-US" sz="2800" dirty="0">
              <a:solidFill>
                <a:schemeClr val="bg1"/>
              </a:solidFill>
            </a:endParaRPr>
          </a:p>
        </p:txBody>
      </p:sp>
      <p:sp>
        <p:nvSpPr>
          <p:cNvPr id="3" name="Content Placeholder 2">
            <a:extLst>
              <a:ext uri="{FF2B5EF4-FFF2-40B4-BE49-F238E27FC236}">
                <a16:creationId xmlns:a16="http://schemas.microsoft.com/office/drawing/2014/main" id="{78D39579-4FFB-41C4-A618-F257F025F5EA}"/>
              </a:ext>
            </a:extLst>
          </p:cNvPr>
          <p:cNvSpPr>
            <a:spLocks noGrp="1"/>
          </p:cNvSpPr>
          <p:nvPr>
            <p:ph sz="half" idx="1"/>
          </p:nvPr>
        </p:nvSpPr>
        <p:spPr>
          <a:xfrm>
            <a:off x="430576" y="1825625"/>
            <a:ext cx="4890571" cy="4938732"/>
          </a:xfrm>
        </p:spPr>
        <p:txBody>
          <a:bodyPr>
            <a:normAutofit fontScale="92500"/>
          </a:bodyPr>
          <a:lstStyle/>
          <a:p>
            <a:pPr marL="0" indent="0" algn="ctr">
              <a:buNone/>
            </a:pPr>
            <a:r>
              <a:rPr lang="en-US" b="1" dirty="0">
                <a:solidFill>
                  <a:schemeClr val="bg1"/>
                </a:solidFill>
              </a:rPr>
              <a:t>Problem – they left their first love</a:t>
            </a:r>
          </a:p>
          <a:p>
            <a:pPr marL="0" indent="0" algn="ctr">
              <a:buNone/>
            </a:pPr>
            <a:endParaRPr lang="en-US" b="1" dirty="0">
              <a:solidFill>
                <a:schemeClr val="bg1"/>
              </a:solidFill>
            </a:endParaRPr>
          </a:p>
          <a:p>
            <a:pPr marL="0" indent="0" algn="ctr">
              <a:buNone/>
            </a:pPr>
            <a:r>
              <a:rPr lang="en-US" b="1" dirty="0">
                <a:solidFill>
                  <a:schemeClr val="bg1"/>
                </a:solidFill>
              </a:rPr>
              <a:t>Ephesians 5 – comparison of Christ and church to marriage</a:t>
            </a:r>
          </a:p>
          <a:p>
            <a:pPr marL="0" indent="0" algn="ctr">
              <a:buNone/>
            </a:pPr>
            <a:endParaRPr lang="en-US" b="1" dirty="0">
              <a:solidFill>
                <a:schemeClr val="bg1"/>
              </a:solidFill>
            </a:endParaRPr>
          </a:p>
          <a:p>
            <a:pPr marL="0" indent="0" algn="ctr">
              <a:buNone/>
            </a:pPr>
            <a:r>
              <a:rPr lang="en-US" b="1" dirty="0">
                <a:solidFill>
                  <a:schemeClr val="bg1"/>
                </a:solidFill>
              </a:rPr>
              <a:t>They were in a loveless marriage</a:t>
            </a:r>
          </a:p>
          <a:p>
            <a:pPr marL="0" indent="0" algn="ctr">
              <a:buNone/>
            </a:pPr>
            <a:endParaRPr lang="en-US" b="1" dirty="0">
              <a:solidFill>
                <a:schemeClr val="bg1"/>
              </a:solidFill>
            </a:endParaRPr>
          </a:p>
          <a:p>
            <a:pPr marL="0" indent="0" algn="ctr">
              <a:buNone/>
            </a:pPr>
            <a:r>
              <a:rPr lang="en-US" b="1" dirty="0">
                <a:solidFill>
                  <a:schemeClr val="bg1"/>
                </a:solidFill>
              </a:rPr>
              <a:t>They were doing for Christ what they felt like doing, nothing more or less.</a:t>
            </a:r>
          </a:p>
        </p:txBody>
      </p:sp>
      <p:pic>
        <p:nvPicPr>
          <p:cNvPr id="6" name="Content Placeholder 5">
            <a:extLst>
              <a:ext uri="{FF2B5EF4-FFF2-40B4-BE49-F238E27FC236}">
                <a16:creationId xmlns:a16="http://schemas.microsoft.com/office/drawing/2014/main" id="{E430D5DB-39BC-4C40-A4B3-44D6AEF684A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3486" y="1825624"/>
            <a:ext cx="4890571" cy="4854537"/>
          </a:xfrm>
        </p:spPr>
      </p:pic>
    </p:spTree>
    <p:extLst>
      <p:ext uri="{BB962C8B-B14F-4D97-AF65-F5344CB8AC3E}">
        <p14:creationId xmlns:p14="http://schemas.microsoft.com/office/powerpoint/2010/main" val="164717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807D-3165-4505-8BA2-533803783BC3}"/>
              </a:ext>
            </a:extLst>
          </p:cNvPr>
          <p:cNvSpPr>
            <a:spLocks noGrp="1"/>
          </p:cNvSpPr>
          <p:nvPr>
            <p:ph type="title"/>
          </p:nvPr>
        </p:nvSpPr>
        <p:spPr>
          <a:xfrm>
            <a:off x="0" y="0"/>
            <a:ext cx="9032913" cy="1122152"/>
          </a:xfrm>
        </p:spPr>
        <p:txBody>
          <a:bodyPr/>
          <a:lstStyle/>
          <a:p>
            <a:r>
              <a:rPr lang="en-US" b="1" i="1" u="sng" dirty="0">
                <a:solidFill>
                  <a:schemeClr val="bg1"/>
                </a:solidFill>
              </a:rPr>
              <a:t>Characteristics of a Loveless Marriage</a:t>
            </a:r>
          </a:p>
        </p:txBody>
      </p:sp>
      <p:sp>
        <p:nvSpPr>
          <p:cNvPr id="3" name="Content Placeholder 2">
            <a:extLst>
              <a:ext uri="{FF2B5EF4-FFF2-40B4-BE49-F238E27FC236}">
                <a16:creationId xmlns:a16="http://schemas.microsoft.com/office/drawing/2014/main" id="{841A66E0-EF05-4CB4-9BC2-AE25F1603D82}"/>
              </a:ext>
            </a:extLst>
          </p:cNvPr>
          <p:cNvSpPr>
            <a:spLocks noGrp="1"/>
          </p:cNvSpPr>
          <p:nvPr>
            <p:ph sz="half" idx="1"/>
          </p:nvPr>
        </p:nvSpPr>
        <p:spPr>
          <a:xfrm>
            <a:off x="914400" y="4701027"/>
            <a:ext cx="5181600" cy="1842992"/>
          </a:xfrm>
        </p:spPr>
        <p:txBody>
          <a:bodyPr>
            <a:normAutofit lnSpcReduction="10000"/>
          </a:bodyPr>
          <a:lstStyle/>
          <a:p>
            <a:pPr marL="0" indent="0" algn="ctr">
              <a:buNone/>
            </a:pPr>
            <a:r>
              <a:rPr lang="en-US" b="1" dirty="0">
                <a:solidFill>
                  <a:schemeClr val="accent2">
                    <a:lumMod val="40000"/>
                    <a:lumOff val="60000"/>
                  </a:schemeClr>
                </a:solidFill>
              </a:rPr>
              <a:t>How are these attitudes and actions of a loveless marriage seen in a Christian’s life towards Christ?</a:t>
            </a:r>
          </a:p>
        </p:txBody>
      </p:sp>
      <p:sp>
        <p:nvSpPr>
          <p:cNvPr id="4" name="Content Placeholder 3">
            <a:extLst>
              <a:ext uri="{FF2B5EF4-FFF2-40B4-BE49-F238E27FC236}">
                <a16:creationId xmlns:a16="http://schemas.microsoft.com/office/drawing/2014/main" id="{3BFEF258-93C7-47D0-8137-A0853D2B2434}"/>
              </a:ext>
            </a:extLst>
          </p:cNvPr>
          <p:cNvSpPr>
            <a:spLocks noGrp="1"/>
          </p:cNvSpPr>
          <p:nvPr>
            <p:ph sz="half" idx="2"/>
          </p:nvPr>
        </p:nvSpPr>
        <p:spPr>
          <a:xfrm>
            <a:off x="6590840" y="1122152"/>
            <a:ext cx="5314647" cy="5421867"/>
          </a:xfrm>
        </p:spPr>
        <p:txBody>
          <a:bodyPr>
            <a:normAutofit lnSpcReduction="10000"/>
          </a:bodyPr>
          <a:lstStyle/>
          <a:p>
            <a:pPr marL="0" indent="0" algn="ctr">
              <a:buNone/>
            </a:pPr>
            <a:r>
              <a:rPr lang="en-US" sz="3600" b="1" i="1" dirty="0">
                <a:solidFill>
                  <a:schemeClr val="accent2">
                    <a:lumMod val="40000"/>
                    <a:lumOff val="60000"/>
                  </a:schemeClr>
                </a:solidFill>
              </a:rPr>
              <a:t>No Communication</a:t>
            </a:r>
          </a:p>
          <a:p>
            <a:pPr marL="0" indent="0" algn="ctr">
              <a:buNone/>
            </a:pPr>
            <a:endParaRPr lang="en-US" sz="3600" b="1" i="1" dirty="0">
              <a:solidFill>
                <a:schemeClr val="accent2">
                  <a:lumMod val="40000"/>
                  <a:lumOff val="60000"/>
                </a:schemeClr>
              </a:solidFill>
            </a:endParaRPr>
          </a:p>
          <a:p>
            <a:pPr marL="0" indent="0" algn="ctr">
              <a:buNone/>
            </a:pPr>
            <a:r>
              <a:rPr lang="en-US" sz="3600" b="1" i="1" dirty="0">
                <a:solidFill>
                  <a:schemeClr val="accent2">
                    <a:lumMod val="40000"/>
                    <a:lumOff val="60000"/>
                  </a:schemeClr>
                </a:solidFill>
              </a:rPr>
              <a:t>Nonchalant Attitude (Habit only; the other is no longer special) </a:t>
            </a:r>
          </a:p>
          <a:p>
            <a:pPr marL="0" indent="0" algn="ctr">
              <a:buNone/>
            </a:pPr>
            <a:endParaRPr lang="en-US" sz="3600" b="1" i="1" dirty="0">
              <a:solidFill>
                <a:schemeClr val="accent2">
                  <a:lumMod val="40000"/>
                  <a:lumOff val="60000"/>
                </a:schemeClr>
              </a:solidFill>
            </a:endParaRPr>
          </a:p>
          <a:p>
            <a:pPr marL="0" indent="0" algn="ctr">
              <a:buNone/>
            </a:pPr>
            <a:r>
              <a:rPr lang="en-US" sz="3600" b="1" i="1" dirty="0">
                <a:solidFill>
                  <a:schemeClr val="accent2">
                    <a:lumMod val="40000"/>
                    <a:lumOff val="60000"/>
                  </a:schemeClr>
                </a:solidFill>
              </a:rPr>
              <a:t>Selfish, focused ONLY on self</a:t>
            </a:r>
          </a:p>
          <a:p>
            <a:pPr marL="0" indent="0" algn="ctr">
              <a:buNone/>
            </a:pPr>
            <a:endParaRPr lang="en-US" sz="3600" b="1" i="1" dirty="0">
              <a:solidFill>
                <a:schemeClr val="accent2">
                  <a:lumMod val="40000"/>
                  <a:lumOff val="60000"/>
                </a:schemeClr>
              </a:solidFill>
            </a:endParaRPr>
          </a:p>
          <a:p>
            <a:pPr marL="0" indent="0" algn="ctr">
              <a:buNone/>
            </a:pPr>
            <a:r>
              <a:rPr lang="en-US" sz="3600" b="1" i="1" dirty="0">
                <a:solidFill>
                  <a:schemeClr val="accent2">
                    <a:lumMod val="40000"/>
                    <a:lumOff val="60000"/>
                  </a:schemeClr>
                </a:solidFill>
              </a:rPr>
              <a:t>Not around one another</a:t>
            </a:r>
          </a:p>
        </p:txBody>
      </p:sp>
      <p:pic>
        <p:nvPicPr>
          <p:cNvPr id="8" name="Picture 7">
            <a:extLst>
              <a:ext uri="{FF2B5EF4-FFF2-40B4-BE49-F238E27FC236}">
                <a16:creationId xmlns:a16="http://schemas.microsoft.com/office/drawing/2014/main" id="{4F476D09-C5AB-482F-BFB2-737877A32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361" y="1122152"/>
            <a:ext cx="4058799" cy="3394764"/>
          </a:xfrm>
          <a:prstGeom prst="rect">
            <a:avLst/>
          </a:prstGeom>
        </p:spPr>
      </p:pic>
    </p:spTree>
    <p:extLst>
      <p:ext uri="{BB962C8B-B14F-4D97-AF65-F5344CB8AC3E}">
        <p14:creationId xmlns:p14="http://schemas.microsoft.com/office/powerpoint/2010/main" val="332565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807D-3165-4505-8BA2-533803783BC3}"/>
              </a:ext>
            </a:extLst>
          </p:cNvPr>
          <p:cNvSpPr>
            <a:spLocks noGrp="1"/>
          </p:cNvSpPr>
          <p:nvPr>
            <p:ph type="title"/>
          </p:nvPr>
        </p:nvSpPr>
        <p:spPr>
          <a:xfrm>
            <a:off x="0" y="0"/>
            <a:ext cx="9710928" cy="1122152"/>
          </a:xfrm>
        </p:spPr>
        <p:txBody>
          <a:bodyPr>
            <a:normAutofit fontScale="90000"/>
          </a:bodyPr>
          <a:lstStyle/>
          <a:p>
            <a:r>
              <a:rPr lang="en-US" b="1" i="1" u="sng" dirty="0">
                <a:solidFill>
                  <a:schemeClr val="bg1"/>
                </a:solidFill>
              </a:rPr>
              <a:t>How Can We Get Back to a Loving Marriage?</a:t>
            </a:r>
          </a:p>
        </p:txBody>
      </p:sp>
      <p:sp>
        <p:nvSpPr>
          <p:cNvPr id="3" name="Content Placeholder 2">
            <a:extLst>
              <a:ext uri="{FF2B5EF4-FFF2-40B4-BE49-F238E27FC236}">
                <a16:creationId xmlns:a16="http://schemas.microsoft.com/office/drawing/2014/main" id="{841A66E0-EF05-4CB4-9BC2-AE25F1603D82}"/>
              </a:ext>
            </a:extLst>
          </p:cNvPr>
          <p:cNvSpPr>
            <a:spLocks noGrp="1"/>
          </p:cNvSpPr>
          <p:nvPr>
            <p:ph sz="half" idx="1"/>
          </p:nvPr>
        </p:nvSpPr>
        <p:spPr>
          <a:xfrm>
            <a:off x="914400" y="5421865"/>
            <a:ext cx="5181600" cy="1122153"/>
          </a:xfrm>
        </p:spPr>
        <p:txBody>
          <a:bodyPr>
            <a:normAutofit fontScale="92500"/>
          </a:bodyPr>
          <a:lstStyle/>
          <a:p>
            <a:pPr marL="0" indent="0" algn="ctr">
              <a:buNone/>
            </a:pPr>
            <a:r>
              <a:rPr lang="en-US" b="1" dirty="0">
                <a:solidFill>
                  <a:schemeClr val="accent2">
                    <a:lumMod val="40000"/>
                    <a:lumOff val="60000"/>
                  </a:schemeClr>
                </a:solidFill>
              </a:rPr>
              <a:t>How do married people fall back in love with one another?</a:t>
            </a:r>
          </a:p>
        </p:txBody>
      </p:sp>
      <p:sp>
        <p:nvSpPr>
          <p:cNvPr id="4" name="Content Placeholder 3">
            <a:extLst>
              <a:ext uri="{FF2B5EF4-FFF2-40B4-BE49-F238E27FC236}">
                <a16:creationId xmlns:a16="http://schemas.microsoft.com/office/drawing/2014/main" id="{3BFEF258-93C7-47D0-8137-A0853D2B2434}"/>
              </a:ext>
            </a:extLst>
          </p:cNvPr>
          <p:cNvSpPr>
            <a:spLocks noGrp="1"/>
          </p:cNvSpPr>
          <p:nvPr>
            <p:ph sz="half" idx="2"/>
          </p:nvPr>
        </p:nvSpPr>
        <p:spPr>
          <a:xfrm>
            <a:off x="6590840" y="914400"/>
            <a:ext cx="5314647" cy="5629619"/>
          </a:xfrm>
        </p:spPr>
        <p:txBody>
          <a:bodyPr>
            <a:normAutofit fontScale="92500"/>
          </a:bodyPr>
          <a:lstStyle/>
          <a:p>
            <a:pPr marL="0" indent="0" algn="ctr">
              <a:buNone/>
            </a:pPr>
            <a:r>
              <a:rPr lang="en-US" sz="3600" b="1" i="1" dirty="0">
                <a:solidFill>
                  <a:schemeClr val="accent2">
                    <a:lumMod val="40000"/>
                    <a:lumOff val="60000"/>
                  </a:schemeClr>
                </a:solidFill>
              </a:rPr>
              <a:t>Prayer and study</a:t>
            </a:r>
          </a:p>
          <a:p>
            <a:pPr marL="0" indent="0" algn="ctr">
              <a:buNone/>
            </a:pPr>
            <a:endParaRPr lang="en-US" sz="3600" b="1" i="1" dirty="0">
              <a:solidFill>
                <a:schemeClr val="accent2">
                  <a:lumMod val="40000"/>
                  <a:lumOff val="60000"/>
                </a:schemeClr>
              </a:solidFill>
            </a:endParaRPr>
          </a:p>
          <a:p>
            <a:pPr marL="0" indent="0" algn="ctr">
              <a:buNone/>
            </a:pPr>
            <a:r>
              <a:rPr lang="en-US" sz="3600" b="1" i="1" dirty="0">
                <a:solidFill>
                  <a:schemeClr val="accent2">
                    <a:lumMod val="40000"/>
                    <a:lumOff val="60000"/>
                  </a:schemeClr>
                </a:solidFill>
              </a:rPr>
              <a:t>Prioritize spiritual in our lives</a:t>
            </a:r>
          </a:p>
          <a:p>
            <a:pPr marL="0" indent="0" algn="ctr">
              <a:buNone/>
            </a:pPr>
            <a:endParaRPr lang="en-US" sz="3600" b="1" i="1" dirty="0">
              <a:solidFill>
                <a:schemeClr val="accent2">
                  <a:lumMod val="40000"/>
                  <a:lumOff val="60000"/>
                </a:schemeClr>
              </a:solidFill>
            </a:endParaRPr>
          </a:p>
          <a:p>
            <a:pPr marL="0" indent="0" algn="ctr">
              <a:buNone/>
            </a:pPr>
            <a:r>
              <a:rPr lang="en-US" sz="3600" b="1" i="1" dirty="0">
                <a:solidFill>
                  <a:schemeClr val="accent2">
                    <a:lumMod val="40000"/>
                    <a:lumOff val="60000"/>
                  </a:schemeClr>
                </a:solidFill>
              </a:rPr>
              <a:t>We focus on REASON for doing what we do for Christ (not a habit)</a:t>
            </a:r>
          </a:p>
          <a:p>
            <a:pPr marL="0" indent="0" algn="ctr">
              <a:buNone/>
            </a:pPr>
            <a:endParaRPr lang="en-US" sz="3600" b="1" i="1" dirty="0">
              <a:solidFill>
                <a:schemeClr val="accent2">
                  <a:lumMod val="40000"/>
                  <a:lumOff val="60000"/>
                </a:schemeClr>
              </a:solidFill>
            </a:endParaRPr>
          </a:p>
          <a:p>
            <a:pPr marL="0" indent="0" algn="ctr">
              <a:buNone/>
            </a:pPr>
            <a:r>
              <a:rPr lang="en-US" sz="3600" b="1" i="1" dirty="0">
                <a:solidFill>
                  <a:schemeClr val="accent2">
                    <a:lumMod val="40000"/>
                    <a:lumOff val="60000"/>
                  </a:schemeClr>
                </a:solidFill>
              </a:rPr>
              <a:t>Got to put our Lord and His people FIRST in our life</a:t>
            </a:r>
          </a:p>
          <a:p>
            <a:pPr marL="0" indent="0" algn="ctr">
              <a:buNone/>
            </a:pPr>
            <a:endParaRPr lang="en-US" sz="3600" b="1" i="1" dirty="0">
              <a:solidFill>
                <a:schemeClr val="accent2">
                  <a:lumMod val="40000"/>
                  <a:lumOff val="60000"/>
                </a:schemeClr>
              </a:solidFill>
            </a:endParaRPr>
          </a:p>
          <a:p>
            <a:pPr marL="0" indent="0" algn="ctr">
              <a:buNone/>
            </a:pPr>
            <a:endParaRPr lang="en-US" sz="3600" b="1" i="1" dirty="0">
              <a:solidFill>
                <a:schemeClr val="accent2">
                  <a:lumMod val="40000"/>
                  <a:lumOff val="60000"/>
                </a:schemeClr>
              </a:solidFill>
            </a:endParaRPr>
          </a:p>
        </p:txBody>
      </p:sp>
      <p:pic>
        <p:nvPicPr>
          <p:cNvPr id="8" name="Picture 7">
            <a:extLst>
              <a:ext uri="{FF2B5EF4-FFF2-40B4-BE49-F238E27FC236}">
                <a16:creationId xmlns:a16="http://schemas.microsoft.com/office/drawing/2014/main" id="{4F476D09-C5AB-482F-BFB2-737877A32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22152"/>
            <a:ext cx="4983479" cy="4089928"/>
          </a:xfrm>
          <a:prstGeom prst="rect">
            <a:avLst/>
          </a:prstGeom>
        </p:spPr>
      </p:pic>
    </p:spTree>
    <p:extLst>
      <p:ext uri="{BB962C8B-B14F-4D97-AF65-F5344CB8AC3E}">
        <p14:creationId xmlns:p14="http://schemas.microsoft.com/office/powerpoint/2010/main" val="1743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extLst>
              <p:ext uri="{D42A27DB-BD31-4B8C-83A1-F6EECF244321}">
                <p14:modId xmlns:p14="http://schemas.microsoft.com/office/powerpoint/2010/main" val="148688885"/>
              </p:ext>
            </p:extLst>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pPr algn="ctr"/>
                      <a:r>
                        <a:rPr lang="en-US" sz="2400" b="1" dirty="0">
                          <a:solidFill>
                            <a:schemeClr val="tx1"/>
                          </a:solidFill>
                        </a:rPr>
                        <a:t>Left first love (Ephesus) – 2:4,5</a:t>
                      </a:r>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081444498"/>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794670501"/>
                  </a:ext>
                </a:extLst>
              </a:tr>
              <a:tr h="5715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54110212"/>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endParaRPr lang="en-US"/>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195975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ECE0-7249-4C46-B204-ACFD9C48C4B2}"/>
              </a:ext>
            </a:extLst>
          </p:cNvPr>
          <p:cNvSpPr>
            <a:spLocks noGrp="1"/>
          </p:cNvSpPr>
          <p:nvPr>
            <p:ph type="title"/>
          </p:nvPr>
        </p:nvSpPr>
        <p:spPr>
          <a:xfrm>
            <a:off x="0" y="0"/>
            <a:ext cx="2510928" cy="1111135"/>
          </a:xfrm>
        </p:spPr>
        <p:txBody>
          <a:bodyPr>
            <a:normAutofit/>
          </a:bodyPr>
          <a:lstStyle/>
          <a:p>
            <a:endParaRPr lang="en-US" sz="6000" b="1" u="sng" dirty="0">
              <a:solidFill>
                <a:schemeClr val="accent2">
                  <a:lumMod val="40000"/>
                  <a:lumOff val="60000"/>
                </a:schemeClr>
              </a:solidFill>
            </a:endParaRPr>
          </a:p>
        </p:txBody>
      </p:sp>
      <p:pic>
        <p:nvPicPr>
          <p:cNvPr id="6" name="Content Placeholder 5">
            <a:extLst>
              <a:ext uri="{FF2B5EF4-FFF2-40B4-BE49-F238E27FC236}">
                <a16:creationId xmlns:a16="http://schemas.microsoft.com/office/drawing/2014/main" id="{77B9AD66-4040-45F2-95E0-7A429BE12BB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0"/>
            <a:ext cx="6268599" cy="6857999"/>
          </a:xfrm>
        </p:spPr>
      </p:pic>
      <p:sp>
        <p:nvSpPr>
          <p:cNvPr id="4" name="Content Placeholder 3">
            <a:extLst>
              <a:ext uri="{FF2B5EF4-FFF2-40B4-BE49-F238E27FC236}">
                <a16:creationId xmlns:a16="http://schemas.microsoft.com/office/drawing/2014/main" id="{9DE735C9-B732-45C3-A5D4-538B9077406D}"/>
              </a:ext>
            </a:extLst>
          </p:cNvPr>
          <p:cNvSpPr>
            <a:spLocks noGrp="1"/>
          </p:cNvSpPr>
          <p:nvPr>
            <p:ph sz="half" idx="2"/>
          </p:nvPr>
        </p:nvSpPr>
        <p:spPr>
          <a:xfrm>
            <a:off x="6408145" y="88134"/>
            <a:ext cx="5783855" cy="6769865"/>
          </a:xfrm>
        </p:spPr>
        <p:txBody>
          <a:bodyPr>
            <a:normAutofit lnSpcReduction="10000"/>
          </a:bodyPr>
          <a:lstStyle/>
          <a:p>
            <a:pPr marL="0" indent="0" algn="ctr">
              <a:buNone/>
            </a:pPr>
            <a:r>
              <a:rPr lang="en-US" b="1" baseline="30000" dirty="0">
                <a:solidFill>
                  <a:srgbClr val="FFFF00"/>
                </a:solidFill>
              </a:rPr>
              <a:t>8 </a:t>
            </a:r>
            <a:r>
              <a:rPr lang="en-US" b="1" dirty="0">
                <a:solidFill>
                  <a:srgbClr val="FFFF00"/>
                </a:solidFill>
              </a:rPr>
              <a:t>“And to the angel of the church in Smyrna write, ‘These things says the First and the Last, who was dead, and came to life: </a:t>
            </a:r>
            <a:r>
              <a:rPr lang="en-US" b="1" baseline="30000" dirty="0">
                <a:solidFill>
                  <a:srgbClr val="FFFF00"/>
                </a:solidFill>
              </a:rPr>
              <a:t>9 </a:t>
            </a:r>
            <a:r>
              <a:rPr lang="en-US" b="1" dirty="0">
                <a:solidFill>
                  <a:srgbClr val="FFFF00"/>
                </a:solidFill>
              </a:rPr>
              <a:t>“I know your works, tribulation, and poverty (but you are rich); and </a:t>
            </a:r>
            <a:r>
              <a:rPr lang="en-US" b="1" i="1" dirty="0">
                <a:solidFill>
                  <a:srgbClr val="FFFF00"/>
                </a:solidFill>
              </a:rPr>
              <a:t>I know</a:t>
            </a:r>
            <a:r>
              <a:rPr lang="en-US" b="1" dirty="0">
                <a:solidFill>
                  <a:srgbClr val="FFFF00"/>
                </a:solidFill>
              </a:rPr>
              <a:t> the blasphemy of those who say they are Jews and are not, but </a:t>
            </a:r>
            <a:r>
              <a:rPr lang="en-US" b="1" i="1" dirty="0">
                <a:solidFill>
                  <a:srgbClr val="FFFF00"/>
                </a:solidFill>
              </a:rPr>
              <a:t>are</a:t>
            </a:r>
            <a:r>
              <a:rPr lang="en-US" b="1" dirty="0">
                <a:solidFill>
                  <a:srgbClr val="FFFF00"/>
                </a:solidFill>
              </a:rPr>
              <a:t> a synagogue of Satan. </a:t>
            </a:r>
            <a:r>
              <a:rPr lang="en-US" b="1" baseline="30000" dirty="0">
                <a:solidFill>
                  <a:srgbClr val="FFFF00"/>
                </a:solidFill>
              </a:rPr>
              <a:t>10 </a:t>
            </a:r>
            <a:r>
              <a:rPr lang="en-US" b="1" dirty="0">
                <a:solidFill>
                  <a:srgbClr val="FFFF00"/>
                </a:solidFill>
              </a:rPr>
              <a:t>Do not fear any of those things which you are about to suffer. Indeed, the devil is about to throw </a:t>
            </a:r>
            <a:r>
              <a:rPr lang="en-US" b="1" i="1" dirty="0">
                <a:solidFill>
                  <a:srgbClr val="FFFF00"/>
                </a:solidFill>
              </a:rPr>
              <a:t>some</a:t>
            </a:r>
            <a:r>
              <a:rPr lang="en-US" b="1" dirty="0">
                <a:solidFill>
                  <a:srgbClr val="FFFF00"/>
                </a:solidFill>
              </a:rPr>
              <a:t> of you into prison, that you may be tested, and you will have tribulation ten days. Be faithful until death, and I will give you the crown of life. </a:t>
            </a:r>
            <a:r>
              <a:rPr lang="en-US" b="1" baseline="30000" dirty="0">
                <a:solidFill>
                  <a:srgbClr val="FFFF00"/>
                </a:solidFill>
              </a:rPr>
              <a:t>11 </a:t>
            </a:r>
            <a:r>
              <a:rPr lang="en-US" b="1" dirty="0">
                <a:solidFill>
                  <a:srgbClr val="FFFF00"/>
                </a:solidFill>
              </a:rPr>
              <a:t>“He who has an ear, let him hear what the Spirit says to the churches. He who overcomes shall not be hurt by the second death.” ’</a:t>
            </a:r>
          </a:p>
          <a:p>
            <a:pPr marL="0" indent="0">
              <a:buNone/>
            </a:pPr>
            <a:endParaRPr lang="en-US" b="1" dirty="0">
              <a:solidFill>
                <a:srgbClr val="FFFF00"/>
              </a:solidFill>
            </a:endParaRPr>
          </a:p>
        </p:txBody>
      </p:sp>
    </p:spTree>
    <p:extLst>
      <p:ext uri="{BB962C8B-B14F-4D97-AF65-F5344CB8AC3E}">
        <p14:creationId xmlns:p14="http://schemas.microsoft.com/office/powerpoint/2010/main" val="367155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CF2F-9D7F-42A6-A6DA-212FB09A8A0E}"/>
              </a:ext>
            </a:extLst>
          </p:cNvPr>
          <p:cNvSpPr>
            <a:spLocks noGrp="1"/>
          </p:cNvSpPr>
          <p:nvPr>
            <p:ph type="title"/>
          </p:nvPr>
        </p:nvSpPr>
        <p:spPr>
          <a:xfrm>
            <a:off x="1014800" y="486310"/>
            <a:ext cx="3898392" cy="1033907"/>
          </a:xfrm>
          <a:solidFill>
            <a:schemeClr val="tx2"/>
          </a:solidFill>
        </p:spPr>
        <p:txBody>
          <a:bodyPr/>
          <a:lstStyle/>
          <a:p>
            <a:r>
              <a:rPr lang="en-US" dirty="0">
                <a:solidFill>
                  <a:schemeClr val="bg1"/>
                </a:solidFill>
              </a:rPr>
              <a:t>Contest Winner</a:t>
            </a:r>
          </a:p>
        </p:txBody>
      </p:sp>
      <p:sp>
        <p:nvSpPr>
          <p:cNvPr id="3" name="Content Placeholder 2">
            <a:extLst>
              <a:ext uri="{FF2B5EF4-FFF2-40B4-BE49-F238E27FC236}">
                <a16:creationId xmlns:a16="http://schemas.microsoft.com/office/drawing/2014/main" id="{43C0BECD-BFF6-4EAE-8C4A-592DC7B17A6D}"/>
              </a:ext>
            </a:extLst>
          </p:cNvPr>
          <p:cNvSpPr>
            <a:spLocks noGrp="1"/>
          </p:cNvSpPr>
          <p:nvPr>
            <p:ph sz="half" idx="1"/>
          </p:nvPr>
        </p:nvSpPr>
        <p:spPr>
          <a:xfrm>
            <a:off x="661599" y="1682406"/>
            <a:ext cx="4251593" cy="4351338"/>
          </a:xfrm>
        </p:spPr>
        <p:txBody>
          <a:bodyPr/>
          <a:lstStyle/>
          <a:p>
            <a:pPr algn="ctr"/>
            <a:r>
              <a:rPr lang="en-US" b="1" dirty="0">
                <a:solidFill>
                  <a:schemeClr val="bg1"/>
                </a:solidFill>
              </a:rPr>
              <a:t>Smyrna was the capitol of Caesar worship.  Smyrna won a contest.  A contest to see who would erect a shrine to the defied Tiberius.</a:t>
            </a:r>
          </a:p>
          <a:p>
            <a:pPr algn="ctr"/>
            <a:endParaRPr lang="en-US" b="1" dirty="0">
              <a:solidFill>
                <a:schemeClr val="bg1"/>
              </a:solidFill>
            </a:endParaRPr>
          </a:p>
          <a:p>
            <a:pPr algn="ctr"/>
            <a:r>
              <a:rPr lang="en-US" b="1" dirty="0">
                <a:solidFill>
                  <a:schemeClr val="bg1"/>
                </a:solidFill>
              </a:rPr>
              <a:t>They took worship to the emperor VERY SERIOUSLY</a:t>
            </a:r>
          </a:p>
        </p:txBody>
      </p:sp>
      <p:pic>
        <p:nvPicPr>
          <p:cNvPr id="6" name="Content Placeholder 5">
            <a:extLst>
              <a:ext uri="{FF2B5EF4-FFF2-40B4-BE49-F238E27FC236}">
                <a16:creationId xmlns:a16="http://schemas.microsoft.com/office/drawing/2014/main" id="{A2600340-57E0-4C42-BD30-795C764264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39740" y="1003263"/>
            <a:ext cx="6411817" cy="4351337"/>
          </a:xfrm>
        </p:spPr>
      </p:pic>
      <p:sp>
        <p:nvSpPr>
          <p:cNvPr id="4" name="TextBox 3">
            <a:extLst>
              <a:ext uri="{FF2B5EF4-FFF2-40B4-BE49-F238E27FC236}">
                <a16:creationId xmlns:a16="http://schemas.microsoft.com/office/drawing/2014/main" id="{A2C2CFED-9126-4C06-889F-5E7D04946C13}"/>
              </a:ext>
            </a:extLst>
          </p:cNvPr>
          <p:cNvSpPr txBox="1"/>
          <p:nvPr/>
        </p:nvSpPr>
        <p:spPr>
          <a:xfrm>
            <a:off x="5464366" y="5711337"/>
            <a:ext cx="6562566" cy="954107"/>
          </a:xfrm>
          <a:prstGeom prst="rect">
            <a:avLst/>
          </a:prstGeom>
          <a:noFill/>
        </p:spPr>
        <p:txBody>
          <a:bodyPr wrap="none" rtlCol="0">
            <a:spAutoFit/>
          </a:bodyPr>
          <a:lstStyle/>
          <a:p>
            <a:pPr algn="ctr"/>
            <a:r>
              <a:rPr lang="en-US" sz="2800" b="1" dirty="0">
                <a:solidFill>
                  <a:schemeClr val="bg1"/>
                </a:solidFill>
              </a:rPr>
              <a:t>Ruins of a temple in which Caesar worship </a:t>
            </a:r>
          </a:p>
          <a:p>
            <a:pPr algn="ctr"/>
            <a:r>
              <a:rPr lang="en-US" sz="2800" b="1" dirty="0">
                <a:solidFill>
                  <a:schemeClr val="bg1"/>
                </a:solidFill>
              </a:rPr>
              <a:t>took place</a:t>
            </a:r>
            <a:r>
              <a:rPr lang="en-US" b="1" dirty="0">
                <a:solidFill>
                  <a:schemeClr val="bg1"/>
                </a:solidFill>
              </a:rPr>
              <a:t>.</a:t>
            </a:r>
          </a:p>
        </p:txBody>
      </p:sp>
    </p:spTree>
    <p:extLst>
      <p:ext uri="{BB962C8B-B14F-4D97-AF65-F5344CB8AC3E}">
        <p14:creationId xmlns:p14="http://schemas.microsoft.com/office/powerpoint/2010/main" val="34385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90D5-2E22-4633-A404-4CD7BA88B9C9}"/>
              </a:ext>
            </a:extLst>
          </p:cNvPr>
          <p:cNvSpPr>
            <a:spLocks noGrp="1"/>
          </p:cNvSpPr>
          <p:nvPr>
            <p:ph type="title"/>
          </p:nvPr>
        </p:nvSpPr>
        <p:spPr>
          <a:xfrm>
            <a:off x="2289213" y="185516"/>
            <a:ext cx="2279573" cy="1325563"/>
          </a:xfrm>
          <a:ln w="28575">
            <a:solidFill>
              <a:schemeClr val="bg1"/>
            </a:solidFill>
          </a:ln>
        </p:spPr>
        <p:txBody>
          <a:bodyPr/>
          <a:lstStyle/>
          <a:p>
            <a:pPr algn="ctr"/>
            <a:r>
              <a:rPr lang="en-US" dirty="0">
                <a:solidFill>
                  <a:schemeClr val="bg1"/>
                </a:solidFill>
              </a:rPr>
              <a:t>Dionysus Worship</a:t>
            </a:r>
          </a:p>
        </p:txBody>
      </p:sp>
      <p:sp>
        <p:nvSpPr>
          <p:cNvPr id="3" name="Content Placeholder 2">
            <a:extLst>
              <a:ext uri="{FF2B5EF4-FFF2-40B4-BE49-F238E27FC236}">
                <a16:creationId xmlns:a16="http://schemas.microsoft.com/office/drawing/2014/main" id="{E324F649-B709-4808-9E7B-49740573E86A}"/>
              </a:ext>
            </a:extLst>
          </p:cNvPr>
          <p:cNvSpPr>
            <a:spLocks noGrp="1"/>
          </p:cNvSpPr>
          <p:nvPr>
            <p:ph sz="half" idx="1"/>
          </p:nvPr>
        </p:nvSpPr>
        <p:spPr>
          <a:xfrm>
            <a:off x="341523" y="1608464"/>
            <a:ext cx="5754477" cy="4896220"/>
          </a:xfrm>
        </p:spPr>
        <p:txBody>
          <a:bodyPr>
            <a:normAutofit lnSpcReduction="10000"/>
          </a:bodyPr>
          <a:lstStyle/>
          <a:p>
            <a:pPr algn="ctr"/>
            <a:r>
              <a:rPr lang="en-US" b="1" dirty="0">
                <a:solidFill>
                  <a:schemeClr val="bg1"/>
                </a:solidFill>
              </a:rPr>
              <a:t>The leading god of Smyrna was “Dionysus” the god of wine.  Smyrna was famous for their vines.</a:t>
            </a:r>
          </a:p>
          <a:p>
            <a:pPr algn="ctr"/>
            <a:endParaRPr lang="en-US" b="1" dirty="0">
              <a:solidFill>
                <a:schemeClr val="bg1"/>
              </a:solidFill>
            </a:endParaRPr>
          </a:p>
          <a:p>
            <a:pPr algn="ctr"/>
            <a:r>
              <a:rPr lang="en-US" b="1" dirty="0">
                <a:solidFill>
                  <a:schemeClr val="bg1"/>
                </a:solidFill>
              </a:rPr>
              <a:t>Each year the death and resurrection of Dionysus was acted out (V 8)</a:t>
            </a:r>
          </a:p>
          <a:p>
            <a:pPr algn="ctr"/>
            <a:endParaRPr lang="en-US" b="1" dirty="0">
              <a:solidFill>
                <a:schemeClr val="bg1"/>
              </a:solidFill>
            </a:endParaRPr>
          </a:p>
          <a:p>
            <a:pPr algn="ctr"/>
            <a:r>
              <a:rPr lang="en-US" b="1" dirty="0">
                <a:solidFill>
                  <a:schemeClr val="bg1"/>
                </a:solidFill>
              </a:rPr>
              <a:t>So like the plagues in Egypt, much of what Christ says about Himself, is to show He is superior to the false gods.</a:t>
            </a:r>
          </a:p>
        </p:txBody>
      </p:sp>
      <p:pic>
        <p:nvPicPr>
          <p:cNvPr id="6" name="Content Placeholder 5">
            <a:extLst>
              <a:ext uri="{FF2B5EF4-FFF2-40B4-BE49-F238E27FC236}">
                <a16:creationId xmlns:a16="http://schemas.microsoft.com/office/drawing/2014/main" id="{1C3B59BB-AE18-496C-8AE0-32D17EF215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4699" y="848298"/>
            <a:ext cx="5599485" cy="4602134"/>
          </a:xfrm>
        </p:spPr>
      </p:pic>
      <p:sp>
        <p:nvSpPr>
          <p:cNvPr id="7" name="TextBox 6">
            <a:extLst>
              <a:ext uri="{FF2B5EF4-FFF2-40B4-BE49-F238E27FC236}">
                <a16:creationId xmlns:a16="http://schemas.microsoft.com/office/drawing/2014/main" id="{BCDCBEC5-5C64-4CFA-82F9-40C7DD266C13}"/>
              </a:ext>
            </a:extLst>
          </p:cNvPr>
          <p:cNvSpPr txBox="1"/>
          <p:nvPr/>
        </p:nvSpPr>
        <p:spPr>
          <a:xfrm>
            <a:off x="6614231" y="5673687"/>
            <a:ext cx="5040419" cy="830997"/>
          </a:xfrm>
          <a:prstGeom prst="rect">
            <a:avLst/>
          </a:prstGeom>
          <a:noFill/>
          <a:ln w="28575">
            <a:solidFill>
              <a:schemeClr val="bg1"/>
            </a:solidFill>
          </a:ln>
        </p:spPr>
        <p:txBody>
          <a:bodyPr wrap="none" rtlCol="0">
            <a:spAutoFit/>
          </a:bodyPr>
          <a:lstStyle/>
          <a:p>
            <a:pPr algn="ctr"/>
            <a:r>
              <a:rPr lang="en-US" sz="2400" b="1" i="1" dirty="0">
                <a:solidFill>
                  <a:schemeClr val="bg1"/>
                </a:solidFill>
              </a:rPr>
              <a:t>“These things says the First and Last,</a:t>
            </a:r>
          </a:p>
          <a:p>
            <a:pPr algn="ctr"/>
            <a:r>
              <a:rPr lang="en-US" sz="2400" b="1" i="1" dirty="0">
                <a:solidFill>
                  <a:schemeClr val="bg1"/>
                </a:solidFill>
              </a:rPr>
              <a:t>Who was dead, and came to life” (V 8</a:t>
            </a:r>
            <a:r>
              <a:rPr lang="en-US" b="1" i="1" dirty="0">
                <a:solidFill>
                  <a:schemeClr val="bg1"/>
                </a:solidFill>
              </a:rPr>
              <a:t>)</a:t>
            </a:r>
          </a:p>
        </p:txBody>
      </p:sp>
    </p:spTree>
    <p:extLst>
      <p:ext uri="{BB962C8B-B14F-4D97-AF65-F5344CB8AC3E}">
        <p14:creationId xmlns:p14="http://schemas.microsoft.com/office/powerpoint/2010/main" val="148129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9CB1-8411-46EB-9622-291690E9FA67}"/>
              </a:ext>
            </a:extLst>
          </p:cNvPr>
          <p:cNvSpPr>
            <a:spLocks noGrp="1"/>
          </p:cNvSpPr>
          <p:nvPr>
            <p:ph type="title"/>
          </p:nvPr>
        </p:nvSpPr>
        <p:spPr>
          <a:xfrm>
            <a:off x="838200" y="166822"/>
            <a:ext cx="10515600" cy="1325563"/>
          </a:xfrm>
          <a:ln w="28575">
            <a:solidFill>
              <a:schemeClr val="bg1"/>
            </a:solidFill>
          </a:ln>
        </p:spPr>
        <p:txBody>
          <a:bodyPr>
            <a:normAutofit/>
          </a:bodyPr>
          <a:lstStyle/>
          <a:p>
            <a:pPr algn="ctr"/>
            <a:r>
              <a:rPr lang="en-US" sz="2800" b="1" i="1" dirty="0">
                <a:solidFill>
                  <a:schemeClr val="bg1"/>
                </a:solidFill>
              </a:rPr>
              <a:t> </a:t>
            </a:r>
            <a:r>
              <a:rPr lang="en-US" sz="2800" b="1" i="1" baseline="30000" dirty="0">
                <a:solidFill>
                  <a:schemeClr val="bg1"/>
                </a:solidFill>
              </a:rPr>
              <a:t>9 </a:t>
            </a:r>
            <a:r>
              <a:rPr lang="en-US" sz="2800" b="1" i="1" dirty="0">
                <a:solidFill>
                  <a:schemeClr val="bg1"/>
                </a:solidFill>
              </a:rPr>
              <a:t>“I know your works, tribulation, and poverty (</a:t>
            </a:r>
            <a:r>
              <a:rPr lang="en-US" sz="2800" b="1" i="1" u="sng" dirty="0">
                <a:solidFill>
                  <a:srgbClr val="FFFF00"/>
                </a:solidFill>
              </a:rPr>
              <a:t>but you are rich</a:t>
            </a:r>
            <a:r>
              <a:rPr lang="en-US" sz="2800" b="1" i="1" dirty="0">
                <a:solidFill>
                  <a:schemeClr val="bg1"/>
                </a:solidFill>
              </a:rPr>
              <a:t>); and I know the blasphemy of those who say they are Jews and are not, but are a synagogue of Satan. </a:t>
            </a:r>
          </a:p>
        </p:txBody>
      </p:sp>
      <p:sp>
        <p:nvSpPr>
          <p:cNvPr id="3" name="Content Placeholder 2">
            <a:extLst>
              <a:ext uri="{FF2B5EF4-FFF2-40B4-BE49-F238E27FC236}">
                <a16:creationId xmlns:a16="http://schemas.microsoft.com/office/drawing/2014/main" id="{71921E57-62A5-4C11-BC02-E7AFA4027A3E}"/>
              </a:ext>
            </a:extLst>
          </p:cNvPr>
          <p:cNvSpPr>
            <a:spLocks noGrp="1"/>
          </p:cNvSpPr>
          <p:nvPr>
            <p:ph sz="half" idx="1"/>
          </p:nvPr>
        </p:nvSpPr>
        <p:spPr>
          <a:xfrm>
            <a:off x="838200" y="1641514"/>
            <a:ext cx="5181600" cy="5049664"/>
          </a:xfrm>
        </p:spPr>
        <p:txBody>
          <a:bodyPr/>
          <a:lstStyle/>
          <a:p>
            <a:r>
              <a:rPr lang="en-US" b="1" dirty="0">
                <a:solidFill>
                  <a:schemeClr val="bg1"/>
                </a:solidFill>
              </a:rPr>
              <a:t>They were poor – physically and in poverty (but they were working!)</a:t>
            </a:r>
          </a:p>
          <a:p>
            <a:endParaRPr lang="en-US" b="1" dirty="0">
              <a:solidFill>
                <a:schemeClr val="bg1"/>
              </a:solidFill>
            </a:endParaRPr>
          </a:p>
          <a:p>
            <a:r>
              <a:rPr lang="en-US" b="1" dirty="0">
                <a:solidFill>
                  <a:schemeClr val="bg1"/>
                </a:solidFill>
              </a:rPr>
              <a:t>Christ focuses them  on the spiritual and away from the physical</a:t>
            </a:r>
          </a:p>
          <a:p>
            <a:endParaRPr lang="en-US" b="1" dirty="0">
              <a:solidFill>
                <a:schemeClr val="bg1"/>
              </a:solidFill>
            </a:endParaRPr>
          </a:p>
          <a:p>
            <a:r>
              <a:rPr lang="en-US" b="1" dirty="0">
                <a:solidFill>
                  <a:schemeClr val="bg1"/>
                </a:solidFill>
              </a:rPr>
              <a:t>They were persecuted (a very bad combo, poor and persecuted).</a:t>
            </a:r>
          </a:p>
        </p:txBody>
      </p:sp>
      <p:pic>
        <p:nvPicPr>
          <p:cNvPr id="6" name="Content Placeholder 5">
            <a:extLst>
              <a:ext uri="{FF2B5EF4-FFF2-40B4-BE49-F238E27FC236}">
                <a16:creationId xmlns:a16="http://schemas.microsoft.com/office/drawing/2014/main" id="{1909D581-6189-4031-A314-50C6E0EED7C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2539" y="2588037"/>
            <a:ext cx="5181600" cy="2914650"/>
          </a:xfrm>
        </p:spPr>
      </p:pic>
    </p:spTree>
    <p:extLst>
      <p:ext uri="{BB962C8B-B14F-4D97-AF65-F5344CB8AC3E}">
        <p14:creationId xmlns:p14="http://schemas.microsoft.com/office/powerpoint/2010/main" val="13061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9CB1-8411-46EB-9622-291690E9FA67}"/>
              </a:ext>
            </a:extLst>
          </p:cNvPr>
          <p:cNvSpPr>
            <a:spLocks noGrp="1"/>
          </p:cNvSpPr>
          <p:nvPr>
            <p:ph type="title"/>
          </p:nvPr>
        </p:nvSpPr>
        <p:spPr>
          <a:xfrm>
            <a:off x="838200" y="166822"/>
            <a:ext cx="10515600" cy="1325563"/>
          </a:xfrm>
          <a:ln w="28575">
            <a:solidFill>
              <a:schemeClr val="bg1"/>
            </a:solidFill>
          </a:ln>
        </p:spPr>
        <p:txBody>
          <a:bodyPr>
            <a:normAutofit/>
          </a:bodyPr>
          <a:lstStyle/>
          <a:p>
            <a:pPr algn="ctr"/>
            <a:r>
              <a:rPr lang="en-US" sz="2800" b="1" i="1" dirty="0">
                <a:solidFill>
                  <a:schemeClr val="bg1"/>
                </a:solidFill>
              </a:rPr>
              <a:t> </a:t>
            </a:r>
            <a:r>
              <a:rPr lang="en-US" sz="2800" b="1" i="1" baseline="30000" dirty="0">
                <a:solidFill>
                  <a:schemeClr val="bg1"/>
                </a:solidFill>
              </a:rPr>
              <a:t>9 </a:t>
            </a:r>
            <a:r>
              <a:rPr lang="en-US" sz="2800" b="1" i="1" dirty="0">
                <a:solidFill>
                  <a:schemeClr val="bg1"/>
                </a:solidFill>
              </a:rPr>
              <a:t>“I know your works, tribulation, and poverty (</a:t>
            </a:r>
            <a:r>
              <a:rPr lang="en-US" sz="2800" b="1" i="1" u="sng" dirty="0">
                <a:solidFill>
                  <a:srgbClr val="FFFF00"/>
                </a:solidFill>
              </a:rPr>
              <a:t>but you are rich</a:t>
            </a:r>
            <a:r>
              <a:rPr lang="en-US" sz="2800" b="1" i="1" dirty="0">
                <a:solidFill>
                  <a:schemeClr val="bg1"/>
                </a:solidFill>
              </a:rPr>
              <a:t>); and I know the blasphemy of those who say they are Jews and are not, but are a synagogue of Satan. </a:t>
            </a:r>
          </a:p>
        </p:txBody>
      </p:sp>
      <p:sp>
        <p:nvSpPr>
          <p:cNvPr id="3" name="Content Placeholder 2">
            <a:extLst>
              <a:ext uri="{FF2B5EF4-FFF2-40B4-BE49-F238E27FC236}">
                <a16:creationId xmlns:a16="http://schemas.microsoft.com/office/drawing/2014/main" id="{71921E57-62A5-4C11-BC02-E7AFA4027A3E}"/>
              </a:ext>
            </a:extLst>
          </p:cNvPr>
          <p:cNvSpPr>
            <a:spLocks noGrp="1"/>
          </p:cNvSpPr>
          <p:nvPr>
            <p:ph sz="half" idx="1"/>
          </p:nvPr>
        </p:nvSpPr>
        <p:spPr>
          <a:xfrm>
            <a:off x="838200" y="1641514"/>
            <a:ext cx="4961263" cy="5049664"/>
          </a:xfrm>
        </p:spPr>
        <p:txBody>
          <a:bodyPr>
            <a:normAutofit lnSpcReduction="10000"/>
          </a:bodyPr>
          <a:lstStyle/>
          <a:p>
            <a:r>
              <a:rPr lang="en-US" b="1" dirty="0">
                <a:solidFill>
                  <a:schemeClr val="bg1"/>
                </a:solidFill>
              </a:rPr>
              <a:t>Being poor in this life has many challenges, so why would Jesus put the qualifier “</a:t>
            </a:r>
            <a:r>
              <a:rPr lang="en-US" b="1" i="1" dirty="0">
                <a:solidFill>
                  <a:schemeClr val="bg1"/>
                </a:solidFill>
              </a:rPr>
              <a:t>but you are rich”</a:t>
            </a:r>
            <a:r>
              <a:rPr lang="en-US" b="1" dirty="0">
                <a:solidFill>
                  <a:schemeClr val="bg1"/>
                </a:solidFill>
              </a:rPr>
              <a:t>  </a:t>
            </a:r>
            <a:r>
              <a:rPr lang="en-US" b="1" i="1" dirty="0">
                <a:solidFill>
                  <a:srgbClr val="FFFF00"/>
                </a:solidFill>
              </a:rPr>
              <a:t>SPIRITUALLY</a:t>
            </a:r>
            <a:r>
              <a:rPr lang="en-US" b="1" dirty="0">
                <a:solidFill>
                  <a:srgbClr val="FFFF00"/>
                </a:solidFill>
              </a:rPr>
              <a:t> </a:t>
            </a:r>
            <a:r>
              <a:rPr lang="en-US" b="1" dirty="0">
                <a:solidFill>
                  <a:schemeClr val="bg1"/>
                </a:solidFill>
              </a:rPr>
              <a:t>in this verse?</a:t>
            </a:r>
          </a:p>
          <a:p>
            <a:endParaRPr lang="en-US" b="1" dirty="0">
              <a:solidFill>
                <a:schemeClr val="bg1"/>
              </a:solidFill>
            </a:endParaRPr>
          </a:p>
          <a:p>
            <a:pPr marL="0" indent="0">
              <a:buNone/>
            </a:pPr>
            <a:endParaRPr lang="en-US" b="1" dirty="0">
              <a:solidFill>
                <a:schemeClr val="bg1"/>
              </a:solidFill>
            </a:endParaRPr>
          </a:p>
          <a:p>
            <a:r>
              <a:rPr lang="en-US" b="1" dirty="0">
                <a:solidFill>
                  <a:schemeClr val="bg1"/>
                </a:solidFill>
              </a:rPr>
              <a:t>For any church that is poor in this world, the brethren </a:t>
            </a:r>
            <a:r>
              <a:rPr lang="en-US" b="1" dirty="0">
                <a:solidFill>
                  <a:srgbClr val="FF0000"/>
                </a:solidFill>
              </a:rPr>
              <a:t>CANNOT</a:t>
            </a:r>
            <a:r>
              <a:rPr lang="en-US" b="1" dirty="0">
                <a:solidFill>
                  <a:schemeClr val="bg1"/>
                </a:solidFill>
              </a:rPr>
              <a:t> allow the situation in life to keep them from working or cause them to despair.</a:t>
            </a:r>
          </a:p>
        </p:txBody>
      </p:sp>
      <p:pic>
        <p:nvPicPr>
          <p:cNvPr id="6" name="Content Placeholder 5">
            <a:extLst>
              <a:ext uri="{FF2B5EF4-FFF2-40B4-BE49-F238E27FC236}">
                <a16:creationId xmlns:a16="http://schemas.microsoft.com/office/drawing/2014/main" id="{1909D581-6189-4031-A314-50C6E0EED7C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2539" y="2588037"/>
            <a:ext cx="5181600" cy="2914650"/>
          </a:xfrm>
        </p:spPr>
      </p:pic>
    </p:spTree>
    <p:extLst>
      <p:ext uri="{BB962C8B-B14F-4D97-AF65-F5344CB8AC3E}">
        <p14:creationId xmlns:p14="http://schemas.microsoft.com/office/powerpoint/2010/main" val="15664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35BB-0679-4FDA-9785-EC9012AAA93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6B50AA8-F771-4095-9CCA-9AE6287D1D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97565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7AD2-38AA-4D5B-8640-DC3099E0509A}"/>
              </a:ext>
            </a:extLst>
          </p:cNvPr>
          <p:cNvSpPr>
            <a:spLocks noGrp="1"/>
          </p:cNvSpPr>
          <p:nvPr>
            <p:ph type="title"/>
          </p:nvPr>
        </p:nvSpPr>
        <p:spPr>
          <a:xfrm>
            <a:off x="838200" y="0"/>
            <a:ext cx="10515600" cy="1325563"/>
          </a:xfrm>
          <a:solidFill>
            <a:schemeClr val="tx1"/>
          </a:solidFill>
        </p:spPr>
        <p:txBody>
          <a:bodyPr/>
          <a:lstStyle/>
          <a:p>
            <a:pPr algn="ctr"/>
            <a:r>
              <a:rPr lang="en-US" b="1" dirty="0">
                <a:solidFill>
                  <a:schemeClr val="accent4">
                    <a:lumMod val="60000"/>
                    <a:lumOff val="40000"/>
                  </a:schemeClr>
                </a:solidFill>
              </a:rPr>
              <a:t>How can being poor be a challenge to Christians?</a:t>
            </a:r>
          </a:p>
        </p:txBody>
      </p:sp>
      <p:pic>
        <p:nvPicPr>
          <p:cNvPr id="6" name="Content Placeholder 5">
            <a:extLst>
              <a:ext uri="{FF2B5EF4-FFF2-40B4-BE49-F238E27FC236}">
                <a16:creationId xmlns:a16="http://schemas.microsoft.com/office/drawing/2014/main" id="{BE390C8A-F070-49E5-B3D6-DEF82F99167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2935" y="2144952"/>
            <a:ext cx="3977088" cy="3360144"/>
          </a:xfrm>
        </p:spPr>
      </p:pic>
      <p:sp>
        <p:nvSpPr>
          <p:cNvPr id="4" name="Content Placeholder 3">
            <a:extLst>
              <a:ext uri="{FF2B5EF4-FFF2-40B4-BE49-F238E27FC236}">
                <a16:creationId xmlns:a16="http://schemas.microsoft.com/office/drawing/2014/main" id="{2E037597-D1C8-4FAD-A132-89D91CF0BAFD}"/>
              </a:ext>
            </a:extLst>
          </p:cNvPr>
          <p:cNvSpPr>
            <a:spLocks noGrp="1"/>
          </p:cNvSpPr>
          <p:nvPr>
            <p:ph sz="half" idx="2"/>
          </p:nvPr>
        </p:nvSpPr>
        <p:spPr>
          <a:xfrm>
            <a:off x="4572000" y="1564394"/>
            <a:ext cx="7480453" cy="5144877"/>
          </a:xfrm>
        </p:spPr>
        <p:txBody>
          <a:bodyPr>
            <a:normAutofit/>
          </a:bodyPr>
          <a:lstStyle/>
          <a:p>
            <a:pPr algn="ctr"/>
            <a:r>
              <a:rPr lang="en-US" sz="3200" b="1" dirty="0">
                <a:solidFill>
                  <a:srgbClr val="FFFF00"/>
                </a:solidFill>
              </a:rPr>
              <a:t>Limited Resources</a:t>
            </a:r>
          </a:p>
          <a:p>
            <a:pPr algn="ctr"/>
            <a:endParaRPr lang="en-US" sz="3200" b="1" dirty="0">
              <a:solidFill>
                <a:srgbClr val="FFFF00"/>
              </a:solidFill>
            </a:endParaRPr>
          </a:p>
          <a:p>
            <a:pPr algn="ctr"/>
            <a:r>
              <a:rPr lang="en-US" sz="3200" b="1" dirty="0">
                <a:solidFill>
                  <a:srgbClr val="FFFF00"/>
                </a:solidFill>
              </a:rPr>
              <a:t>Defeatist Attitude (I give up; Whoa is me)</a:t>
            </a:r>
          </a:p>
          <a:p>
            <a:pPr algn="ctr"/>
            <a:endParaRPr lang="en-US" sz="3200" b="1" dirty="0">
              <a:solidFill>
                <a:srgbClr val="FFFF00"/>
              </a:solidFill>
            </a:endParaRPr>
          </a:p>
          <a:p>
            <a:pPr algn="ctr"/>
            <a:r>
              <a:rPr lang="en-US" sz="3200" b="1" dirty="0">
                <a:solidFill>
                  <a:srgbClr val="FFFF00"/>
                </a:solidFill>
              </a:rPr>
              <a:t>Focus is wrong.  View poverty as a hindrance.</a:t>
            </a:r>
          </a:p>
          <a:p>
            <a:pPr algn="ctr"/>
            <a:endParaRPr lang="en-US" sz="3200" b="1" dirty="0">
              <a:solidFill>
                <a:srgbClr val="FFFF00"/>
              </a:solidFill>
            </a:endParaRPr>
          </a:p>
          <a:p>
            <a:pPr algn="ctr"/>
            <a:r>
              <a:rPr lang="en-US" sz="3200" b="1" dirty="0">
                <a:solidFill>
                  <a:srgbClr val="FFFF00"/>
                </a:solidFill>
              </a:rPr>
              <a:t>For some, this all could be a hindrance/ reason for not doing.</a:t>
            </a:r>
          </a:p>
        </p:txBody>
      </p:sp>
    </p:spTree>
    <p:extLst>
      <p:ext uri="{BB962C8B-B14F-4D97-AF65-F5344CB8AC3E}">
        <p14:creationId xmlns:p14="http://schemas.microsoft.com/office/powerpoint/2010/main" val="31401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4D6D-05EB-4FB9-8E56-F48992EAA02A}"/>
              </a:ext>
            </a:extLst>
          </p:cNvPr>
          <p:cNvSpPr>
            <a:spLocks noGrp="1"/>
          </p:cNvSpPr>
          <p:nvPr>
            <p:ph type="title"/>
          </p:nvPr>
        </p:nvSpPr>
        <p:spPr>
          <a:xfrm>
            <a:off x="838200" y="0"/>
            <a:ext cx="10515600" cy="1155203"/>
          </a:xfrm>
        </p:spPr>
        <p:txBody>
          <a:bodyPr/>
          <a:lstStyle/>
          <a:p>
            <a:r>
              <a:rPr lang="en-US" b="1" dirty="0">
                <a:solidFill>
                  <a:srgbClr val="FFC000"/>
                </a:solidFill>
              </a:rPr>
              <a:t>Church of Macedonia and their Poverty View</a:t>
            </a:r>
          </a:p>
        </p:txBody>
      </p:sp>
      <p:sp>
        <p:nvSpPr>
          <p:cNvPr id="5" name="Content Placeholder 4">
            <a:extLst>
              <a:ext uri="{FF2B5EF4-FFF2-40B4-BE49-F238E27FC236}">
                <a16:creationId xmlns:a16="http://schemas.microsoft.com/office/drawing/2014/main" id="{99252C0A-4BAD-4284-ACCE-128F5A4E1544}"/>
              </a:ext>
            </a:extLst>
          </p:cNvPr>
          <p:cNvSpPr>
            <a:spLocks noGrp="1"/>
          </p:cNvSpPr>
          <p:nvPr>
            <p:ph idx="1"/>
          </p:nvPr>
        </p:nvSpPr>
        <p:spPr>
          <a:xfrm>
            <a:off x="838200" y="1155203"/>
            <a:ext cx="10515600" cy="5465934"/>
          </a:xfrm>
        </p:spPr>
        <p:txBody>
          <a:bodyPr>
            <a:normAutofit/>
          </a:bodyPr>
          <a:lstStyle/>
          <a:p>
            <a:r>
              <a:rPr lang="en-US" b="1" dirty="0">
                <a:solidFill>
                  <a:schemeClr val="bg1"/>
                </a:solidFill>
              </a:rPr>
              <a:t>The brethren in Macedonia didn’t allow their condition in life (poverty) to be an excuse to not work.</a:t>
            </a:r>
          </a:p>
          <a:p>
            <a:r>
              <a:rPr lang="en-US" b="1" dirty="0">
                <a:solidFill>
                  <a:schemeClr val="bg1"/>
                </a:solidFill>
              </a:rPr>
              <a:t>2 Corinthians 8:2 – “</a:t>
            </a:r>
            <a:r>
              <a:rPr lang="en-US" b="1" i="1" dirty="0">
                <a:solidFill>
                  <a:schemeClr val="bg1"/>
                </a:solidFill>
              </a:rPr>
              <a:t>that in a great trail of affliction the abundance of their joy and their </a:t>
            </a:r>
            <a:r>
              <a:rPr lang="en-US" b="1" i="1" dirty="0">
                <a:solidFill>
                  <a:srgbClr val="FFFF00"/>
                </a:solidFill>
              </a:rPr>
              <a:t>deep poverty </a:t>
            </a:r>
            <a:r>
              <a:rPr lang="en-US" b="1" i="1" dirty="0">
                <a:solidFill>
                  <a:schemeClr val="bg1"/>
                </a:solidFill>
              </a:rPr>
              <a:t>abounded in the riches of their liberality.”</a:t>
            </a:r>
          </a:p>
          <a:p>
            <a:r>
              <a:rPr lang="en-US" b="1" dirty="0">
                <a:solidFill>
                  <a:schemeClr val="bg1"/>
                </a:solidFill>
              </a:rPr>
              <a:t>I don’t know if the Smyrna church viewed their poverty as a hindrance, but based on Christ’s qualifying comment “</a:t>
            </a:r>
            <a:r>
              <a:rPr lang="en-US" b="1" i="1" dirty="0">
                <a:solidFill>
                  <a:srgbClr val="FFFF00"/>
                </a:solidFill>
              </a:rPr>
              <a:t>but you are rich</a:t>
            </a:r>
            <a:r>
              <a:rPr lang="en-US" b="1" dirty="0">
                <a:solidFill>
                  <a:schemeClr val="bg1"/>
                </a:solidFill>
              </a:rPr>
              <a:t>”, I wonder if they where discouraged because their physical poverty.</a:t>
            </a:r>
          </a:p>
          <a:p>
            <a:pPr algn="ctr"/>
            <a:r>
              <a:rPr lang="en-US" sz="3600" b="1" dirty="0">
                <a:solidFill>
                  <a:schemeClr val="accent4">
                    <a:lumMod val="60000"/>
                    <a:lumOff val="40000"/>
                  </a:schemeClr>
                </a:solidFill>
              </a:rPr>
              <a:t>We cannot allow our physical challenges in life dictate what type of Christian and work we will do or not do.</a:t>
            </a:r>
          </a:p>
        </p:txBody>
      </p:sp>
    </p:spTree>
    <p:extLst>
      <p:ext uri="{BB962C8B-B14F-4D97-AF65-F5344CB8AC3E}">
        <p14:creationId xmlns:p14="http://schemas.microsoft.com/office/powerpoint/2010/main" val="23546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09F3-63B5-4FC5-B969-3B26EB3D17D6}"/>
              </a:ext>
            </a:extLst>
          </p:cNvPr>
          <p:cNvSpPr>
            <a:spLocks noGrp="1"/>
          </p:cNvSpPr>
          <p:nvPr>
            <p:ph type="title"/>
          </p:nvPr>
        </p:nvSpPr>
        <p:spPr/>
        <p:txBody>
          <a:bodyPr/>
          <a:lstStyle/>
          <a:p>
            <a:endParaRPr lang="en-US"/>
          </a:p>
        </p:txBody>
      </p:sp>
      <p:pic>
        <p:nvPicPr>
          <p:cNvPr id="13" name="Content Placeholder 12">
            <a:extLst>
              <a:ext uri="{FF2B5EF4-FFF2-40B4-BE49-F238E27FC236}">
                <a16:creationId xmlns:a16="http://schemas.microsoft.com/office/drawing/2014/main" id="{0DCF7F6E-4FD5-4AA4-B786-D799A177CB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 y="0"/>
            <a:ext cx="12192000" cy="6858000"/>
          </a:xfrm>
        </p:spPr>
      </p:pic>
      <p:sp>
        <p:nvSpPr>
          <p:cNvPr id="14" name="TextBox 13">
            <a:extLst>
              <a:ext uri="{FF2B5EF4-FFF2-40B4-BE49-F238E27FC236}">
                <a16:creationId xmlns:a16="http://schemas.microsoft.com/office/drawing/2014/main" id="{59600404-F933-4605-BA8A-50F729B15043}"/>
              </a:ext>
            </a:extLst>
          </p:cNvPr>
          <p:cNvSpPr txBox="1"/>
          <p:nvPr/>
        </p:nvSpPr>
        <p:spPr>
          <a:xfrm>
            <a:off x="838200" y="566241"/>
            <a:ext cx="10513134" cy="923330"/>
          </a:xfrm>
          <a:prstGeom prst="rect">
            <a:avLst/>
          </a:prstGeom>
          <a:noFill/>
        </p:spPr>
        <p:txBody>
          <a:bodyPr wrap="none" rtlCol="0">
            <a:spAutoFit/>
          </a:bodyPr>
          <a:lstStyle/>
          <a:p>
            <a:r>
              <a:rPr lang="en-US" sz="5400" b="1" dirty="0"/>
              <a:t>Smyrna                                    </a:t>
            </a:r>
            <a:r>
              <a:rPr lang="en-US" sz="5400" b="1" dirty="0" err="1"/>
              <a:t>Laodicia</a:t>
            </a:r>
            <a:endParaRPr lang="en-US" sz="5400" b="1" dirty="0"/>
          </a:p>
        </p:txBody>
      </p:sp>
      <p:sp>
        <p:nvSpPr>
          <p:cNvPr id="15" name="TextBox 14">
            <a:extLst>
              <a:ext uri="{FF2B5EF4-FFF2-40B4-BE49-F238E27FC236}">
                <a16:creationId xmlns:a16="http://schemas.microsoft.com/office/drawing/2014/main" id="{76660A42-9971-4B77-8B91-95827CACAD9B}"/>
              </a:ext>
            </a:extLst>
          </p:cNvPr>
          <p:cNvSpPr txBox="1"/>
          <p:nvPr/>
        </p:nvSpPr>
        <p:spPr>
          <a:xfrm>
            <a:off x="2783604" y="1489571"/>
            <a:ext cx="6622326" cy="2554545"/>
          </a:xfrm>
          <a:prstGeom prst="rect">
            <a:avLst/>
          </a:prstGeom>
          <a:noFill/>
        </p:spPr>
        <p:txBody>
          <a:bodyPr wrap="none" rtlCol="0">
            <a:spAutoFit/>
          </a:bodyPr>
          <a:lstStyle/>
          <a:p>
            <a:pPr algn="ctr"/>
            <a:r>
              <a:rPr lang="en-US" sz="3200" b="1" i="1" dirty="0"/>
              <a:t>When looking at Smyrna and </a:t>
            </a:r>
            <a:r>
              <a:rPr lang="en-US" sz="3200" b="1" i="1" dirty="0" err="1"/>
              <a:t>Laodicia</a:t>
            </a:r>
            <a:endParaRPr lang="en-US" sz="3200" b="1" i="1" dirty="0"/>
          </a:p>
          <a:p>
            <a:pPr algn="ctr"/>
            <a:r>
              <a:rPr lang="en-US" sz="3200" b="1" i="1" dirty="0"/>
              <a:t>you have  two churches of extremes.</a:t>
            </a:r>
          </a:p>
          <a:p>
            <a:pPr algn="ctr"/>
            <a:r>
              <a:rPr lang="en-US" sz="3200" b="1" i="1" dirty="0"/>
              <a:t>We will talk about how both, wealth</a:t>
            </a:r>
          </a:p>
          <a:p>
            <a:pPr algn="ctr"/>
            <a:r>
              <a:rPr lang="en-US" sz="3200" b="1" i="1" dirty="0"/>
              <a:t>and poverty can impact your faith</a:t>
            </a:r>
          </a:p>
          <a:p>
            <a:pPr algn="ctr"/>
            <a:r>
              <a:rPr lang="en-US" sz="3200" b="1" i="1" dirty="0"/>
              <a:t>negatively.</a:t>
            </a:r>
          </a:p>
        </p:txBody>
      </p:sp>
    </p:spTree>
    <p:extLst>
      <p:ext uri="{BB962C8B-B14F-4D97-AF65-F5344CB8AC3E}">
        <p14:creationId xmlns:p14="http://schemas.microsoft.com/office/powerpoint/2010/main" val="404797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1CB3B6-3AB3-48A1-B253-A079E9A6F266}"/>
              </a:ext>
            </a:extLst>
          </p:cNvPr>
          <p:cNvSpPr>
            <a:spLocks noGrp="1"/>
          </p:cNvSpPr>
          <p:nvPr>
            <p:ph type="title"/>
          </p:nvPr>
        </p:nvSpPr>
        <p:spPr>
          <a:xfrm>
            <a:off x="838200" y="0"/>
            <a:ext cx="10515600" cy="1133169"/>
          </a:xfrm>
        </p:spPr>
        <p:txBody>
          <a:bodyPr>
            <a:normAutofit/>
          </a:bodyPr>
          <a:lstStyle/>
          <a:p>
            <a:pPr algn="ctr"/>
            <a:r>
              <a:rPr lang="en-US" sz="3600" b="1" i="1" dirty="0"/>
              <a:t>Both types of Christians can view their Christianity based upon their position “under the sun”</a:t>
            </a:r>
          </a:p>
        </p:txBody>
      </p:sp>
      <p:sp>
        <p:nvSpPr>
          <p:cNvPr id="5" name="Content Placeholder 4">
            <a:extLst>
              <a:ext uri="{FF2B5EF4-FFF2-40B4-BE49-F238E27FC236}">
                <a16:creationId xmlns:a16="http://schemas.microsoft.com/office/drawing/2014/main" id="{96647A68-D661-48BE-BB2A-D0C2BBF457E7}"/>
              </a:ext>
            </a:extLst>
          </p:cNvPr>
          <p:cNvSpPr>
            <a:spLocks noGrp="1"/>
          </p:cNvSpPr>
          <p:nvPr>
            <p:ph sz="half" idx="1"/>
          </p:nvPr>
        </p:nvSpPr>
        <p:spPr>
          <a:xfrm>
            <a:off x="838200" y="1825625"/>
            <a:ext cx="10839680" cy="2812476"/>
          </a:xfrm>
        </p:spPr>
        <p:txBody>
          <a:bodyPr>
            <a:normAutofit lnSpcReduction="10000"/>
          </a:bodyPr>
          <a:lstStyle/>
          <a:p>
            <a:pPr marL="0" indent="0" algn="ctr">
              <a:buNone/>
            </a:pPr>
            <a:r>
              <a:rPr lang="en-US" sz="3600" b="1" i="1" dirty="0"/>
              <a:t>We have got to see ourselves NOT in the light under the sun, but in the light of the glorious gospel.  In other words, we can do anything through Christ who strengthens us.  We don’t need to look for reasons that will hinder our service.  WE CANNOT DEFINE OURSELVES AS CHRISTIANS AS THE WORLD WOULD DEFINE US.</a:t>
            </a:r>
          </a:p>
        </p:txBody>
      </p:sp>
      <p:sp>
        <p:nvSpPr>
          <p:cNvPr id="6" name="Content Placeholder 5">
            <a:extLst>
              <a:ext uri="{FF2B5EF4-FFF2-40B4-BE49-F238E27FC236}">
                <a16:creationId xmlns:a16="http://schemas.microsoft.com/office/drawing/2014/main" id="{CC60AB3C-6063-4DC2-AC19-70C670FAC98C}"/>
              </a:ext>
            </a:extLst>
          </p:cNvPr>
          <p:cNvSpPr>
            <a:spLocks noGrp="1"/>
          </p:cNvSpPr>
          <p:nvPr>
            <p:ph sz="half" idx="2"/>
          </p:nvPr>
        </p:nvSpPr>
        <p:spPr>
          <a:xfrm>
            <a:off x="514119" y="5056742"/>
            <a:ext cx="11306979" cy="1575412"/>
          </a:xfrm>
        </p:spPr>
        <p:txBody>
          <a:bodyPr>
            <a:normAutofit lnSpcReduction="10000"/>
          </a:bodyPr>
          <a:lstStyle/>
          <a:p>
            <a:pPr marL="0" indent="0" algn="ctr">
              <a:buNone/>
            </a:pPr>
            <a:r>
              <a:rPr lang="en-US" b="1" dirty="0">
                <a:solidFill>
                  <a:srgbClr val="C00000"/>
                </a:solidFill>
              </a:rPr>
              <a:t>After studying the church at </a:t>
            </a:r>
            <a:r>
              <a:rPr lang="en-US" b="1" dirty="0" err="1">
                <a:solidFill>
                  <a:srgbClr val="C00000"/>
                </a:solidFill>
              </a:rPr>
              <a:t>Laodicia</a:t>
            </a:r>
            <a:r>
              <a:rPr lang="en-US" b="1" dirty="0">
                <a:solidFill>
                  <a:srgbClr val="C00000"/>
                </a:solidFill>
              </a:rPr>
              <a:t>, we will look at problems and challenges that face both types of Christians (wealthy and poor) so start thinking about the challenges Christians face who are either rich or poor in this present life.</a:t>
            </a:r>
          </a:p>
        </p:txBody>
      </p:sp>
    </p:spTree>
    <p:extLst>
      <p:ext uri="{BB962C8B-B14F-4D97-AF65-F5344CB8AC3E}">
        <p14:creationId xmlns:p14="http://schemas.microsoft.com/office/powerpoint/2010/main" val="29500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5683-1A09-4545-A619-22A8F33898D8}"/>
              </a:ext>
            </a:extLst>
          </p:cNvPr>
          <p:cNvSpPr>
            <a:spLocks noGrp="1"/>
          </p:cNvSpPr>
          <p:nvPr>
            <p:ph type="title"/>
          </p:nvPr>
        </p:nvSpPr>
        <p:spPr>
          <a:xfrm>
            <a:off x="209320" y="165253"/>
            <a:ext cx="11788049" cy="1817783"/>
          </a:xfrm>
          <a:ln w="25400">
            <a:solidFill>
              <a:schemeClr val="bg1"/>
            </a:solidFill>
          </a:ln>
        </p:spPr>
        <p:txBody>
          <a:bodyPr>
            <a:normAutofit fontScale="90000"/>
          </a:bodyPr>
          <a:lstStyle/>
          <a:p>
            <a:pPr algn="ctr"/>
            <a:r>
              <a:rPr lang="en-US" b="1" i="1" dirty="0"/>
              <a:t> </a:t>
            </a:r>
            <a:r>
              <a:rPr lang="en-US" sz="3600" b="1" i="1" baseline="30000" dirty="0">
                <a:solidFill>
                  <a:schemeClr val="bg1"/>
                </a:solidFill>
              </a:rPr>
              <a:t>10 </a:t>
            </a:r>
            <a:r>
              <a:rPr lang="en-US" sz="3600" b="1" i="1" dirty="0">
                <a:solidFill>
                  <a:schemeClr val="bg1"/>
                </a:solidFill>
              </a:rPr>
              <a:t>Do not fear any of those things which you are about to suffer. Indeed, the devil is about to throw some of you into prison, that you may be tested, and you will have tribulation ten days. Be faithful until death, and I will give you the crown of life.</a:t>
            </a:r>
          </a:p>
        </p:txBody>
      </p:sp>
      <p:sp>
        <p:nvSpPr>
          <p:cNvPr id="3" name="Content Placeholder 2">
            <a:extLst>
              <a:ext uri="{FF2B5EF4-FFF2-40B4-BE49-F238E27FC236}">
                <a16:creationId xmlns:a16="http://schemas.microsoft.com/office/drawing/2014/main" id="{DC74EE2F-AFAB-48EA-B7B0-63C1EEB41DA0}"/>
              </a:ext>
            </a:extLst>
          </p:cNvPr>
          <p:cNvSpPr>
            <a:spLocks noGrp="1"/>
          </p:cNvSpPr>
          <p:nvPr>
            <p:ph sz="half" idx="1"/>
          </p:nvPr>
        </p:nvSpPr>
        <p:spPr>
          <a:xfrm>
            <a:off x="385590" y="2181339"/>
            <a:ext cx="5634210" cy="4472676"/>
          </a:xfrm>
        </p:spPr>
        <p:txBody>
          <a:bodyPr>
            <a:normAutofit/>
          </a:bodyPr>
          <a:lstStyle/>
          <a:p>
            <a:pPr algn="ctr"/>
            <a:r>
              <a:rPr lang="en-US" dirty="0">
                <a:solidFill>
                  <a:schemeClr val="bg1"/>
                </a:solidFill>
              </a:rPr>
              <a:t>Daniel was tried 10 days (Dan 1:12-16)</a:t>
            </a:r>
          </a:p>
          <a:p>
            <a:pPr algn="ctr"/>
            <a:r>
              <a:rPr lang="en-US" dirty="0">
                <a:solidFill>
                  <a:schemeClr val="bg1"/>
                </a:solidFill>
              </a:rPr>
              <a:t>Jacob was tried 10 times (Gen 31:7)</a:t>
            </a:r>
          </a:p>
          <a:p>
            <a:pPr algn="ctr"/>
            <a:r>
              <a:rPr lang="en-US" dirty="0">
                <a:solidFill>
                  <a:schemeClr val="bg1"/>
                </a:solidFill>
              </a:rPr>
              <a:t>Job was tried 10 times by accusers</a:t>
            </a:r>
          </a:p>
          <a:p>
            <a:pPr algn="ctr"/>
            <a:r>
              <a:rPr lang="en-US" b="1" dirty="0">
                <a:solidFill>
                  <a:srgbClr val="FF0000"/>
                </a:solidFill>
              </a:rPr>
              <a:t>10 days is a period of trial and hardships which had or will come to this church.</a:t>
            </a:r>
          </a:p>
          <a:p>
            <a:pPr algn="ctr"/>
            <a:r>
              <a:rPr lang="en-US" dirty="0">
                <a:solidFill>
                  <a:srgbClr val="FFFF00"/>
                </a:solidFill>
              </a:rPr>
              <a:t>Second time Christ mentions to this church persecutions.  They were going to face some tough times.</a:t>
            </a:r>
          </a:p>
        </p:txBody>
      </p:sp>
      <p:pic>
        <p:nvPicPr>
          <p:cNvPr id="6" name="Content Placeholder 5">
            <a:extLst>
              <a:ext uri="{FF2B5EF4-FFF2-40B4-BE49-F238E27FC236}">
                <a16:creationId xmlns:a16="http://schemas.microsoft.com/office/drawing/2014/main" id="{D767C1A5-DECC-45AE-85A6-F00E36511A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0" y="2181340"/>
            <a:ext cx="5329410" cy="3272010"/>
          </a:xfrm>
        </p:spPr>
      </p:pic>
      <p:sp>
        <p:nvSpPr>
          <p:cNvPr id="7" name="TextBox 6">
            <a:extLst>
              <a:ext uri="{FF2B5EF4-FFF2-40B4-BE49-F238E27FC236}">
                <a16:creationId xmlns:a16="http://schemas.microsoft.com/office/drawing/2014/main" id="{CC937940-66F7-45FE-A002-00EF7314FF34}"/>
              </a:ext>
            </a:extLst>
          </p:cNvPr>
          <p:cNvSpPr txBox="1"/>
          <p:nvPr/>
        </p:nvSpPr>
        <p:spPr>
          <a:xfrm>
            <a:off x="6179259" y="5699908"/>
            <a:ext cx="5924891" cy="954107"/>
          </a:xfrm>
          <a:prstGeom prst="rect">
            <a:avLst/>
          </a:prstGeom>
          <a:noFill/>
          <a:ln w="25400">
            <a:solidFill>
              <a:schemeClr val="bg1"/>
            </a:solidFill>
          </a:ln>
        </p:spPr>
        <p:txBody>
          <a:bodyPr wrap="none" rtlCol="0">
            <a:spAutoFit/>
          </a:bodyPr>
          <a:lstStyle/>
          <a:p>
            <a:pPr algn="ctr"/>
            <a:r>
              <a:rPr lang="en-US" sz="2800" b="1" dirty="0">
                <a:solidFill>
                  <a:srgbClr val="FFFF00"/>
                </a:solidFill>
              </a:rPr>
              <a:t>Thesis of Book</a:t>
            </a:r>
          </a:p>
          <a:p>
            <a:pPr algn="ctr"/>
            <a:r>
              <a:rPr lang="en-US" sz="2800" b="1" dirty="0">
                <a:solidFill>
                  <a:srgbClr val="FF0000"/>
                </a:solidFill>
              </a:rPr>
              <a:t>Be faithful till death and be victorious</a:t>
            </a:r>
          </a:p>
        </p:txBody>
      </p:sp>
    </p:spTree>
    <p:extLst>
      <p:ext uri="{BB962C8B-B14F-4D97-AF65-F5344CB8AC3E}">
        <p14:creationId xmlns:p14="http://schemas.microsoft.com/office/powerpoint/2010/main" val="32650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5683-1A09-4545-A619-22A8F33898D8}"/>
              </a:ext>
            </a:extLst>
          </p:cNvPr>
          <p:cNvSpPr>
            <a:spLocks noGrp="1"/>
          </p:cNvSpPr>
          <p:nvPr>
            <p:ph type="title"/>
          </p:nvPr>
        </p:nvSpPr>
        <p:spPr>
          <a:xfrm>
            <a:off x="245897" y="1653806"/>
            <a:ext cx="5634210" cy="2014811"/>
          </a:xfrm>
          <a:ln w="28575">
            <a:solidFill>
              <a:schemeClr val="bg1"/>
            </a:solidFill>
          </a:ln>
        </p:spPr>
        <p:txBody>
          <a:bodyPr>
            <a:normAutofit/>
          </a:bodyPr>
          <a:lstStyle/>
          <a:p>
            <a:pPr algn="ctr"/>
            <a:r>
              <a:rPr lang="en-US" sz="2800" b="1" baseline="30000" dirty="0">
                <a:solidFill>
                  <a:schemeClr val="bg1"/>
                </a:solidFill>
              </a:rPr>
              <a:t>11 </a:t>
            </a:r>
            <a:r>
              <a:rPr lang="en-US" sz="2800" b="1" dirty="0">
                <a:solidFill>
                  <a:schemeClr val="bg1"/>
                </a:solidFill>
              </a:rPr>
              <a:t>“He who has an ear, let him hear what the Spirit says to the churches. He who overcomes shall not be hurt by the second death.” ’</a:t>
            </a:r>
            <a:endParaRPr lang="en-US" sz="2800" b="1" i="1" dirty="0">
              <a:solidFill>
                <a:schemeClr val="bg1"/>
              </a:solidFill>
            </a:endParaRPr>
          </a:p>
        </p:txBody>
      </p:sp>
      <p:sp>
        <p:nvSpPr>
          <p:cNvPr id="3" name="Content Placeholder 2">
            <a:extLst>
              <a:ext uri="{FF2B5EF4-FFF2-40B4-BE49-F238E27FC236}">
                <a16:creationId xmlns:a16="http://schemas.microsoft.com/office/drawing/2014/main" id="{DC74EE2F-AFAB-48EA-B7B0-63C1EEB41DA0}"/>
              </a:ext>
            </a:extLst>
          </p:cNvPr>
          <p:cNvSpPr>
            <a:spLocks noGrp="1"/>
          </p:cNvSpPr>
          <p:nvPr>
            <p:ph sz="half" idx="1"/>
          </p:nvPr>
        </p:nvSpPr>
        <p:spPr>
          <a:xfrm>
            <a:off x="6311893" y="1653806"/>
            <a:ext cx="5634210" cy="2308365"/>
          </a:xfrm>
          <a:ln w="28575">
            <a:solidFill>
              <a:schemeClr val="bg1"/>
            </a:solidFill>
          </a:ln>
        </p:spPr>
        <p:txBody>
          <a:bodyPr>
            <a:normAutofit lnSpcReduction="10000"/>
          </a:bodyPr>
          <a:lstStyle/>
          <a:p>
            <a:pPr marL="0" indent="0" algn="ctr">
              <a:buNone/>
            </a:pPr>
            <a:r>
              <a:rPr lang="en-US" baseline="30000" dirty="0">
                <a:solidFill>
                  <a:schemeClr val="bg1"/>
                </a:solidFill>
              </a:rPr>
              <a:t>6 </a:t>
            </a:r>
            <a:r>
              <a:rPr lang="en-US" dirty="0">
                <a:solidFill>
                  <a:schemeClr val="bg1"/>
                </a:solidFill>
              </a:rPr>
              <a:t>Blessed and holy </a:t>
            </a:r>
            <a:r>
              <a:rPr lang="en-US" i="1" dirty="0">
                <a:solidFill>
                  <a:schemeClr val="bg1"/>
                </a:solidFill>
              </a:rPr>
              <a:t>is</a:t>
            </a:r>
            <a:r>
              <a:rPr lang="en-US" dirty="0">
                <a:solidFill>
                  <a:schemeClr val="bg1"/>
                </a:solidFill>
              </a:rPr>
              <a:t> he who has part in the first resurrection. Over such the second death has no power, but they shall be priests of God and of Christ, and shall reign with Him a thousand years.</a:t>
            </a:r>
          </a:p>
        </p:txBody>
      </p:sp>
      <p:sp>
        <p:nvSpPr>
          <p:cNvPr id="7" name="TextBox 6">
            <a:extLst>
              <a:ext uri="{FF2B5EF4-FFF2-40B4-BE49-F238E27FC236}">
                <a16:creationId xmlns:a16="http://schemas.microsoft.com/office/drawing/2014/main" id="{CC937940-66F7-45FE-A002-00EF7314FF34}"/>
              </a:ext>
            </a:extLst>
          </p:cNvPr>
          <p:cNvSpPr txBox="1"/>
          <p:nvPr/>
        </p:nvSpPr>
        <p:spPr>
          <a:xfrm>
            <a:off x="688577" y="159883"/>
            <a:ext cx="10814846" cy="954107"/>
          </a:xfrm>
          <a:prstGeom prst="rect">
            <a:avLst/>
          </a:prstGeom>
          <a:noFill/>
          <a:ln w="254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800" b="1" i="0" u="sng" strike="noStrike" kern="1200" cap="none" spc="0" normalizeH="0" baseline="0" noProof="0" dirty="0">
                <a:ln>
                  <a:noFill/>
                </a:ln>
                <a:solidFill>
                  <a:srgbClr val="FFFF00"/>
                </a:solidFill>
                <a:effectLst/>
                <a:uLnTx/>
                <a:uFillTx/>
                <a:latin typeface="Calibri" panose="020F0502020204030204"/>
                <a:ea typeface="+mn-ea"/>
                <a:cs typeface="+mn-cs"/>
              </a:rPr>
              <a:t>VERSE 11 </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 Things equal to the same thing are equal to the other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FF00"/>
                </a:solidFill>
                <a:latin typeface="Calibri" panose="020F0502020204030204"/>
              </a:rPr>
              <a:t>2:11 Compared to 20:6</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48B3B01-F6C1-4D1B-8AED-7DB37AE846A3}"/>
              </a:ext>
            </a:extLst>
          </p:cNvPr>
          <p:cNvSpPr>
            <a:spLocks noGrp="1"/>
          </p:cNvSpPr>
          <p:nvPr>
            <p:ph sz="half" idx="2"/>
          </p:nvPr>
        </p:nvSpPr>
        <p:spPr>
          <a:xfrm>
            <a:off x="245897" y="4208433"/>
            <a:ext cx="11700206" cy="2566940"/>
          </a:xfrm>
        </p:spPr>
        <p:txBody>
          <a:bodyPr>
            <a:normAutofit lnSpcReduction="10000"/>
          </a:bodyPr>
          <a:lstStyle/>
          <a:p>
            <a:pPr marL="514350" indent="-514350">
              <a:buFont typeface="+mj-lt"/>
              <a:buAutoNum type="arabicPeriod"/>
            </a:pPr>
            <a:r>
              <a:rPr lang="en-US" b="1" dirty="0">
                <a:solidFill>
                  <a:srgbClr val="FFFF00"/>
                </a:solidFill>
              </a:rPr>
              <a:t>Overcoming persecutions equaled exemption from the second death.</a:t>
            </a:r>
          </a:p>
          <a:p>
            <a:pPr marL="514350" indent="-514350">
              <a:buFont typeface="+mj-lt"/>
              <a:buAutoNum type="arabicPeriod"/>
            </a:pPr>
            <a:r>
              <a:rPr lang="en-US" b="1" dirty="0">
                <a:solidFill>
                  <a:srgbClr val="FFFF00"/>
                </a:solidFill>
              </a:rPr>
              <a:t>Part in the first resurrection equaled exemption from the second death.</a:t>
            </a:r>
          </a:p>
          <a:p>
            <a:pPr marL="514350" indent="-514350">
              <a:buFont typeface="+mj-lt"/>
              <a:buAutoNum type="arabicPeriod"/>
            </a:pPr>
            <a:endParaRPr lang="en-US" b="1" dirty="0">
              <a:solidFill>
                <a:srgbClr val="FFFF00"/>
              </a:solidFill>
            </a:endParaRPr>
          </a:p>
          <a:p>
            <a:pPr marL="0" indent="0">
              <a:buNone/>
            </a:pPr>
            <a:r>
              <a:rPr lang="en-US" b="1" dirty="0">
                <a:solidFill>
                  <a:srgbClr val="FFFF00"/>
                </a:solidFill>
              </a:rPr>
              <a:t>Therefore: the result of overcoming the persecutions was pictured as the first resurrection of the apocalypse, and was a prerequisite  to the living and reigning with Christ in the triumphant state of victory that is described.</a:t>
            </a:r>
          </a:p>
        </p:txBody>
      </p:sp>
      <p:sp>
        <p:nvSpPr>
          <p:cNvPr id="8" name="TextBox 7">
            <a:extLst>
              <a:ext uri="{FF2B5EF4-FFF2-40B4-BE49-F238E27FC236}">
                <a16:creationId xmlns:a16="http://schemas.microsoft.com/office/drawing/2014/main" id="{BB080B10-64FF-4D37-B2AD-854B653C7C23}"/>
              </a:ext>
            </a:extLst>
          </p:cNvPr>
          <p:cNvSpPr txBox="1"/>
          <p:nvPr/>
        </p:nvSpPr>
        <p:spPr>
          <a:xfrm>
            <a:off x="2156170" y="1122288"/>
            <a:ext cx="7447873" cy="523220"/>
          </a:xfrm>
          <a:prstGeom prst="rect">
            <a:avLst/>
          </a:prstGeom>
          <a:noFill/>
        </p:spPr>
        <p:txBody>
          <a:bodyPr wrap="none" rtlCol="0">
            <a:spAutoFit/>
          </a:bodyPr>
          <a:lstStyle/>
          <a:p>
            <a:r>
              <a:rPr lang="en-US" sz="2800" b="1" dirty="0">
                <a:solidFill>
                  <a:schemeClr val="bg1"/>
                </a:solidFill>
              </a:rPr>
              <a:t>2:11                                                                         20:6</a:t>
            </a:r>
          </a:p>
        </p:txBody>
      </p:sp>
    </p:spTree>
    <p:extLst>
      <p:ext uri="{BB962C8B-B14F-4D97-AF65-F5344CB8AC3E}">
        <p14:creationId xmlns:p14="http://schemas.microsoft.com/office/powerpoint/2010/main" val="6111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500"/>
                                        <p:tgtEl>
                                          <p:spTgt spid="3">
                                            <p:bg/>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arn(inVertical)">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barn(inVertical)">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extLst>
              <p:ext uri="{D42A27DB-BD31-4B8C-83A1-F6EECF244321}">
                <p14:modId xmlns:p14="http://schemas.microsoft.com/office/powerpoint/2010/main" val="1214425852"/>
              </p:ext>
            </p:extLst>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pPr algn="ctr"/>
                      <a:r>
                        <a:rPr lang="en-US" sz="2400" b="1" dirty="0">
                          <a:solidFill>
                            <a:schemeClr val="tx1"/>
                          </a:solidFill>
                        </a:rPr>
                        <a:t>Left first love (Ephesus) – 2:4,5</a:t>
                      </a:r>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endParaRPr lang="en-US"/>
                    </a:p>
                  </a:txBody>
                  <a:tcPr/>
                </a:tc>
                <a:tc>
                  <a:txBody>
                    <a:bodyPr/>
                    <a:lstStyle/>
                    <a:p>
                      <a:pPr algn="ctr"/>
                      <a:r>
                        <a:rPr lang="en-US" sz="2400" b="1" dirty="0">
                          <a:solidFill>
                            <a:srgbClr val="C00000"/>
                          </a:solidFill>
                        </a:rPr>
                        <a:t>Poor congregation (Smyrna) – 2:9</a:t>
                      </a:r>
                    </a:p>
                  </a:txBody>
                  <a:tcPr/>
                </a:tc>
                <a:extLst>
                  <a:ext uri="{0D108BD9-81ED-4DB2-BD59-A6C34878D82A}">
                    <a16:rowId xmlns:a16="http://schemas.microsoft.com/office/drawing/2014/main" val="3081444498"/>
                  </a:ext>
                </a:extLst>
              </a:tr>
              <a:tr h="571500">
                <a:tc>
                  <a:txBody>
                    <a:bodyPr/>
                    <a:lstStyle/>
                    <a:p>
                      <a:endParaRPr lang="en-US"/>
                    </a:p>
                  </a:txBody>
                  <a:tcPr/>
                </a:tc>
                <a:tc>
                  <a:txBody>
                    <a:bodyPr/>
                    <a:lstStyle/>
                    <a:p>
                      <a:pPr algn="ctr"/>
                      <a:r>
                        <a:rPr lang="en-US" sz="2400" b="1" dirty="0">
                          <a:solidFill>
                            <a:srgbClr val="C00000"/>
                          </a:solidFill>
                        </a:rPr>
                        <a:t>Persecuted (Smyrna) – 2:9</a:t>
                      </a:r>
                    </a:p>
                  </a:txBody>
                  <a:tcPr/>
                </a:tc>
                <a:extLst>
                  <a:ext uri="{0D108BD9-81ED-4DB2-BD59-A6C34878D82A}">
                    <a16:rowId xmlns:a16="http://schemas.microsoft.com/office/drawing/2014/main" val="3794670501"/>
                  </a:ext>
                </a:extLst>
              </a:tr>
              <a:tr h="571500">
                <a:tc>
                  <a:txBody>
                    <a:bodyPr/>
                    <a:lstStyle/>
                    <a:p>
                      <a:endParaRPr lang="en-US" dirty="0"/>
                    </a:p>
                  </a:txBody>
                  <a:tcPr/>
                </a:tc>
                <a:tc>
                  <a:txBody>
                    <a:bodyPr/>
                    <a:lstStyle/>
                    <a:p>
                      <a:pPr algn="ctr"/>
                      <a:endParaRPr lang="en-US" b="1" dirty="0">
                        <a:solidFill>
                          <a:srgbClr val="C00000"/>
                        </a:solidFill>
                      </a:endParaRPr>
                    </a:p>
                  </a:txBody>
                  <a:tcPr/>
                </a:tc>
                <a:extLst>
                  <a:ext uri="{0D108BD9-81ED-4DB2-BD59-A6C34878D82A}">
                    <a16:rowId xmlns:a16="http://schemas.microsoft.com/office/drawing/2014/main" val="3154110212"/>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endParaRPr lang="en-US"/>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68727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736305-29C8-4C51-B50D-672626163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905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897C-3415-46AF-9624-FE5573EFBA39}"/>
              </a:ext>
            </a:extLst>
          </p:cNvPr>
          <p:cNvSpPr>
            <a:spLocks noGrp="1"/>
          </p:cNvSpPr>
          <p:nvPr>
            <p:ph type="title"/>
          </p:nvPr>
        </p:nvSpPr>
        <p:spPr>
          <a:xfrm>
            <a:off x="0" y="4638101"/>
            <a:ext cx="12192000" cy="2219899"/>
          </a:xfrm>
          <a:solidFill>
            <a:schemeClr val="tx1"/>
          </a:solidFill>
        </p:spPr>
        <p:txBody>
          <a:bodyPr>
            <a:normAutofit/>
          </a:bodyPr>
          <a:lstStyle/>
          <a:p>
            <a:pPr algn="ctr"/>
            <a:r>
              <a:rPr lang="en-US" sz="3200" b="1" dirty="0">
                <a:solidFill>
                  <a:schemeClr val="bg1"/>
                </a:solidFill>
              </a:rPr>
              <a:t>Up on a huge ledge jutting out from the hillside 800 feet or so, sat a huge altar.  Smoke ascended endlessly from the sacrifices there.  “No one could fail to see it since it would look like nothing so much like a great throne or seas (Barclay).  Zeus sat upon that throne.</a:t>
            </a:r>
          </a:p>
        </p:txBody>
      </p:sp>
      <p:pic>
        <p:nvPicPr>
          <p:cNvPr id="4" name="Picture 3">
            <a:extLst>
              <a:ext uri="{FF2B5EF4-FFF2-40B4-BE49-F238E27FC236}">
                <a16:creationId xmlns:a16="http://schemas.microsoft.com/office/drawing/2014/main" id="{A8795F09-0AAE-43E4-BF4B-078C9B400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814372"/>
          </a:xfrm>
          <a:prstGeom prst="rect">
            <a:avLst/>
          </a:prstGeom>
        </p:spPr>
      </p:pic>
    </p:spTree>
    <p:extLst>
      <p:ext uri="{BB962C8B-B14F-4D97-AF65-F5344CB8AC3E}">
        <p14:creationId xmlns:p14="http://schemas.microsoft.com/office/powerpoint/2010/main" val="1037851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BE95C8-0704-4777-B7F6-FE8AC2DA2841}"/>
              </a:ext>
            </a:extLst>
          </p:cNvPr>
          <p:cNvSpPr>
            <a:spLocks noGrp="1"/>
          </p:cNvSpPr>
          <p:nvPr>
            <p:ph type="title"/>
          </p:nvPr>
        </p:nvSpPr>
        <p:spPr/>
        <p:txBody>
          <a:bodyPr>
            <a:normAutofit/>
          </a:bodyPr>
          <a:lstStyle/>
          <a:p>
            <a:pPr algn="ctr"/>
            <a:r>
              <a:rPr lang="en-US" sz="6000" b="1" i="1" u="sng" dirty="0">
                <a:solidFill>
                  <a:srgbClr val="FFFF00"/>
                </a:solidFill>
              </a:rPr>
              <a:t>Revelation 2:12-17</a:t>
            </a:r>
          </a:p>
        </p:txBody>
      </p:sp>
      <p:sp>
        <p:nvSpPr>
          <p:cNvPr id="4" name="Content Placeholder 3">
            <a:extLst>
              <a:ext uri="{FF2B5EF4-FFF2-40B4-BE49-F238E27FC236}">
                <a16:creationId xmlns:a16="http://schemas.microsoft.com/office/drawing/2014/main" id="{22A5D654-BE2D-4514-A45A-6C31673F5B79}"/>
              </a:ext>
            </a:extLst>
          </p:cNvPr>
          <p:cNvSpPr>
            <a:spLocks noGrp="1"/>
          </p:cNvSpPr>
          <p:nvPr>
            <p:ph idx="1"/>
          </p:nvPr>
        </p:nvSpPr>
        <p:spPr>
          <a:xfrm>
            <a:off x="838200" y="1825624"/>
            <a:ext cx="10515600" cy="4828563"/>
          </a:xfrm>
        </p:spPr>
        <p:txBody>
          <a:bodyPr>
            <a:normAutofit fontScale="92500" lnSpcReduction="10000"/>
          </a:bodyPr>
          <a:lstStyle/>
          <a:p>
            <a:pPr marL="0" indent="0">
              <a:buNone/>
            </a:pPr>
            <a:r>
              <a:rPr lang="en-US" dirty="0">
                <a:solidFill>
                  <a:schemeClr val="bg1"/>
                </a:solidFill>
              </a:rPr>
              <a:t>12 “And to the angel of the church in Pergamos write, ‘These things says He who has the sharp two-edged sword: 13 “I know your works, and where you dwell, where Satan’s throne is. And you hold fast to My name, and did not deny My faith even in the days in which Antipas was My faithful martyr, who was killed among you, where Satan dwells. 14 But I have a few things against you, because you have there those who hold the doctrine of Balaam, who taught </a:t>
            </a:r>
            <a:r>
              <a:rPr lang="en-US" dirty="0" err="1">
                <a:solidFill>
                  <a:schemeClr val="bg1"/>
                </a:solidFill>
              </a:rPr>
              <a:t>Balak</a:t>
            </a:r>
            <a:r>
              <a:rPr lang="en-US" dirty="0">
                <a:solidFill>
                  <a:schemeClr val="bg1"/>
                </a:solidFill>
              </a:rPr>
              <a:t> to put a stumbling block before the children of Israel, to eat things sacrificed to idols, and to commit sexual immorality. 15 Thus you also have those who hold the doctrine of the Nicolaitans, which thing I hate. 16 Repent, or else I will come to you quickly and will fight against them with the sword of My mouth. 17 “He who has an ear, let him hear what the Spirit says to the churches. To him who overcomes I will give some of the hidden manna to eat. And I will give him a white stone, and on the stone a new name written which no one knows except him who receives it.” ’</a:t>
            </a:r>
          </a:p>
        </p:txBody>
      </p:sp>
    </p:spTree>
    <p:extLst>
      <p:ext uri="{BB962C8B-B14F-4D97-AF65-F5344CB8AC3E}">
        <p14:creationId xmlns:p14="http://schemas.microsoft.com/office/powerpoint/2010/main" val="274375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5574A1-0A58-4DFD-A662-58900FFFFC79}"/>
              </a:ext>
            </a:extLst>
          </p:cNvPr>
          <p:cNvSpPr>
            <a:spLocks noGrp="1"/>
          </p:cNvSpPr>
          <p:nvPr>
            <p:ph type="title"/>
          </p:nvPr>
        </p:nvSpPr>
        <p:spPr>
          <a:xfrm>
            <a:off x="838200" y="0"/>
            <a:ext cx="10515600" cy="1199270"/>
          </a:xfrm>
        </p:spPr>
        <p:txBody>
          <a:bodyPr>
            <a:normAutofit fontScale="90000"/>
          </a:bodyPr>
          <a:lstStyle/>
          <a:p>
            <a:r>
              <a:rPr lang="en-US" sz="6000" b="1" dirty="0">
                <a:solidFill>
                  <a:schemeClr val="bg1"/>
                </a:solidFill>
              </a:rPr>
              <a:t>Central Theme of First Three Chapters</a:t>
            </a:r>
          </a:p>
        </p:txBody>
      </p:sp>
      <p:pic>
        <p:nvPicPr>
          <p:cNvPr id="7" name="Content Placeholder 6">
            <a:extLst>
              <a:ext uri="{FF2B5EF4-FFF2-40B4-BE49-F238E27FC236}">
                <a16:creationId xmlns:a16="http://schemas.microsoft.com/office/drawing/2014/main" id="{1D05F7AC-7E15-44F1-9780-67467B5819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8626" y="991518"/>
            <a:ext cx="8097397" cy="5866482"/>
          </a:xfrm>
        </p:spPr>
      </p:pic>
    </p:spTree>
    <p:extLst>
      <p:ext uri="{BB962C8B-B14F-4D97-AF65-F5344CB8AC3E}">
        <p14:creationId xmlns:p14="http://schemas.microsoft.com/office/powerpoint/2010/main" val="1792540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69E4-24A2-40C1-B347-CA08A0370230}"/>
              </a:ext>
            </a:extLst>
          </p:cNvPr>
          <p:cNvSpPr>
            <a:spLocks noGrp="1"/>
          </p:cNvSpPr>
          <p:nvPr>
            <p:ph type="title"/>
          </p:nvPr>
        </p:nvSpPr>
        <p:spPr>
          <a:xfrm>
            <a:off x="838199" y="365125"/>
            <a:ext cx="3722783" cy="725545"/>
          </a:xfrm>
          <a:solidFill>
            <a:schemeClr val="accent4">
              <a:lumMod val="40000"/>
              <a:lumOff val="60000"/>
            </a:schemeClr>
          </a:solidFill>
        </p:spPr>
        <p:txBody>
          <a:bodyPr/>
          <a:lstStyle/>
          <a:p>
            <a:pPr algn="ctr"/>
            <a:r>
              <a:rPr lang="en-US" b="1" dirty="0">
                <a:solidFill>
                  <a:srgbClr val="C00000"/>
                </a:solidFill>
              </a:rPr>
              <a:t>Antipas</a:t>
            </a:r>
          </a:p>
        </p:txBody>
      </p:sp>
      <p:sp>
        <p:nvSpPr>
          <p:cNvPr id="4" name="Content Placeholder 3">
            <a:extLst>
              <a:ext uri="{FF2B5EF4-FFF2-40B4-BE49-F238E27FC236}">
                <a16:creationId xmlns:a16="http://schemas.microsoft.com/office/drawing/2014/main" id="{1996D878-2052-404C-8C15-7A361ACB577A}"/>
              </a:ext>
            </a:extLst>
          </p:cNvPr>
          <p:cNvSpPr>
            <a:spLocks noGrp="1"/>
          </p:cNvSpPr>
          <p:nvPr>
            <p:ph sz="half" idx="1"/>
          </p:nvPr>
        </p:nvSpPr>
        <p:spPr>
          <a:xfrm>
            <a:off x="838200" y="1355075"/>
            <a:ext cx="3722784" cy="5233012"/>
          </a:xfrm>
          <a:solidFill>
            <a:schemeClr val="accent4">
              <a:lumMod val="40000"/>
              <a:lumOff val="60000"/>
            </a:schemeClr>
          </a:solidFill>
        </p:spPr>
        <p:txBody>
          <a:bodyPr>
            <a:normAutofit lnSpcReduction="10000"/>
          </a:bodyPr>
          <a:lstStyle/>
          <a:p>
            <a:pPr marL="0" indent="0" algn="ctr">
              <a:buNone/>
            </a:pPr>
            <a:r>
              <a:rPr lang="en-US" b="1" dirty="0">
                <a:solidFill>
                  <a:srgbClr val="C00000"/>
                </a:solidFill>
              </a:rPr>
              <a:t>In the middle of the rampant heathenism and ruthless persecution, they held on.  Who was Antipas? Who knows, but we do know enough.  We know his faith and his message. We know his refusals.  We can only guess on his sufferings. We know his influence and we know his end and reward!</a:t>
            </a:r>
          </a:p>
        </p:txBody>
      </p:sp>
      <p:pic>
        <p:nvPicPr>
          <p:cNvPr id="7" name="Content Placeholder 6">
            <a:extLst>
              <a:ext uri="{FF2B5EF4-FFF2-40B4-BE49-F238E27FC236}">
                <a16:creationId xmlns:a16="http://schemas.microsoft.com/office/drawing/2014/main" id="{CB565A41-0CBF-4931-B5D9-14BE17FB6E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12675" y="0"/>
            <a:ext cx="7179325" cy="6858000"/>
          </a:xfrm>
        </p:spPr>
      </p:pic>
    </p:spTree>
    <p:extLst>
      <p:ext uri="{BB962C8B-B14F-4D97-AF65-F5344CB8AC3E}">
        <p14:creationId xmlns:p14="http://schemas.microsoft.com/office/powerpoint/2010/main" val="312495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69E4-24A2-40C1-B347-CA08A0370230}"/>
              </a:ext>
            </a:extLst>
          </p:cNvPr>
          <p:cNvSpPr>
            <a:spLocks noGrp="1"/>
          </p:cNvSpPr>
          <p:nvPr>
            <p:ph type="title"/>
          </p:nvPr>
        </p:nvSpPr>
        <p:spPr>
          <a:xfrm>
            <a:off x="838199" y="365125"/>
            <a:ext cx="3722783" cy="725545"/>
          </a:xfrm>
          <a:solidFill>
            <a:schemeClr val="accent4">
              <a:lumMod val="40000"/>
              <a:lumOff val="60000"/>
            </a:schemeClr>
          </a:solidFill>
        </p:spPr>
        <p:txBody>
          <a:bodyPr/>
          <a:lstStyle/>
          <a:p>
            <a:pPr algn="ctr"/>
            <a:r>
              <a:rPr lang="en-US" b="1" dirty="0">
                <a:solidFill>
                  <a:srgbClr val="C00000"/>
                </a:solidFill>
              </a:rPr>
              <a:t>OR</a:t>
            </a:r>
          </a:p>
        </p:txBody>
      </p:sp>
      <p:sp>
        <p:nvSpPr>
          <p:cNvPr id="4" name="Content Placeholder 3">
            <a:extLst>
              <a:ext uri="{FF2B5EF4-FFF2-40B4-BE49-F238E27FC236}">
                <a16:creationId xmlns:a16="http://schemas.microsoft.com/office/drawing/2014/main" id="{1996D878-2052-404C-8C15-7A361ACB577A}"/>
              </a:ext>
            </a:extLst>
          </p:cNvPr>
          <p:cNvSpPr>
            <a:spLocks noGrp="1"/>
          </p:cNvSpPr>
          <p:nvPr>
            <p:ph sz="half" idx="1"/>
          </p:nvPr>
        </p:nvSpPr>
        <p:spPr>
          <a:xfrm>
            <a:off x="838200" y="1355075"/>
            <a:ext cx="3722784" cy="5233012"/>
          </a:xfrm>
          <a:solidFill>
            <a:schemeClr val="accent4">
              <a:lumMod val="40000"/>
              <a:lumOff val="60000"/>
            </a:schemeClr>
          </a:solidFill>
        </p:spPr>
        <p:txBody>
          <a:bodyPr>
            <a:normAutofit fontScale="92500" lnSpcReduction="20000"/>
          </a:bodyPr>
          <a:lstStyle/>
          <a:p>
            <a:pPr marL="0" indent="0" algn="ctr">
              <a:buNone/>
            </a:pPr>
            <a:r>
              <a:rPr lang="en-US" b="1" dirty="0">
                <a:solidFill>
                  <a:srgbClr val="C00000"/>
                </a:solidFill>
              </a:rPr>
              <a:t>Antipas comes from the Greek word – Antipater which means:</a:t>
            </a:r>
          </a:p>
          <a:p>
            <a:pPr marL="0" indent="0" algn="ctr">
              <a:buNone/>
            </a:pPr>
            <a:endParaRPr lang="en-US" b="1" dirty="0">
              <a:solidFill>
                <a:srgbClr val="C00000"/>
              </a:solidFill>
            </a:endParaRPr>
          </a:p>
          <a:p>
            <a:pPr marL="0" indent="0" algn="ctr">
              <a:buNone/>
            </a:pPr>
            <a:r>
              <a:rPr lang="en-US" b="1" dirty="0">
                <a:solidFill>
                  <a:srgbClr val="C00000"/>
                </a:solidFill>
              </a:rPr>
              <a:t>Anti = Against</a:t>
            </a:r>
          </a:p>
          <a:p>
            <a:pPr marL="0" indent="0" algn="ctr">
              <a:buNone/>
            </a:pPr>
            <a:r>
              <a:rPr lang="en-US" b="1" dirty="0">
                <a:solidFill>
                  <a:srgbClr val="C00000"/>
                </a:solidFill>
              </a:rPr>
              <a:t>Pater = the gods</a:t>
            </a:r>
          </a:p>
          <a:p>
            <a:pPr marL="0" indent="0" algn="ctr">
              <a:buNone/>
            </a:pPr>
            <a:endParaRPr lang="en-US" b="1" dirty="0">
              <a:solidFill>
                <a:srgbClr val="C00000"/>
              </a:solidFill>
            </a:endParaRPr>
          </a:p>
          <a:p>
            <a:pPr marL="0" indent="0" algn="ctr">
              <a:buNone/>
            </a:pPr>
            <a:r>
              <a:rPr lang="en-US" b="1" dirty="0">
                <a:solidFill>
                  <a:srgbClr val="C00000"/>
                </a:solidFill>
              </a:rPr>
              <a:t>Symbolic for “one who stands against the gods”</a:t>
            </a:r>
          </a:p>
          <a:p>
            <a:pPr marL="0" indent="0" algn="ctr">
              <a:buNone/>
            </a:pPr>
            <a:endParaRPr lang="en-US" b="1" dirty="0">
              <a:solidFill>
                <a:srgbClr val="C00000"/>
              </a:solidFill>
            </a:endParaRPr>
          </a:p>
          <a:p>
            <a:pPr marL="0" indent="0" algn="ctr">
              <a:buNone/>
            </a:pPr>
            <a:r>
              <a:rPr lang="en-US" b="1" dirty="0">
                <a:solidFill>
                  <a:srgbClr val="C00000"/>
                </a:solidFill>
              </a:rPr>
              <a:t>Those members of the church would have known if Antipas was a member or this had another meaning</a:t>
            </a:r>
          </a:p>
        </p:txBody>
      </p:sp>
      <p:pic>
        <p:nvPicPr>
          <p:cNvPr id="7" name="Content Placeholder 6">
            <a:extLst>
              <a:ext uri="{FF2B5EF4-FFF2-40B4-BE49-F238E27FC236}">
                <a16:creationId xmlns:a16="http://schemas.microsoft.com/office/drawing/2014/main" id="{CB565A41-0CBF-4931-B5D9-14BE17FB6E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12675" y="0"/>
            <a:ext cx="7179325" cy="6858000"/>
          </a:xfrm>
        </p:spPr>
      </p:pic>
    </p:spTree>
    <p:extLst>
      <p:ext uri="{BB962C8B-B14F-4D97-AF65-F5344CB8AC3E}">
        <p14:creationId xmlns:p14="http://schemas.microsoft.com/office/powerpoint/2010/main" val="76863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arn(inVertical)">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barn(inVertical)">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extLst>
              <p:ext uri="{D42A27DB-BD31-4B8C-83A1-F6EECF244321}">
                <p14:modId xmlns:p14="http://schemas.microsoft.com/office/powerpoint/2010/main" val="3391641721"/>
              </p:ext>
            </p:extLst>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pPr algn="ctr"/>
                      <a:r>
                        <a:rPr lang="en-US" sz="2400" b="1" dirty="0">
                          <a:solidFill>
                            <a:schemeClr val="tx1"/>
                          </a:solidFill>
                        </a:rPr>
                        <a:t>Left first love (Ephesus) – 2:4,5</a:t>
                      </a:r>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endParaRPr lang="en-US"/>
                    </a:p>
                  </a:txBody>
                  <a:tcPr/>
                </a:tc>
                <a:tc>
                  <a:txBody>
                    <a:bodyPr/>
                    <a:lstStyle/>
                    <a:p>
                      <a:pPr algn="ctr"/>
                      <a:r>
                        <a:rPr lang="en-US" sz="2400" b="1" dirty="0">
                          <a:solidFill>
                            <a:srgbClr val="C00000"/>
                          </a:solidFill>
                        </a:rPr>
                        <a:t>Poor congregation (Smyrna) – 2:9</a:t>
                      </a:r>
                    </a:p>
                  </a:txBody>
                  <a:tcPr/>
                </a:tc>
                <a:extLst>
                  <a:ext uri="{0D108BD9-81ED-4DB2-BD59-A6C34878D82A}">
                    <a16:rowId xmlns:a16="http://schemas.microsoft.com/office/drawing/2014/main" val="3081444498"/>
                  </a:ext>
                </a:extLst>
              </a:tr>
              <a:tr h="571500">
                <a:tc>
                  <a:txBody>
                    <a:bodyPr/>
                    <a:lstStyle/>
                    <a:p>
                      <a:endParaRPr lang="en-US"/>
                    </a:p>
                  </a:txBody>
                  <a:tcPr/>
                </a:tc>
                <a:tc>
                  <a:txBody>
                    <a:bodyPr/>
                    <a:lstStyle/>
                    <a:p>
                      <a:pPr algn="ctr"/>
                      <a:r>
                        <a:rPr lang="en-US" sz="2400" b="1" dirty="0">
                          <a:solidFill>
                            <a:srgbClr val="C00000"/>
                          </a:solidFill>
                        </a:rPr>
                        <a:t>Persecuted (Smyrna) – 2:9</a:t>
                      </a:r>
                    </a:p>
                  </a:txBody>
                  <a:tcPr/>
                </a:tc>
                <a:extLst>
                  <a:ext uri="{0D108BD9-81ED-4DB2-BD59-A6C34878D82A}">
                    <a16:rowId xmlns:a16="http://schemas.microsoft.com/office/drawing/2014/main" val="3794670501"/>
                  </a:ext>
                </a:extLst>
              </a:tr>
              <a:tr h="571500">
                <a:tc>
                  <a:txBody>
                    <a:bodyPr/>
                    <a:lstStyle/>
                    <a:p>
                      <a:endParaRPr lang="en-US" dirty="0"/>
                    </a:p>
                  </a:txBody>
                  <a:tcPr/>
                </a:tc>
                <a:tc>
                  <a:txBody>
                    <a:bodyPr/>
                    <a:lstStyle/>
                    <a:p>
                      <a:pPr algn="ctr"/>
                      <a:r>
                        <a:rPr lang="en-US" sz="2400" b="1" dirty="0">
                          <a:solidFill>
                            <a:schemeClr val="accent6">
                              <a:lumMod val="75000"/>
                            </a:schemeClr>
                          </a:solidFill>
                        </a:rPr>
                        <a:t>Persecuted (Pergamum) – 2:13</a:t>
                      </a:r>
                    </a:p>
                  </a:txBody>
                  <a:tcPr/>
                </a:tc>
                <a:extLst>
                  <a:ext uri="{0D108BD9-81ED-4DB2-BD59-A6C34878D82A}">
                    <a16:rowId xmlns:a16="http://schemas.microsoft.com/office/drawing/2014/main" val="3154110212"/>
                  </a:ext>
                </a:extLst>
              </a:tr>
              <a:tr h="571500">
                <a:tc>
                  <a:txBody>
                    <a:bodyPr/>
                    <a:lstStyle/>
                    <a:p>
                      <a:endParaRPr lang="en-US"/>
                    </a:p>
                  </a:txBody>
                  <a:tcPr/>
                </a:tc>
                <a:tc>
                  <a:txBody>
                    <a:bodyPr/>
                    <a:lstStyle/>
                    <a:p>
                      <a:pPr algn="ctr"/>
                      <a:r>
                        <a:rPr lang="en-US" sz="2400" b="1" dirty="0">
                          <a:solidFill>
                            <a:schemeClr val="accent6">
                              <a:lumMod val="75000"/>
                            </a:schemeClr>
                          </a:solidFill>
                        </a:rPr>
                        <a:t>Lost a faithful member (Pergamum) – 2:13</a:t>
                      </a:r>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endParaRPr lang="en-US"/>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3788775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9842B1-56B3-4247-85E8-04EAF351FAD8}"/>
              </a:ext>
            </a:extLst>
          </p:cNvPr>
          <p:cNvSpPr>
            <a:spLocks noGrp="1"/>
          </p:cNvSpPr>
          <p:nvPr>
            <p:ph type="title"/>
          </p:nvPr>
        </p:nvSpPr>
        <p:spPr>
          <a:xfrm>
            <a:off x="299961" y="383370"/>
            <a:ext cx="3932237" cy="963976"/>
          </a:xfrm>
          <a:solidFill>
            <a:schemeClr val="accent4">
              <a:lumMod val="60000"/>
              <a:lumOff val="40000"/>
            </a:schemeClr>
          </a:solidFill>
        </p:spPr>
        <p:txBody>
          <a:bodyPr>
            <a:noAutofit/>
          </a:bodyPr>
          <a:lstStyle/>
          <a:p>
            <a:pPr algn="ctr"/>
            <a:r>
              <a:rPr lang="en-US" sz="3600" b="1" i="1" dirty="0"/>
              <a:t>Pergamum’s </a:t>
            </a:r>
            <a:br>
              <a:rPr lang="en-US" sz="3600" b="1" i="1" dirty="0"/>
            </a:br>
            <a:r>
              <a:rPr lang="en-US" sz="3600" b="1" i="1" dirty="0"/>
              <a:t>Problem</a:t>
            </a:r>
          </a:p>
        </p:txBody>
      </p:sp>
      <p:pic>
        <p:nvPicPr>
          <p:cNvPr id="9" name="Picture Placeholder 8">
            <a:extLst>
              <a:ext uri="{FF2B5EF4-FFF2-40B4-BE49-F238E27FC236}">
                <a16:creationId xmlns:a16="http://schemas.microsoft.com/office/drawing/2014/main" id="{7733921B-5AF8-4A43-A903-2A9D763A5BD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358" r="5358"/>
          <a:stretch>
            <a:fillRect/>
          </a:stretch>
        </p:blipFill>
        <p:spPr>
          <a:xfrm>
            <a:off x="0" y="1821628"/>
            <a:ext cx="4946573" cy="4777476"/>
          </a:xfrm>
        </p:spPr>
      </p:pic>
      <p:sp>
        <p:nvSpPr>
          <p:cNvPr id="7" name="Text Placeholder 6">
            <a:extLst>
              <a:ext uri="{FF2B5EF4-FFF2-40B4-BE49-F238E27FC236}">
                <a16:creationId xmlns:a16="http://schemas.microsoft.com/office/drawing/2014/main" id="{AA8F29F2-6DEC-4F91-9930-94E438A3D1DA}"/>
              </a:ext>
            </a:extLst>
          </p:cNvPr>
          <p:cNvSpPr>
            <a:spLocks noGrp="1"/>
          </p:cNvSpPr>
          <p:nvPr>
            <p:ph type="body" sz="half" idx="2"/>
          </p:nvPr>
        </p:nvSpPr>
        <p:spPr>
          <a:xfrm>
            <a:off x="5199961" y="1821628"/>
            <a:ext cx="6854577" cy="4873625"/>
          </a:xfrm>
        </p:spPr>
        <p:txBody>
          <a:bodyPr>
            <a:normAutofit/>
          </a:bodyPr>
          <a:lstStyle/>
          <a:p>
            <a:r>
              <a:rPr lang="en-US" sz="2400" b="1" dirty="0">
                <a:solidFill>
                  <a:schemeClr val="accent4">
                    <a:lumMod val="60000"/>
                    <a:lumOff val="40000"/>
                  </a:schemeClr>
                </a:solidFill>
              </a:rPr>
              <a:t>Doctrine of Balaam = seduce Israel into worshipping Baal and tempting men into lewdness and fornication</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Could this be a reference to a teaching of immorality with outward profession of Christianity?</a:t>
            </a:r>
          </a:p>
          <a:p>
            <a:endParaRPr lang="en-US" sz="2400" b="1" dirty="0">
              <a:solidFill>
                <a:schemeClr val="accent4">
                  <a:lumMod val="60000"/>
                  <a:lumOff val="40000"/>
                </a:schemeClr>
              </a:solidFill>
            </a:endParaRPr>
          </a:p>
          <a:p>
            <a:r>
              <a:rPr lang="en-US" sz="2400" b="1" dirty="0" err="1">
                <a:solidFill>
                  <a:schemeClr val="accent4">
                    <a:lumMod val="60000"/>
                    <a:lumOff val="40000"/>
                  </a:schemeClr>
                </a:solidFill>
              </a:rPr>
              <a:t>Nciolatians</a:t>
            </a:r>
            <a:r>
              <a:rPr lang="en-US" sz="2400" b="1" dirty="0">
                <a:solidFill>
                  <a:schemeClr val="accent4">
                    <a:lumMod val="60000"/>
                    <a:lumOff val="40000"/>
                  </a:schemeClr>
                </a:solidFill>
              </a:rPr>
              <a:t> = not much known of this teaching.  Was a different group from </a:t>
            </a:r>
            <a:r>
              <a:rPr lang="en-US" sz="2400" b="1" dirty="0" err="1">
                <a:solidFill>
                  <a:schemeClr val="accent4">
                    <a:lumMod val="60000"/>
                    <a:lumOff val="40000"/>
                  </a:schemeClr>
                </a:solidFill>
              </a:rPr>
              <a:t>Balaamites</a:t>
            </a:r>
            <a:r>
              <a:rPr lang="en-US" sz="2400" b="1" dirty="0">
                <a:solidFill>
                  <a:schemeClr val="accent4">
                    <a:lumMod val="60000"/>
                    <a:lumOff val="40000"/>
                  </a:schemeClr>
                </a:solidFill>
              </a:rPr>
              <a:t>.</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Inference now – Based on what is said here, what did Christ expect from this church?</a:t>
            </a:r>
          </a:p>
        </p:txBody>
      </p:sp>
      <p:sp>
        <p:nvSpPr>
          <p:cNvPr id="10" name="TextBox 9">
            <a:extLst>
              <a:ext uri="{FF2B5EF4-FFF2-40B4-BE49-F238E27FC236}">
                <a16:creationId xmlns:a16="http://schemas.microsoft.com/office/drawing/2014/main" id="{1AD011DB-8E26-463D-A100-DD4E6FAF8A11}"/>
              </a:ext>
            </a:extLst>
          </p:cNvPr>
          <p:cNvSpPr txBox="1"/>
          <p:nvPr/>
        </p:nvSpPr>
        <p:spPr>
          <a:xfrm>
            <a:off x="4461831" y="126694"/>
            <a:ext cx="7592707" cy="1477328"/>
          </a:xfrm>
          <a:prstGeom prst="rect">
            <a:avLst/>
          </a:prstGeom>
          <a:noFill/>
          <a:ln w="28575">
            <a:solidFill>
              <a:schemeClr val="bg1"/>
            </a:solidFill>
          </a:ln>
        </p:spPr>
        <p:txBody>
          <a:bodyPr wrap="square" rtlCol="0">
            <a:spAutoFit/>
          </a:bodyPr>
          <a:lstStyle/>
          <a:p>
            <a:pPr algn="ctr"/>
            <a:r>
              <a:rPr lang="en-US" b="1" baseline="30000" dirty="0">
                <a:solidFill>
                  <a:schemeClr val="bg1"/>
                </a:solidFill>
              </a:rPr>
              <a:t>14 </a:t>
            </a:r>
            <a:r>
              <a:rPr lang="en-US" b="1" dirty="0">
                <a:solidFill>
                  <a:schemeClr val="bg1"/>
                </a:solidFill>
              </a:rPr>
              <a:t>But I have a few things against you, because you have there those who hold </a:t>
            </a:r>
          </a:p>
          <a:p>
            <a:pPr algn="ctr"/>
            <a:r>
              <a:rPr lang="en-US" b="1" dirty="0">
                <a:solidFill>
                  <a:schemeClr val="bg1"/>
                </a:solidFill>
              </a:rPr>
              <a:t>the doctrine of Balaam, who taught </a:t>
            </a:r>
            <a:r>
              <a:rPr lang="en-US" b="1" dirty="0" err="1">
                <a:solidFill>
                  <a:schemeClr val="bg1"/>
                </a:solidFill>
              </a:rPr>
              <a:t>Balak</a:t>
            </a:r>
            <a:r>
              <a:rPr lang="en-US" b="1" dirty="0">
                <a:solidFill>
                  <a:schemeClr val="bg1"/>
                </a:solidFill>
              </a:rPr>
              <a:t> to put a stumbling block before the </a:t>
            </a:r>
          </a:p>
          <a:p>
            <a:pPr algn="ctr"/>
            <a:r>
              <a:rPr lang="en-US" b="1" dirty="0">
                <a:solidFill>
                  <a:schemeClr val="bg1"/>
                </a:solidFill>
              </a:rPr>
              <a:t>children of Israel, to eat things sacrificed to idols, and to commit sexual </a:t>
            </a:r>
          </a:p>
          <a:p>
            <a:pPr algn="ctr"/>
            <a:r>
              <a:rPr lang="en-US" b="1" dirty="0">
                <a:solidFill>
                  <a:schemeClr val="bg1"/>
                </a:solidFill>
              </a:rPr>
              <a:t>immorality. </a:t>
            </a:r>
            <a:r>
              <a:rPr lang="en-US" b="1" baseline="30000" dirty="0">
                <a:solidFill>
                  <a:schemeClr val="bg1"/>
                </a:solidFill>
              </a:rPr>
              <a:t>15 </a:t>
            </a:r>
            <a:r>
              <a:rPr lang="en-US" b="1" dirty="0">
                <a:solidFill>
                  <a:schemeClr val="bg1"/>
                </a:solidFill>
              </a:rPr>
              <a:t>Thus you also have those who hold the doctrine of the </a:t>
            </a:r>
          </a:p>
          <a:p>
            <a:pPr algn="ctr"/>
            <a:r>
              <a:rPr lang="en-US" b="1" dirty="0">
                <a:solidFill>
                  <a:schemeClr val="bg1"/>
                </a:solidFill>
              </a:rPr>
              <a:t>Nicolaitans, which thing I hate.</a:t>
            </a:r>
          </a:p>
        </p:txBody>
      </p:sp>
    </p:spTree>
    <p:extLst>
      <p:ext uri="{BB962C8B-B14F-4D97-AF65-F5344CB8AC3E}">
        <p14:creationId xmlns:p14="http://schemas.microsoft.com/office/powerpoint/2010/main" val="84344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9842B1-56B3-4247-85E8-04EAF351FAD8}"/>
              </a:ext>
            </a:extLst>
          </p:cNvPr>
          <p:cNvSpPr>
            <a:spLocks noGrp="1"/>
          </p:cNvSpPr>
          <p:nvPr>
            <p:ph type="title"/>
          </p:nvPr>
        </p:nvSpPr>
        <p:spPr>
          <a:xfrm>
            <a:off x="299961" y="383370"/>
            <a:ext cx="3932237" cy="963976"/>
          </a:xfrm>
          <a:solidFill>
            <a:schemeClr val="accent4">
              <a:lumMod val="60000"/>
              <a:lumOff val="40000"/>
            </a:schemeClr>
          </a:solidFill>
        </p:spPr>
        <p:txBody>
          <a:bodyPr>
            <a:noAutofit/>
          </a:bodyPr>
          <a:lstStyle/>
          <a:p>
            <a:pPr algn="ctr"/>
            <a:r>
              <a:rPr lang="en-US" sz="3600" b="1" i="1" dirty="0"/>
              <a:t>What did Jesus expect from them?</a:t>
            </a:r>
          </a:p>
        </p:txBody>
      </p:sp>
      <p:pic>
        <p:nvPicPr>
          <p:cNvPr id="9" name="Picture Placeholder 8">
            <a:extLst>
              <a:ext uri="{FF2B5EF4-FFF2-40B4-BE49-F238E27FC236}">
                <a16:creationId xmlns:a16="http://schemas.microsoft.com/office/drawing/2014/main" id="{7733921B-5AF8-4A43-A903-2A9D763A5BD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358" r="5358"/>
          <a:stretch>
            <a:fillRect/>
          </a:stretch>
        </p:blipFill>
        <p:spPr>
          <a:xfrm>
            <a:off x="0" y="1821628"/>
            <a:ext cx="4946573" cy="4777476"/>
          </a:xfrm>
        </p:spPr>
      </p:pic>
      <p:sp>
        <p:nvSpPr>
          <p:cNvPr id="7" name="Text Placeholder 6">
            <a:extLst>
              <a:ext uri="{FF2B5EF4-FFF2-40B4-BE49-F238E27FC236}">
                <a16:creationId xmlns:a16="http://schemas.microsoft.com/office/drawing/2014/main" id="{AA8F29F2-6DEC-4F91-9930-94E438A3D1DA}"/>
              </a:ext>
            </a:extLst>
          </p:cNvPr>
          <p:cNvSpPr>
            <a:spLocks noGrp="1"/>
          </p:cNvSpPr>
          <p:nvPr>
            <p:ph type="body" sz="half" idx="2"/>
          </p:nvPr>
        </p:nvSpPr>
        <p:spPr>
          <a:xfrm>
            <a:off x="5199961" y="1821628"/>
            <a:ext cx="6854577" cy="4873625"/>
          </a:xfrm>
        </p:spPr>
        <p:txBody>
          <a:bodyPr>
            <a:normAutofit lnSpcReduction="10000"/>
          </a:bodyPr>
          <a:lstStyle/>
          <a:p>
            <a:r>
              <a:rPr lang="en-US" sz="2400" b="1" dirty="0">
                <a:solidFill>
                  <a:schemeClr val="accent4">
                    <a:lumMod val="60000"/>
                    <a:lumOff val="40000"/>
                  </a:schemeClr>
                </a:solidFill>
              </a:rPr>
              <a:t>V 12 – Christ is described as having a sharp two-edged sword.  Is this a warning to this church He is ready to war with them?</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Why?</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Could it be that they didn’t STOP the false teaching taking place?  Discipline is necessary and expected with sin is involved (Corinthian church) and this church allowed the sin/false teaching to continue without taking action.</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Now notice V 16 and the first word of the verse!</a:t>
            </a:r>
          </a:p>
        </p:txBody>
      </p:sp>
      <p:sp>
        <p:nvSpPr>
          <p:cNvPr id="10" name="TextBox 9">
            <a:extLst>
              <a:ext uri="{FF2B5EF4-FFF2-40B4-BE49-F238E27FC236}">
                <a16:creationId xmlns:a16="http://schemas.microsoft.com/office/drawing/2014/main" id="{1AD011DB-8E26-463D-A100-DD4E6FAF8A11}"/>
              </a:ext>
            </a:extLst>
          </p:cNvPr>
          <p:cNvSpPr txBox="1"/>
          <p:nvPr/>
        </p:nvSpPr>
        <p:spPr>
          <a:xfrm>
            <a:off x="4461831" y="126694"/>
            <a:ext cx="7592707" cy="1477328"/>
          </a:xfrm>
          <a:prstGeom prst="rect">
            <a:avLst/>
          </a:prstGeom>
          <a:noFill/>
          <a:ln w="28575">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prstClr val="white"/>
                </a:solidFill>
                <a:effectLst/>
                <a:uLnTx/>
                <a:uFillTx/>
                <a:latin typeface="Calibri" panose="020F0502020204030204"/>
                <a:ea typeface="+mn-ea"/>
                <a:cs typeface="+mn-cs"/>
              </a:rPr>
              <a:t>14 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But I have a few things against you, because you have there those who hold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the doctrine of Balaam, who taught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Balak</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to put a stumbling block before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children of Israel, to eat things sacrificed to idols, and to commit sexual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immorality. </a:t>
            </a:r>
            <a:r>
              <a:rPr kumimoji="0" lang="en-US" sz="1800" b="1" i="0" u="none" strike="noStrike" kern="1200" cap="none" spc="0" normalizeH="0" baseline="30000" noProof="0" dirty="0">
                <a:ln>
                  <a:noFill/>
                </a:ln>
                <a:solidFill>
                  <a:prstClr val="white"/>
                </a:solidFill>
                <a:effectLst/>
                <a:uLnTx/>
                <a:uFillTx/>
                <a:latin typeface="Calibri" panose="020F0502020204030204"/>
                <a:ea typeface="+mn-ea"/>
                <a:cs typeface="+mn-cs"/>
              </a:rPr>
              <a:t>15 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Thus you also have those who hold the doctrine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Nicolaitans, which thing I hate.</a:t>
            </a:r>
          </a:p>
        </p:txBody>
      </p:sp>
    </p:spTree>
    <p:extLst>
      <p:ext uri="{BB962C8B-B14F-4D97-AF65-F5344CB8AC3E}">
        <p14:creationId xmlns:p14="http://schemas.microsoft.com/office/powerpoint/2010/main" val="25949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9842B1-56B3-4247-85E8-04EAF351FAD8}"/>
              </a:ext>
            </a:extLst>
          </p:cNvPr>
          <p:cNvSpPr>
            <a:spLocks noGrp="1"/>
          </p:cNvSpPr>
          <p:nvPr>
            <p:ph type="title"/>
          </p:nvPr>
        </p:nvSpPr>
        <p:spPr>
          <a:xfrm>
            <a:off x="299961" y="383370"/>
            <a:ext cx="3932237" cy="963976"/>
          </a:xfrm>
          <a:solidFill>
            <a:schemeClr val="accent4">
              <a:lumMod val="60000"/>
              <a:lumOff val="40000"/>
            </a:schemeClr>
          </a:solidFill>
        </p:spPr>
        <p:txBody>
          <a:bodyPr>
            <a:noAutofit/>
          </a:bodyPr>
          <a:lstStyle/>
          <a:p>
            <a:pPr algn="ctr"/>
            <a:r>
              <a:rPr lang="en-US" sz="3600" b="1" i="1" dirty="0"/>
              <a:t>What did Jesus expect from them?</a:t>
            </a:r>
          </a:p>
        </p:txBody>
      </p:sp>
      <p:pic>
        <p:nvPicPr>
          <p:cNvPr id="9" name="Picture Placeholder 8">
            <a:extLst>
              <a:ext uri="{FF2B5EF4-FFF2-40B4-BE49-F238E27FC236}">
                <a16:creationId xmlns:a16="http://schemas.microsoft.com/office/drawing/2014/main" id="{7733921B-5AF8-4A43-A903-2A9D763A5BD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358" r="5358"/>
          <a:stretch>
            <a:fillRect/>
          </a:stretch>
        </p:blipFill>
        <p:spPr>
          <a:xfrm>
            <a:off x="0" y="1821628"/>
            <a:ext cx="4946573" cy="4777476"/>
          </a:xfrm>
        </p:spPr>
      </p:pic>
      <p:sp>
        <p:nvSpPr>
          <p:cNvPr id="7" name="Text Placeholder 6">
            <a:extLst>
              <a:ext uri="{FF2B5EF4-FFF2-40B4-BE49-F238E27FC236}">
                <a16:creationId xmlns:a16="http://schemas.microsoft.com/office/drawing/2014/main" id="{AA8F29F2-6DEC-4F91-9930-94E438A3D1DA}"/>
              </a:ext>
            </a:extLst>
          </p:cNvPr>
          <p:cNvSpPr>
            <a:spLocks noGrp="1"/>
          </p:cNvSpPr>
          <p:nvPr>
            <p:ph type="body" sz="half" idx="2"/>
          </p:nvPr>
        </p:nvSpPr>
        <p:spPr>
          <a:xfrm>
            <a:off x="5199961" y="1821628"/>
            <a:ext cx="6854577" cy="4873625"/>
          </a:xfrm>
        </p:spPr>
        <p:txBody>
          <a:bodyPr>
            <a:normAutofit/>
          </a:bodyPr>
          <a:lstStyle/>
          <a:p>
            <a:r>
              <a:rPr lang="en-US" sz="2400" b="1" dirty="0">
                <a:solidFill>
                  <a:schemeClr val="accent4">
                    <a:lumMod val="60000"/>
                    <a:lumOff val="40000"/>
                  </a:schemeClr>
                </a:solidFill>
              </a:rPr>
              <a:t>REPENT!</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By them permitting the false teaching to exist and continue in their presence, Christ says this is sin.</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Thought Question – Why would this church or any church permit false teaching to be allowed in the church?</a:t>
            </a:r>
          </a:p>
        </p:txBody>
      </p:sp>
      <p:sp>
        <p:nvSpPr>
          <p:cNvPr id="10" name="TextBox 9">
            <a:extLst>
              <a:ext uri="{FF2B5EF4-FFF2-40B4-BE49-F238E27FC236}">
                <a16:creationId xmlns:a16="http://schemas.microsoft.com/office/drawing/2014/main" id="{1AD011DB-8E26-463D-A100-DD4E6FAF8A11}"/>
              </a:ext>
            </a:extLst>
          </p:cNvPr>
          <p:cNvSpPr txBox="1"/>
          <p:nvPr/>
        </p:nvSpPr>
        <p:spPr>
          <a:xfrm>
            <a:off x="4461831" y="542192"/>
            <a:ext cx="7592707" cy="646331"/>
          </a:xfrm>
          <a:prstGeom prst="rect">
            <a:avLst/>
          </a:prstGeom>
          <a:noFill/>
          <a:ln w="28575">
            <a:solidFill>
              <a:schemeClr val="bg1"/>
            </a:solidFill>
          </a:ln>
        </p:spPr>
        <p:txBody>
          <a:bodyPr wrap="square" rtlCol="0">
            <a:spAutoFit/>
          </a:bodyPr>
          <a:lstStyle/>
          <a:p>
            <a:pPr lvl="0" algn="ctr"/>
            <a:r>
              <a:rPr lang="en-US" b="1" baseline="30000" dirty="0">
                <a:solidFill>
                  <a:schemeClr val="bg1"/>
                </a:solidFill>
              </a:rPr>
              <a:t>16 </a:t>
            </a:r>
            <a:r>
              <a:rPr lang="en-US" b="1" dirty="0">
                <a:solidFill>
                  <a:schemeClr val="bg1"/>
                </a:solidFill>
              </a:rPr>
              <a:t>Repent, or else I will come to you quickly and will fight against them with the sword of My mouth.</a:t>
            </a:r>
            <a:endParaRPr kumimoji="0" lang="en-US" sz="1800" b="1"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173576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9842B1-56B3-4247-85E8-04EAF351FAD8}"/>
              </a:ext>
            </a:extLst>
          </p:cNvPr>
          <p:cNvSpPr>
            <a:spLocks noGrp="1"/>
          </p:cNvSpPr>
          <p:nvPr>
            <p:ph type="title"/>
          </p:nvPr>
        </p:nvSpPr>
        <p:spPr>
          <a:xfrm>
            <a:off x="299961" y="383370"/>
            <a:ext cx="3932237" cy="963976"/>
          </a:xfrm>
          <a:solidFill>
            <a:schemeClr val="accent4">
              <a:lumMod val="60000"/>
              <a:lumOff val="40000"/>
            </a:schemeClr>
          </a:solidFill>
        </p:spPr>
        <p:txBody>
          <a:bodyPr>
            <a:noAutofit/>
          </a:bodyPr>
          <a:lstStyle/>
          <a:p>
            <a:pPr algn="ctr"/>
            <a:r>
              <a:rPr lang="en-US" sz="3600" b="1" i="1" dirty="0"/>
              <a:t>What did Jesus expect from them?</a:t>
            </a:r>
          </a:p>
        </p:txBody>
      </p:sp>
      <p:pic>
        <p:nvPicPr>
          <p:cNvPr id="9" name="Picture Placeholder 8">
            <a:extLst>
              <a:ext uri="{FF2B5EF4-FFF2-40B4-BE49-F238E27FC236}">
                <a16:creationId xmlns:a16="http://schemas.microsoft.com/office/drawing/2014/main" id="{7733921B-5AF8-4A43-A903-2A9D763A5BD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358" r="5358"/>
          <a:stretch>
            <a:fillRect/>
          </a:stretch>
        </p:blipFill>
        <p:spPr>
          <a:xfrm>
            <a:off x="0" y="1821628"/>
            <a:ext cx="4946573" cy="4777476"/>
          </a:xfrm>
        </p:spPr>
      </p:pic>
      <p:sp>
        <p:nvSpPr>
          <p:cNvPr id="7" name="Text Placeholder 6">
            <a:extLst>
              <a:ext uri="{FF2B5EF4-FFF2-40B4-BE49-F238E27FC236}">
                <a16:creationId xmlns:a16="http://schemas.microsoft.com/office/drawing/2014/main" id="{AA8F29F2-6DEC-4F91-9930-94E438A3D1DA}"/>
              </a:ext>
            </a:extLst>
          </p:cNvPr>
          <p:cNvSpPr>
            <a:spLocks noGrp="1"/>
          </p:cNvSpPr>
          <p:nvPr>
            <p:ph type="body" sz="half" idx="2"/>
          </p:nvPr>
        </p:nvSpPr>
        <p:spPr>
          <a:xfrm>
            <a:off x="5199961" y="1655064"/>
            <a:ext cx="6854577" cy="5040189"/>
          </a:xfrm>
        </p:spPr>
        <p:txBody>
          <a:bodyPr>
            <a:normAutofit lnSpcReduction="10000"/>
          </a:bodyPr>
          <a:lstStyle/>
          <a:p>
            <a:r>
              <a:rPr lang="en-US" sz="2400" b="1" dirty="0">
                <a:solidFill>
                  <a:schemeClr val="accent4">
                    <a:lumMod val="60000"/>
                    <a:lumOff val="40000"/>
                  </a:schemeClr>
                </a:solidFill>
              </a:rPr>
              <a:t>Hidden Manna:  Jesus claimed to be the manna from heaven – John 6:31-35</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White indicates holiness, purity, etc.  </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Names meant a lot in the OT – Abram to Abraham; Jacob to Israel; Simon to Peter; “Desolate” and “Forsaken” (Isaiah 62:2ff) to “</a:t>
            </a:r>
            <a:r>
              <a:rPr lang="en-US" sz="2400" b="1" dirty="0" err="1">
                <a:solidFill>
                  <a:schemeClr val="accent4">
                    <a:lumMod val="60000"/>
                    <a:lumOff val="40000"/>
                  </a:schemeClr>
                </a:solidFill>
              </a:rPr>
              <a:t>Beluah</a:t>
            </a:r>
            <a:r>
              <a:rPr lang="en-US" sz="2400" b="1" dirty="0">
                <a:solidFill>
                  <a:schemeClr val="accent4">
                    <a:lumMod val="60000"/>
                    <a:lumOff val="40000"/>
                  </a:schemeClr>
                </a:solidFill>
              </a:rPr>
              <a:t>” and “Hephzibah”</a:t>
            </a:r>
          </a:p>
          <a:p>
            <a:endParaRPr lang="en-US" sz="2400" b="1" dirty="0">
              <a:solidFill>
                <a:schemeClr val="accent4">
                  <a:lumMod val="60000"/>
                  <a:lumOff val="40000"/>
                </a:schemeClr>
              </a:solidFill>
            </a:endParaRPr>
          </a:p>
          <a:p>
            <a:r>
              <a:rPr lang="en-US" sz="2400" b="1" dirty="0">
                <a:solidFill>
                  <a:schemeClr val="accent4">
                    <a:lumMod val="60000"/>
                    <a:lumOff val="40000"/>
                  </a:schemeClr>
                </a:solidFill>
              </a:rPr>
              <a:t>A new name speaks of a new relationship, new status, or change of circumstance.  In 19:12-13, Christ has a name no one knew.</a:t>
            </a:r>
          </a:p>
        </p:txBody>
      </p:sp>
      <p:sp>
        <p:nvSpPr>
          <p:cNvPr id="10" name="TextBox 9">
            <a:extLst>
              <a:ext uri="{FF2B5EF4-FFF2-40B4-BE49-F238E27FC236}">
                <a16:creationId xmlns:a16="http://schemas.microsoft.com/office/drawing/2014/main" id="{1AD011DB-8E26-463D-A100-DD4E6FAF8A11}"/>
              </a:ext>
            </a:extLst>
          </p:cNvPr>
          <p:cNvSpPr txBox="1"/>
          <p:nvPr/>
        </p:nvSpPr>
        <p:spPr>
          <a:xfrm>
            <a:off x="4461831" y="265193"/>
            <a:ext cx="7592707" cy="1200329"/>
          </a:xfrm>
          <a:prstGeom prst="rect">
            <a:avLst/>
          </a:prstGeom>
          <a:noFill/>
          <a:ln w="28575">
            <a:solidFill>
              <a:schemeClr val="bg1"/>
            </a:solidFill>
          </a:ln>
        </p:spPr>
        <p:txBody>
          <a:bodyPr wrap="square" rtlCol="0">
            <a:spAutoFit/>
          </a:bodyPr>
          <a:lstStyle/>
          <a:p>
            <a:pPr lvl="0" algn="ctr"/>
            <a:r>
              <a:rPr lang="en-US" b="1" baseline="30000" dirty="0">
                <a:solidFill>
                  <a:schemeClr val="bg1"/>
                </a:solidFill>
              </a:rPr>
              <a:t>17 </a:t>
            </a:r>
            <a:r>
              <a:rPr lang="en-US" b="1" dirty="0">
                <a:solidFill>
                  <a:schemeClr val="bg1"/>
                </a:solidFill>
              </a:rPr>
              <a:t>“He who has an ear, let him hear what the Spirit says to the churches. To him who overcomes I will give some of the hidden manna to eat. And I will give him a white stone, and on the stone a new name written which no one knows except him who receives </a:t>
            </a:r>
            <a:r>
              <a:rPr lang="en-US" b="1" i="1" dirty="0">
                <a:solidFill>
                  <a:schemeClr val="bg1"/>
                </a:solidFill>
              </a:rPr>
              <a:t>it.</a:t>
            </a:r>
            <a:r>
              <a:rPr lang="en-US" b="1" dirty="0">
                <a:solidFill>
                  <a:schemeClr val="bg1"/>
                </a:solidFill>
              </a:rPr>
              <a:t>” ’</a:t>
            </a:r>
            <a:endParaRPr kumimoji="0" lang="en-US" sz="1800" b="1"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33047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extLst>
              <p:ext uri="{D42A27DB-BD31-4B8C-83A1-F6EECF244321}">
                <p14:modId xmlns:p14="http://schemas.microsoft.com/office/powerpoint/2010/main" val="3332125795"/>
              </p:ext>
            </p:extLst>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pPr algn="ctr"/>
                      <a:r>
                        <a:rPr lang="en-US" sz="2400" b="1" dirty="0">
                          <a:solidFill>
                            <a:schemeClr val="tx1"/>
                          </a:solidFill>
                        </a:rPr>
                        <a:t>Left first love (Ephesus) – 2:4,5</a:t>
                      </a:r>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pPr algn="ctr"/>
                      <a:r>
                        <a:rPr lang="en-US" sz="2300" b="1" dirty="0">
                          <a:solidFill>
                            <a:schemeClr val="accent6">
                              <a:lumMod val="75000"/>
                            </a:schemeClr>
                          </a:solidFill>
                        </a:rPr>
                        <a:t>Not fighting false doctrine (Pergamum) – 2:14,15</a:t>
                      </a:r>
                    </a:p>
                  </a:txBody>
                  <a:tcPr/>
                </a:tc>
                <a:tc>
                  <a:txBody>
                    <a:bodyPr/>
                    <a:lstStyle/>
                    <a:p>
                      <a:pPr algn="ctr"/>
                      <a:r>
                        <a:rPr lang="en-US" sz="2400" b="1" dirty="0">
                          <a:solidFill>
                            <a:srgbClr val="C00000"/>
                          </a:solidFill>
                        </a:rPr>
                        <a:t>Poor congregation (Smyrna) – 2:9</a:t>
                      </a:r>
                    </a:p>
                  </a:txBody>
                  <a:tcPr/>
                </a:tc>
                <a:extLst>
                  <a:ext uri="{0D108BD9-81ED-4DB2-BD59-A6C34878D82A}">
                    <a16:rowId xmlns:a16="http://schemas.microsoft.com/office/drawing/2014/main" val="3081444498"/>
                  </a:ext>
                </a:extLst>
              </a:tr>
              <a:tr h="571500">
                <a:tc>
                  <a:txBody>
                    <a:bodyPr/>
                    <a:lstStyle/>
                    <a:p>
                      <a:endParaRPr lang="en-US"/>
                    </a:p>
                  </a:txBody>
                  <a:tcPr/>
                </a:tc>
                <a:tc>
                  <a:txBody>
                    <a:bodyPr/>
                    <a:lstStyle/>
                    <a:p>
                      <a:pPr algn="ctr"/>
                      <a:r>
                        <a:rPr lang="en-US" sz="2400" b="1" dirty="0">
                          <a:solidFill>
                            <a:srgbClr val="C00000"/>
                          </a:solidFill>
                        </a:rPr>
                        <a:t>Persecuted (Smyrna) – 2:9</a:t>
                      </a:r>
                    </a:p>
                  </a:txBody>
                  <a:tcPr/>
                </a:tc>
                <a:extLst>
                  <a:ext uri="{0D108BD9-81ED-4DB2-BD59-A6C34878D82A}">
                    <a16:rowId xmlns:a16="http://schemas.microsoft.com/office/drawing/2014/main" val="3794670501"/>
                  </a:ext>
                </a:extLst>
              </a:tr>
              <a:tr h="571500">
                <a:tc>
                  <a:txBody>
                    <a:bodyPr/>
                    <a:lstStyle/>
                    <a:p>
                      <a:endParaRPr lang="en-US" dirty="0"/>
                    </a:p>
                  </a:txBody>
                  <a:tcPr/>
                </a:tc>
                <a:tc>
                  <a:txBody>
                    <a:bodyPr/>
                    <a:lstStyle/>
                    <a:p>
                      <a:pPr algn="ctr"/>
                      <a:r>
                        <a:rPr lang="en-US" sz="2400" b="1" dirty="0">
                          <a:solidFill>
                            <a:schemeClr val="accent6">
                              <a:lumMod val="75000"/>
                            </a:schemeClr>
                          </a:solidFill>
                        </a:rPr>
                        <a:t>Persecuted (Pergamum) – 2:13</a:t>
                      </a:r>
                    </a:p>
                  </a:txBody>
                  <a:tcPr/>
                </a:tc>
                <a:extLst>
                  <a:ext uri="{0D108BD9-81ED-4DB2-BD59-A6C34878D82A}">
                    <a16:rowId xmlns:a16="http://schemas.microsoft.com/office/drawing/2014/main" val="3154110212"/>
                  </a:ext>
                </a:extLst>
              </a:tr>
              <a:tr h="571500">
                <a:tc>
                  <a:txBody>
                    <a:bodyPr/>
                    <a:lstStyle/>
                    <a:p>
                      <a:endParaRPr lang="en-US"/>
                    </a:p>
                  </a:txBody>
                  <a:tcPr/>
                </a:tc>
                <a:tc>
                  <a:txBody>
                    <a:bodyPr/>
                    <a:lstStyle/>
                    <a:p>
                      <a:pPr algn="ctr"/>
                      <a:r>
                        <a:rPr lang="en-US" sz="2400" b="1" dirty="0">
                          <a:solidFill>
                            <a:schemeClr val="accent6">
                              <a:lumMod val="75000"/>
                            </a:schemeClr>
                          </a:solidFill>
                        </a:rPr>
                        <a:t>Lost a faithful member (Pergamum) – 2:13</a:t>
                      </a:r>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endParaRPr lang="en-US"/>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1062991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1733-5B68-45E2-AEDE-FEE2899B33E1}"/>
              </a:ext>
            </a:extLst>
          </p:cNvPr>
          <p:cNvSpPr>
            <a:spLocks noGrp="1"/>
          </p:cNvSpPr>
          <p:nvPr>
            <p:ph type="title"/>
          </p:nvPr>
        </p:nvSpPr>
        <p:spPr>
          <a:xfrm>
            <a:off x="838200" y="0"/>
            <a:ext cx="10515600" cy="1034017"/>
          </a:xfrm>
        </p:spPr>
        <p:txBody>
          <a:bodyPr>
            <a:normAutofit/>
          </a:bodyPr>
          <a:lstStyle/>
          <a:p>
            <a:pPr algn="ctr"/>
            <a:r>
              <a:rPr lang="en-US" sz="6000" b="1" u="sng" dirty="0">
                <a:solidFill>
                  <a:srgbClr val="FFC000"/>
                </a:solidFill>
              </a:rPr>
              <a:t>Thyatira</a:t>
            </a:r>
          </a:p>
        </p:txBody>
      </p:sp>
      <p:sp>
        <p:nvSpPr>
          <p:cNvPr id="3" name="Content Placeholder 2">
            <a:extLst>
              <a:ext uri="{FF2B5EF4-FFF2-40B4-BE49-F238E27FC236}">
                <a16:creationId xmlns:a16="http://schemas.microsoft.com/office/drawing/2014/main" id="{70B66D54-6D7A-4290-9EF4-701CE4A4E36B}"/>
              </a:ext>
            </a:extLst>
          </p:cNvPr>
          <p:cNvSpPr>
            <a:spLocks noGrp="1"/>
          </p:cNvSpPr>
          <p:nvPr>
            <p:ph idx="1"/>
          </p:nvPr>
        </p:nvSpPr>
        <p:spPr>
          <a:xfrm>
            <a:off x="352539" y="1034016"/>
            <a:ext cx="11644829" cy="5598137"/>
          </a:xfrm>
        </p:spPr>
        <p:txBody>
          <a:bodyPr>
            <a:normAutofit fontScale="92500" lnSpcReduction="20000"/>
          </a:bodyPr>
          <a:lstStyle/>
          <a:p>
            <a:pPr marL="0" indent="0">
              <a:buNone/>
            </a:pPr>
            <a:r>
              <a:rPr lang="en-US" b="1" baseline="30000" dirty="0">
                <a:solidFill>
                  <a:srgbClr val="FFC000"/>
                </a:solidFill>
              </a:rPr>
              <a:t>18 </a:t>
            </a:r>
            <a:r>
              <a:rPr lang="en-US" b="1" dirty="0">
                <a:solidFill>
                  <a:srgbClr val="FFC000"/>
                </a:solidFill>
              </a:rPr>
              <a:t>“And to the angel of the church in Thyatira write, ‘These things says the Son of God, who has eyes like a flame of fire, and His feet like fine brass: </a:t>
            </a:r>
            <a:r>
              <a:rPr lang="en-US" b="1" baseline="30000" dirty="0">
                <a:solidFill>
                  <a:srgbClr val="FFC000"/>
                </a:solidFill>
              </a:rPr>
              <a:t>19 </a:t>
            </a:r>
            <a:r>
              <a:rPr lang="en-US" b="1" dirty="0">
                <a:solidFill>
                  <a:srgbClr val="FFC000"/>
                </a:solidFill>
              </a:rPr>
              <a:t>“I know your works, love, service, faith, and your patience; and </a:t>
            </a:r>
            <a:r>
              <a:rPr lang="en-US" b="1" i="1" dirty="0">
                <a:solidFill>
                  <a:srgbClr val="FFC000"/>
                </a:solidFill>
              </a:rPr>
              <a:t>as</a:t>
            </a:r>
            <a:r>
              <a:rPr lang="en-US" b="1" dirty="0">
                <a:solidFill>
                  <a:srgbClr val="FFC000"/>
                </a:solidFill>
              </a:rPr>
              <a:t> for your works, the last </a:t>
            </a:r>
            <a:r>
              <a:rPr lang="en-US" b="1" i="1" dirty="0">
                <a:solidFill>
                  <a:srgbClr val="FFC000"/>
                </a:solidFill>
              </a:rPr>
              <a:t>are m</a:t>
            </a:r>
            <a:r>
              <a:rPr lang="en-US" b="1" dirty="0">
                <a:solidFill>
                  <a:srgbClr val="FFC000"/>
                </a:solidFill>
              </a:rPr>
              <a:t>ore than the first. </a:t>
            </a:r>
            <a:r>
              <a:rPr lang="en-US" b="1" baseline="30000" dirty="0">
                <a:solidFill>
                  <a:srgbClr val="FFC000"/>
                </a:solidFill>
              </a:rPr>
              <a:t>20 </a:t>
            </a:r>
            <a:r>
              <a:rPr lang="en-US" b="1" dirty="0">
                <a:solidFill>
                  <a:srgbClr val="FFC000"/>
                </a:solidFill>
              </a:rPr>
              <a:t>Nevertheless I have a few things against you, because you allow that woman Jezebel, who calls herself a prophetess, to teach and seduce My servants to commit sexual immorality and eat things sacrificed to idols. </a:t>
            </a:r>
            <a:r>
              <a:rPr lang="en-US" b="1" baseline="30000" dirty="0">
                <a:solidFill>
                  <a:srgbClr val="FFC000"/>
                </a:solidFill>
              </a:rPr>
              <a:t>21 </a:t>
            </a:r>
            <a:r>
              <a:rPr lang="en-US" b="1" dirty="0">
                <a:solidFill>
                  <a:srgbClr val="FFC000"/>
                </a:solidFill>
              </a:rPr>
              <a:t>And I gave her time to repent of her sexual immorality, and she did not repent. </a:t>
            </a:r>
            <a:r>
              <a:rPr lang="en-US" b="1" baseline="30000" dirty="0">
                <a:solidFill>
                  <a:srgbClr val="FFC000"/>
                </a:solidFill>
              </a:rPr>
              <a:t>22 </a:t>
            </a:r>
            <a:r>
              <a:rPr lang="en-US" b="1" dirty="0">
                <a:solidFill>
                  <a:srgbClr val="FFC000"/>
                </a:solidFill>
              </a:rPr>
              <a:t>Indeed I will cast her into a sickbed, and those who commit adultery with her into great tribulation, unless they repent of their deeds. </a:t>
            </a:r>
            <a:r>
              <a:rPr lang="en-US" b="1" baseline="30000" dirty="0">
                <a:solidFill>
                  <a:srgbClr val="FFC000"/>
                </a:solidFill>
              </a:rPr>
              <a:t>23 </a:t>
            </a:r>
            <a:r>
              <a:rPr lang="en-US" b="1" dirty="0">
                <a:solidFill>
                  <a:srgbClr val="FFC000"/>
                </a:solidFill>
              </a:rPr>
              <a:t>I will kill her children with death, and all the churches shall know that I am He who searches the minds and hearts. And I will give to each one of you according to your works. </a:t>
            </a:r>
            <a:r>
              <a:rPr lang="en-US" b="1" baseline="30000" dirty="0">
                <a:solidFill>
                  <a:srgbClr val="FFC000"/>
                </a:solidFill>
              </a:rPr>
              <a:t>24 </a:t>
            </a:r>
            <a:r>
              <a:rPr lang="en-US" b="1" dirty="0">
                <a:solidFill>
                  <a:srgbClr val="FFC000"/>
                </a:solidFill>
              </a:rPr>
              <a:t>“Now to you I say, and to the rest in Thyatira, as many as do not have this doctrine, who have not known the depths of Satan, as they say, I will put on you no other burden. </a:t>
            </a:r>
            <a:r>
              <a:rPr lang="en-US" b="1" baseline="30000" dirty="0">
                <a:solidFill>
                  <a:srgbClr val="FFC000"/>
                </a:solidFill>
              </a:rPr>
              <a:t>25 </a:t>
            </a:r>
            <a:r>
              <a:rPr lang="en-US" b="1" dirty="0">
                <a:solidFill>
                  <a:srgbClr val="FFC000"/>
                </a:solidFill>
              </a:rPr>
              <a:t>But hold fast what you have till I come. </a:t>
            </a:r>
            <a:r>
              <a:rPr lang="en-US" b="1" baseline="30000" dirty="0">
                <a:solidFill>
                  <a:srgbClr val="FFC000"/>
                </a:solidFill>
              </a:rPr>
              <a:t>26 </a:t>
            </a:r>
            <a:r>
              <a:rPr lang="en-US" b="1" dirty="0">
                <a:solidFill>
                  <a:srgbClr val="FFC000"/>
                </a:solidFill>
              </a:rPr>
              <a:t>And he who overcomes, and keeps My works until the end, to him I will give power over the nations— </a:t>
            </a:r>
            <a:r>
              <a:rPr lang="en-US" b="1" baseline="30000" dirty="0">
                <a:solidFill>
                  <a:srgbClr val="FFC000"/>
                </a:solidFill>
              </a:rPr>
              <a:t>27 </a:t>
            </a:r>
            <a:r>
              <a:rPr lang="en-US" b="1" dirty="0">
                <a:solidFill>
                  <a:srgbClr val="FFC000"/>
                </a:solidFill>
              </a:rPr>
              <a:t>‘He shall rule them with a rod of iron; They shall be dashed to pieces like the potter’s vessels’— as I also have received from My Father; </a:t>
            </a:r>
            <a:r>
              <a:rPr lang="en-US" b="1" baseline="30000" dirty="0">
                <a:solidFill>
                  <a:srgbClr val="FFC000"/>
                </a:solidFill>
              </a:rPr>
              <a:t>28 </a:t>
            </a:r>
            <a:r>
              <a:rPr lang="en-US" b="1" dirty="0">
                <a:solidFill>
                  <a:srgbClr val="FFC000"/>
                </a:solidFill>
              </a:rPr>
              <a:t>and I will give him the morning star. </a:t>
            </a:r>
            <a:r>
              <a:rPr lang="en-US" b="1" baseline="30000" dirty="0">
                <a:solidFill>
                  <a:srgbClr val="FFC000"/>
                </a:solidFill>
              </a:rPr>
              <a:t>29 </a:t>
            </a:r>
            <a:r>
              <a:rPr lang="en-US" b="1" dirty="0">
                <a:solidFill>
                  <a:srgbClr val="FFC000"/>
                </a:solidFill>
              </a:rPr>
              <a:t>“He who has an ear, let him hear what the Spirit says to the churches.” ’</a:t>
            </a:r>
          </a:p>
          <a:p>
            <a:endParaRPr lang="en-US" dirty="0"/>
          </a:p>
        </p:txBody>
      </p:sp>
    </p:spTree>
    <p:extLst>
      <p:ext uri="{BB962C8B-B14F-4D97-AF65-F5344CB8AC3E}">
        <p14:creationId xmlns:p14="http://schemas.microsoft.com/office/powerpoint/2010/main" val="2613071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E9BC-8433-4B3F-98AF-8FCB5D6F9A2B}"/>
              </a:ext>
            </a:extLst>
          </p:cNvPr>
          <p:cNvSpPr>
            <a:spLocks noGrp="1"/>
          </p:cNvSpPr>
          <p:nvPr>
            <p:ph type="title"/>
          </p:nvPr>
        </p:nvSpPr>
        <p:spPr>
          <a:xfrm>
            <a:off x="218501" y="0"/>
            <a:ext cx="11754997" cy="1404249"/>
          </a:xfrm>
        </p:spPr>
        <p:txBody>
          <a:bodyPr>
            <a:normAutofit/>
          </a:bodyPr>
          <a:lstStyle/>
          <a:p>
            <a:r>
              <a:rPr lang="en-US" sz="2400" b="1" dirty="0">
                <a:solidFill>
                  <a:schemeClr val="accent4">
                    <a:lumMod val="60000"/>
                    <a:lumOff val="40000"/>
                  </a:schemeClr>
                </a:solidFill>
              </a:rPr>
              <a:t>This town was a gateway to Asia Minor.  It was a very important town and strongly guarded by the Romans.  A town of many trade guilds.  Metal workers flourished.  Ramsey says that Thyatira was very much a bronze town.  The trade guilds worshipped the god who worked in bronze.</a:t>
            </a:r>
          </a:p>
        </p:txBody>
      </p:sp>
      <p:pic>
        <p:nvPicPr>
          <p:cNvPr id="5" name="Content Placeholder 4">
            <a:extLst>
              <a:ext uri="{FF2B5EF4-FFF2-40B4-BE49-F238E27FC236}">
                <a16:creationId xmlns:a16="http://schemas.microsoft.com/office/drawing/2014/main" id="{26D18621-25F4-49E9-B0EC-B6385E653A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04250"/>
            <a:ext cx="12192000" cy="5453750"/>
          </a:xfrm>
        </p:spPr>
      </p:pic>
    </p:spTree>
    <p:extLst>
      <p:ext uri="{BB962C8B-B14F-4D97-AF65-F5344CB8AC3E}">
        <p14:creationId xmlns:p14="http://schemas.microsoft.com/office/powerpoint/2010/main" val="213974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B87F-9C3A-4697-A6A1-25269DD16246}"/>
              </a:ext>
            </a:extLst>
          </p:cNvPr>
          <p:cNvSpPr>
            <a:spLocks noGrp="1"/>
          </p:cNvSpPr>
          <p:nvPr>
            <p:ph type="title"/>
          </p:nvPr>
        </p:nvSpPr>
        <p:spPr>
          <a:xfrm>
            <a:off x="838200" y="99949"/>
            <a:ext cx="4090416" cy="1006475"/>
          </a:xfrm>
          <a:solidFill>
            <a:schemeClr val="accent4"/>
          </a:solidFill>
        </p:spPr>
        <p:txBody>
          <a:bodyPr>
            <a:normAutofit fontScale="90000"/>
          </a:bodyPr>
          <a:lstStyle/>
          <a:p>
            <a:pPr algn="ctr"/>
            <a:r>
              <a:rPr lang="en-US" sz="3600" b="1" dirty="0"/>
              <a:t>Letters to the 7 Churches Overview</a:t>
            </a:r>
          </a:p>
        </p:txBody>
      </p:sp>
      <p:sp>
        <p:nvSpPr>
          <p:cNvPr id="4" name="Content Placeholder 3">
            <a:extLst>
              <a:ext uri="{FF2B5EF4-FFF2-40B4-BE49-F238E27FC236}">
                <a16:creationId xmlns:a16="http://schemas.microsoft.com/office/drawing/2014/main" id="{3EA6FEF0-09F6-403E-8E60-F1271C746C5D}"/>
              </a:ext>
            </a:extLst>
          </p:cNvPr>
          <p:cNvSpPr>
            <a:spLocks noGrp="1"/>
          </p:cNvSpPr>
          <p:nvPr>
            <p:ph sz="half" idx="1"/>
          </p:nvPr>
        </p:nvSpPr>
        <p:spPr>
          <a:xfrm>
            <a:off x="838200" y="1216152"/>
            <a:ext cx="4090416" cy="5541899"/>
          </a:xfrm>
          <a:solidFill>
            <a:schemeClr val="accent2">
              <a:lumMod val="40000"/>
              <a:lumOff val="60000"/>
            </a:schemeClr>
          </a:solidFill>
        </p:spPr>
        <p:txBody>
          <a:bodyPr>
            <a:normAutofit lnSpcReduction="10000"/>
          </a:bodyPr>
          <a:lstStyle/>
          <a:p>
            <a:pPr marL="0" indent="0" algn="ctr">
              <a:buNone/>
            </a:pPr>
            <a:r>
              <a:rPr lang="en-US" b="1" dirty="0"/>
              <a:t>These are chosen to show the problems/challenges that churches down through the centuries have faced.  As we go through the letters we will be pointing out the problems each church faced as well as challenges and see if there are some mentioned more often than try to make some overall comments and thoughts for us today.</a:t>
            </a:r>
          </a:p>
        </p:txBody>
      </p:sp>
      <p:pic>
        <p:nvPicPr>
          <p:cNvPr id="7" name="Content Placeholder 6">
            <a:extLst>
              <a:ext uri="{FF2B5EF4-FFF2-40B4-BE49-F238E27FC236}">
                <a16:creationId xmlns:a16="http://schemas.microsoft.com/office/drawing/2014/main" id="{78E10F89-5DFB-4F21-965B-BF84C08BD87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40096" y="0"/>
            <a:ext cx="6951980" cy="6858000"/>
          </a:xfrm>
        </p:spPr>
      </p:pic>
    </p:spTree>
    <p:extLst>
      <p:ext uri="{BB962C8B-B14F-4D97-AF65-F5344CB8AC3E}">
        <p14:creationId xmlns:p14="http://schemas.microsoft.com/office/powerpoint/2010/main" val="3839632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23984-4118-4F10-B77E-0B2180D5CF81}"/>
              </a:ext>
            </a:extLst>
          </p:cNvPr>
          <p:cNvSpPr>
            <a:spLocks noGrp="1"/>
          </p:cNvSpPr>
          <p:nvPr>
            <p:ph type="title"/>
          </p:nvPr>
        </p:nvSpPr>
        <p:spPr>
          <a:xfrm>
            <a:off x="838200" y="365125"/>
            <a:ext cx="10515600" cy="1287405"/>
          </a:xfrm>
          <a:ln w="28575">
            <a:solidFill>
              <a:srgbClr val="FFFF00"/>
            </a:solidFill>
          </a:ln>
        </p:spPr>
        <p:txBody>
          <a:bodyPr>
            <a:normAutofit/>
          </a:bodyPr>
          <a:lstStyle/>
          <a:p>
            <a:pPr algn="ctr"/>
            <a:r>
              <a:rPr lang="en-US" sz="2800" b="1" baseline="30000" dirty="0">
                <a:solidFill>
                  <a:srgbClr val="FFFF00"/>
                </a:solidFill>
              </a:rPr>
              <a:t>19 </a:t>
            </a:r>
            <a:r>
              <a:rPr lang="en-US" sz="2800" b="1" dirty="0">
                <a:solidFill>
                  <a:srgbClr val="FFFF00"/>
                </a:solidFill>
              </a:rPr>
              <a:t>“I know your works, love, service, faith, and your patience; and </a:t>
            </a:r>
            <a:r>
              <a:rPr lang="en-US" sz="2800" b="1" i="1" dirty="0">
                <a:solidFill>
                  <a:srgbClr val="FFFF00"/>
                </a:solidFill>
              </a:rPr>
              <a:t>as</a:t>
            </a:r>
            <a:r>
              <a:rPr lang="en-US" sz="2800" b="1" dirty="0">
                <a:solidFill>
                  <a:srgbClr val="FFFF00"/>
                </a:solidFill>
              </a:rPr>
              <a:t> for your works, the last </a:t>
            </a:r>
            <a:r>
              <a:rPr lang="en-US" sz="2800" b="1" i="1" dirty="0">
                <a:solidFill>
                  <a:srgbClr val="FFFF00"/>
                </a:solidFill>
              </a:rPr>
              <a:t>are</a:t>
            </a:r>
            <a:r>
              <a:rPr lang="en-US" sz="2800" b="1" dirty="0">
                <a:solidFill>
                  <a:srgbClr val="FFFF00"/>
                </a:solidFill>
              </a:rPr>
              <a:t> more than the first. </a:t>
            </a:r>
          </a:p>
        </p:txBody>
      </p:sp>
      <p:sp>
        <p:nvSpPr>
          <p:cNvPr id="5" name="Content Placeholder 4">
            <a:extLst>
              <a:ext uri="{FF2B5EF4-FFF2-40B4-BE49-F238E27FC236}">
                <a16:creationId xmlns:a16="http://schemas.microsoft.com/office/drawing/2014/main" id="{BBE629FA-4CFC-4491-92E9-B71EA6376921}"/>
              </a:ext>
            </a:extLst>
          </p:cNvPr>
          <p:cNvSpPr>
            <a:spLocks noGrp="1"/>
          </p:cNvSpPr>
          <p:nvPr>
            <p:ph sz="half" idx="1"/>
          </p:nvPr>
        </p:nvSpPr>
        <p:spPr>
          <a:xfrm>
            <a:off x="838200" y="1825625"/>
            <a:ext cx="5181600" cy="4667250"/>
          </a:xfrm>
        </p:spPr>
        <p:txBody>
          <a:bodyPr>
            <a:normAutofit/>
          </a:bodyPr>
          <a:lstStyle/>
          <a:p>
            <a:pPr marL="0" indent="0" algn="ctr">
              <a:buNone/>
            </a:pPr>
            <a:r>
              <a:rPr lang="en-US" b="1" dirty="0">
                <a:solidFill>
                  <a:schemeClr val="bg1"/>
                </a:solidFill>
              </a:rPr>
              <a:t>It is evident that progress was being made by SOME in Thyatira</a:t>
            </a:r>
          </a:p>
          <a:p>
            <a:pPr marL="0" indent="0" algn="ctr">
              <a:buNone/>
            </a:pPr>
            <a:endParaRPr lang="en-US" b="1" dirty="0">
              <a:solidFill>
                <a:schemeClr val="bg1"/>
              </a:solidFill>
            </a:endParaRPr>
          </a:p>
          <a:p>
            <a:pPr marL="0" indent="0" algn="ctr">
              <a:buNone/>
            </a:pPr>
            <a:r>
              <a:rPr lang="en-US" b="1" dirty="0">
                <a:solidFill>
                  <a:schemeClr val="bg1"/>
                </a:solidFill>
              </a:rPr>
              <a:t>How much is not known nor indicated.  The point, GROWTH is what Jesus wants in His people</a:t>
            </a:r>
          </a:p>
          <a:p>
            <a:pPr marL="0" indent="0" algn="ctr">
              <a:buNone/>
            </a:pPr>
            <a:endParaRPr lang="en-US" b="1" dirty="0">
              <a:solidFill>
                <a:schemeClr val="bg1"/>
              </a:solidFill>
            </a:endParaRPr>
          </a:p>
          <a:p>
            <a:pPr marL="0" indent="0" algn="ctr">
              <a:buNone/>
            </a:pPr>
            <a:r>
              <a:rPr lang="en-US" b="1" dirty="0">
                <a:solidFill>
                  <a:srgbClr val="FF0000"/>
                </a:solidFill>
              </a:rPr>
              <a:t>Some WERE faithful in this congregation that had such sin going on it</a:t>
            </a:r>
          </a:p>
        </p:txBody>
      </p:sp>
      <p:pic>
        <p:nvPicPr>
          <p:cNvPr id="8" name="Content Placeholder 7">
            <a:extLst>
              <a:ext uri="{FF2B5EF4-FFF2-40B4-BE49-F238E27FC236}">
                <a16:creationId xmlns:a16="http://schemas.microsoft.com/office/drawing/2014/main" id="{E00AC0C0-CE6E-4C4D-A578-9CB650BA89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0120" y="1825625"/>
            <a:ext cx="4743680" cy="3980263"/>
          </a:xfrm>
        </p:spPr>
      </p:pic>
    </p:spTree>
    <p:extLst>
      <p:ext uri="{BB962C8B-B14F-4D97-AF65-F5344CB8AC3E}">
        <p14:creationId xmlns:p14="http://schemas.microsoft.com/office/powerpoint/2010/main" val="6411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7000" b="-17000"/>
          </a:stretch>
        </a:blipFill>
        <a:effectLst/>
      </p:bgPr>
    </p:bg>
    <p:spTree>
      <p:nvGrpSpPr>
        <p:cNvPr id="1" name=""/>
        <p:cNvGrpSpPr/>
        <p:nvPr/>
      </p:nvGrpSpPr>
      <p:grpSpPr>
        <a:xfrm>
          <a:off x="0" y="0"/>
          <a:ext cx="0" cy="0"/>
          <a:chOff x="0" y="0"/>
          <a:chExt cx="0" cy="0"/>
        </a:xfrm>
      </p:grpSpPr>
      <p:sp>
        <p:nvSpPr>
          <p:cNvPr id="5" name="Flowchart: Punched Tape 4">
            <a:extLst>
              <a:ext uri="{FF2B5EF4-FFF2-40B4-BE49-F238E27FC236}">
                <a16:creationId xmlns:a16="http://schemas.microsoft.com/office/drawing/2014/main" id="{C4C4C789-37FB-4772-9EBF-C7E885591641}"/>
              </a:ext>
            </a:extLst>
          </p:cNvPr>
          <p:cNvSpPr/>
          <p:nvPr/>
        </p:nvSpPr>
        <p:spPr>
          <a:xfrm>
            <a:off x="212992" y="4560982"/>
            <a:ext cx="11766015" cy="2297017"/>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baseline="30000" dirty="0">
                <a:solidFill>
                  <a:schemeClr val="tx1"/>
                </a:solidFill>
              </a:rPr>
              <a:t>20 </a:t>
            </a:r>
            <a:r>
              <a:rPr lang="en-US" dirty="0">
                <a:solidFill>
                  <a:schemeClr val="tx1"/>
                </a:solidFill>
              </a:rPr>
              <a:t>Nevertheless I have a few things against you, because you allow that woman Jezebel, who calls herself a prophetess, to teach and seduce My servants to commit sexual immorality and eat things sacrificed to idols. </a:t>
            </a:r>
            <a:r>
              <a:rPr lang="en-US" b="1" baseline="30000" dirty="0">
                <a:solidFill>
                  <a:schemeClr val="tx1"/>
                </a:solidFill>
              </a:rPr>
              <a:t>21 </a:t>
            </a:r>
            <a:r>
              <a:rPr lang="en-US" dirty="0">
                <a:solidFill>
                  <a:schemeClr val="tx1"/>
                </a:solidFill>
              </a:rPr>
              <a:t>And I gave her time to repent of her sexual immorality, and she did not repent. </a:t>
            </a:r>
            <a:r>
              <a:rPr lang="en-US" b="1" baseline="30000" dirty="0">
                <a:solidFill>
                  <a:schemeClr val="tx1"/>
                </a:solidFill>
              </a:rPr>
              <a:t>22 </a:t>
            </a:r>
            <a:r>
              <a:rPr lang="en-US" dirty="0">
                <a:solidFill>
                  <a:schemeClr val="tx1"/>
                </a:solidFill>
              </a:rPr>
              <a:t>Indeed I will cast her into a sickbed, and those who commit adultery with her into great tribulation, unless they repent of their deeds. </a:t>
            </a:r>
            <a:r>
              <a:rPr lang="en-US" b="1" baseline="30000" dirty="0">
                <a:solidFill>
                  <a:schemeClr val="tx1"/>
                </a:solidFill>
              </a:rPr>
              <a:t>23 </a:t>
            </a:r>
            <a:r>
              <a:rPr lang="en-US" dirty="0">
                <a:solidFill>
                  <a:schemeClr val="tx1"/>
                </a:solidFill>
              </a:rPr>
              <a:t>I will kill her children with death, and all the churches shall know that I am He who searches the minds and hearts. And I will give to each one of you according to your works.</a:t>
            </a:r>
          </a:p>
        </p:txBody>
      </p:sp>
      <p:pic>
        <p:nvPicPr>
          <p:cNvPr id="7" name="Picture 6">
            <a:extLst>
              <a:ext uri="{FF2B5EF4-FFF2-40B4-BE49-F238E27FC236}">
                <a16:creationId xmlns:a16="http://schemas.microsoft.com/office/drawing/2014/main" id="{DCAE01D7-72C6-4BCD-9181-2D4A7F8B6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18"/>
            <a:ext cx="6055605" cy="2798283"/>
          </a:xfrm>
          <a:prstGeom prst="rect">
            <a:avLst/>
          </a:prstGeom>
        </p:spPr>
      </p:pic>
      <p:pic>
        <p:nvPicPr>
          <p:cNvPr id="9" name="Picture 8">
            <a:extLst>
              <a:ext uri="{FF2B5EF4-FFF2-40B4-BE49-F238E27FC236}">
                <a16:creationId xmlns:a16="http://schemas.microsoft.com/office/drawing/2014/main" id="{D321061F-3A99-4458-B8F5-64CC6C50A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766" y="77118"/>
            <a:ext cx="5600241" cy="3933022"/>
          </a:xfrm>
          <a:prstGeom prst="rect">
            <a:avLst/>
          </a:prstGeom>
        </p:spPr>
      </p:pic>
      <p:sp>
        <p:nvSpPr>
          <p:cNvPr id="10" name="TextBox 9">
            <a:extLst>
              <a:ext uri="{FF2B5EF4-FFF2-40B4-BE49-F238E27FC236}">
                <a16:creationId xmlns:a16="http://schemas.microsoft.com/office/drawing/2014/main" id="{F2E69F05-5FC8-477E-844A-847D87CD927E}"/>
              </a:ext>
            </a:extLst>
          </p:cNvPr>
          <p:cNvSpPr txBox="1"/>
          <p:nvPr/>
        </p:nvSpPr>
        <p:spPr>
          <a:xfrm>
            <a:off x="840760" y="568318"/>
            <a:ext cx="4374083" cy="1815882"/>
          </a:xfrm>
          <a:prstGeom prst="rect">
            <a:avLst/>
          </a:prstGeom>
          <a:noFill/>
        </p:spPr>
        <p:txBody>
          <a:bodyPr wrap="none" rtlCol="0">
            <a:spAutoFit/>
          </a:bodyPr>
          <a:lstStyle/>
          <a:p>
            <a:r>
              <a:rPr lang="en-US" sz="2800" b="1" dirty="0"/>
              <a:t>It is believed Jezebel was </a:t>
            </a:r>
          </a:p>
          <a:p>
            <a:r>
              <a:rPr lang="en-US" sz="2800" b="1" dirty="0"/>
              <a:t>an evil corrupt woman who</a:t>
            </a:r>
          </a:p>
          <a:p>
            <a:r>
              <a:rPr lang="en-US" sz="2800" b="1" dirty="0"/>
              <a:t>was claiming to have mystic</a:t>
            </a:r>
          </a:p>
          <a:p>
            <a:r>
              <a:rPr lang="en-US" sz="2800" b="1" dirty="0"/>
              <a:t>powers from God.</a:t>
            </a:r>
          </a:p>
        </p:txBody>
      </p:sp>
      <p:sp>
        <p:nvSpPr>
          <p:cNvPr id="11" name="TextBox 10">
            <a:extLst>
              <a:ext uri="{FF2B5EF4-FFF2-40B4-BE49-F238E27FC236}">
                <a16:creationId xmlns:a16="http://schemas.microsoft.com/office/drawing/2014/main" id="{74B4FEA3-D0A2-4541-8B64-2BF4A0FB50B7}"/>
              </a:ext>
            </a:extLst>
          </p:cNvPr>
          <p:cNvSpPr txBox="1"/>
          <p:nvPr/>
        </p:nvSpPr>
        <p:spPr>
          <a:xfrm>
            <a:off x="7155732" y="994369"/>
            <a:ext cx="4195508" cy="2246769"/>
          </a:xfrm>
          <a:prstGeom prst="rect">
            <a:avLst/>
          </a:prstGeom>
          <a:noFill/>
        </p:spPr>
        <p:txBody>
          <a:bodyPr wrap="none" rtlCol="0">
            <a:spAutoFit/>
          </a:bodyPr>
          <a:lstStyle/>
          <a:p>
            <a:pPr algn="ctr"/>
            <a:r>
              <a:rPr lang="en-US" sz="2800" b="1" dirty="0"/>
              <a:t>Don’t have to worry about</a:t>
            </a:r>
          </a:p>
          <a:p>
            <a:pPr algn="ctr"/>
            <a:r>
              <a:rPr lang="en-US" sz="2800" b="1" dirty="0"/>
              <a:t>this false doctrine because</a:t>
            </a:r>
          </a:p>
          <a:p>
            <a:pPr algn="ctr"/>
            <a:r>
              <a:rPr lang="en-US" sz="2800" b="1" dirty="0"/>
              <a:t>Christ said:</a:t>
            </a:r>
          </a:p>
          <a:p>
            <a:pPr algn="ctr"/>
            <a:endParaRPr lang="en-US" sz="2800" b="1" dirty="0"/>
          </a:p>
          <a:p>
            <a:pPr algn="ctr"/>
            <a:r>
              <a:rPr lang="en-US" sz="2800" b="1" dirty="0"/>
              <a:t>I </a:t>
            </a:r>
            <a:r>
              <a:rPr lang="en-US" sz="2800" b="1" dirty="0">
                <a:solidFill>
                  <a:srgbClr val="FF0000"/>
                </a:solidFill>
              </a:rPr>
              <a:t>WILL</a:t>
            </a:r>
            <a:r>
              <a:rPr lang="en-US" sz="2800" b="1" dirty="0"/>
              <a:t> take care of it!</a:t>
            </a:r>
          </a:p>
        </p:txBody>
      </p:sp>
    </p:spTree>
    <p:extLst>
      <p:ext uri="{BB962C8B-B14F-4D97-AF65-F5344CB8AC3E}">
        <p14:creationId xmlns:p14="http://schemas.microsoft.com/office/powerpoint/2010/main" val="7860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AB2B-4E03-4A37-8C7C-FA357DBCBE2D}"/>
              </a:ext>
            </a:extLst>
          </p:cNvPr>
          <p:cNvSpPr>
            <a:spLocks noGrp="1"/>
          </p:cNvSpPr>
          <p:nvPr>
            <p:ph type="title"/>
          </p:nvPr>
        </p:nvSpPr>
        <p:spPr>
          <a:xfrm>
            <a:off x="838200" y="0"/>
            <a:ext cx="10515600" cy="759586"/>
          </a:xfrm>
        </p:spPr>
        <p:txBody>
          <a:bodyPr>
            <a:normAutofit fontScale="90000"/>
          </a:bodyPr>
          <a:lstStyle/>
          <a:p>
            <a:pPr algn="ctr"/>
            <a:r>
              <a:rPr lang="en-US" sz="5400" b="1" u="sng" dirty="0">
                <a:solidFill>
                  <a:srgbClr val="FFFF00"/>
                </a:solidFill>
              </a:rPr>
              <a:t>“. . . because you ALLOW it . . ..”</a:t>
            </a:r>
          </a:p>
        </p:txBody>
      </p:sp>
      <p:sp>
        <p:nvSpPr>
          <p:cNvPr id="3" name="Content Placeholder 2">
            <a:extLst>
              <a:ext uri="{FF2B5EF4-FFF2-40B4-BE49-F238E27FC236}">
                <a16:creationId xmlns:a16="http://schemas.microsoft.com/office/drawing/2014/main" id="{3A050C26-0E41-4CBB-AF24-B4870E4C58FA}"/>
              </a:ext>
            </a:extLst>
          </p:cNvPr>
          <p:cNvSpPr>
            <a:spLocks noGrp="1"/>
          </p:cNvSpPr>
          <p:nvPr>
            <p:ph idx="1"/>
          </p:nvPr>
        </p:nvSpPr>
        <p:spPr>
          <a:xfrm>
            <a:off x="838200" y="947801"/>
            <a:ext cx="10515600" cy="3551047"/>
          </a:xfrm>
        </p:spPr>
        <p:txBody>
          <a:bodyPr>
            <a:normAutofit fontScale="92500" lnSpcReduction="20000"/>
          </a:bodyPr>
          <a:lstStyle/>
          <a:p>
            <a:r>
              <a:rPr lang="en-US" sz="4000" b="1" dirty="0">
                <a:solidFill>
                  <a:srgbClr val="FFFF00"/>
                </a:solidFill>
              </a:rPr>
              <a:t>Why would the faithful allow her to do such things????</a:t>
            </a:r>
          </a:p>
          <a:p>
            <a:endParaRPr lang="en-US" sz="4000" b="1" dirty="0">
              <a:solidFill>
                <a:srgbClr val="FFFF00"/>
              </a:solidFill>
            </a:endParaRPr>
          </a:p>
          <a:p>
            <a:r>
              <a:rPr lang="en-US" sz="4000" b="1" dirty="0">
                <a:solidFill>
                  <a:srgbClr val="FFFF00"/>
                </a:solidFill>
              </a:rPr>
              <a:t>Could discipline then not be said to be a sign of maturity for a congregation?</a:t>
            </a:r>
          </a:p>
          <a:p>
            <a:endParaRPr lang="en-US" sz="4000" b="1" dirty="0">
              <a:solidFill>
                <a:srgbClr val="FFFF00"/>
              </a:solidFill>
            </a:endParaRPr>
          </a:p>
          <a:p>
            <a:r>
              <a:rPr lang="en-US" sz="4000" b="1" dirty="0">
                <a:solidFill>
                  <a:srgbClr val="FFFF00"/>
                </a:solidFill>
              </a:rPr>
              <a:t>To not discipline equates to immaturity?</a:t>
            </a:r>
          </a:p>
        </p:txBody>
      </p:sp>
      <p:sp>
        <p:nvSpPr>
          <p:cNvPr id="4" name="Flowchart: Punched Tape 3">
            <a:extLst>
              <a:ext uri="{FF2B5EF4-FFF2-40B4-BE49-F238E27FC236}">
                <a16:creationId xmlns:a16="http://schemas.microsoft.com/office/drawing/2014/main" id="{4BFE9AAD-332E-4CF7-9CCF-B40675728A89}"/>
              </a:ext>
            </a:extLst>
          </p:cNvPr>
          <p:cNvSpPr/>
          <p:nvPr/>
        </p:nvSpPr>
        <p:spPr>
          <a:xfrm>
            <a:off x="212992" y="4560982"/>
            <a:ext cx="11766015" cy="2297017"/>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Nevertheless I have a few things against you, because you allow that woman Jezebel, who calls herself a prophetess, to teach and seduce My servants to commit sexual immorality and eat things sacrificed to idols. </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I gave her time to repent of her sexual immorality, and she did not repent. </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22 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Indeed I will cast her into a sickbed, and those who commit adultery with her into great tribulation, unless they repent of their deeds. </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23 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will kill her children with death, and all the churches shall know that I am He who searches the minds and hearts. And I will give to each one of you according to your works.</a:t>
            </a:r>
          </a:p>
        </p:txBody>
      </p:sp>
    </p:spTree>
    <p:extLst>
      <p:ext uri="{BB962C8B-B14F-4D97-AF65-F5344CB8AC3E}">
        <p14:creationId xmlns:p14="http://schemas.microsoft.com/office/powerpoint/2010/main" val="41259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7000" b="-17000"/>
          </a:stretch>
        </a:blipFill>
        <a:effectLst/>
      </p:bgPr>
    </p:bg>
    <p:spTree>
      <p:nvGrpSpPr>
        <p:cNvPr id="1" name=""/>
        <p:cNvGrpSpPr/>
        <p:nvPr/>
      </p:nvGrpSpPr>
      <p:grpSpPr>
        <a:xfrm>
          <a:off x="0" y="0"/>
          <a:ext cx="0" cy="0"/>
          <a:chOff x="0" y="0"/>
          <a:chExt cx="0" cy="0"/>
        </a:xfrm>
      </p:grpSpPr>
      <p:sp>
        <p:nvSpPr>
          <p:cNvPr id="5" name="Flowchart: Punched Tape 4">
            <a:extLst>
              <a:ext uri="{FF2B5EF4-FFF2-40B4-BE49-F238E27FC236}">
                <a16:creationId xmlns:a16="http://schemas.microsoft.com/office/drawing/2014/main" id="{C4C4C789-37FB-4772-9EBF-C7E885591641}"/>
              </a:ext>
            </a:extLst>
          </p:cNvPr>
          <p:cNvSpPr/>
          <p:nvPr/>
        </p:nvSpPr>
        <p:spPr>
          <a:xfrm>
            <a:off x="212992" y="4560982"/>
            <a:ext cx="11766015" cy="2297017"/>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Nevertheless I have a few things against you, because you allow that woman Jezebel, who calls herself a prophetess, to teach and seduce My servants to commit sexual immorality and eat things sacrificed to idols. </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I gave her time to repent of her sexual immorality, and she did not repent. </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22 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Indeed I will cast her into a sickbed, and those who commit adultery with her into great tribulation, unless they repent of their deeds. </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23 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will kill her children with death, and all the churches shall know that I am He who searches the minds and hearts. And I will give to each one of you according to your works.</a:t>
            </a:r>
          </a:p>
        </p:txBody>
      </p:sp>
      <p:sp>
        <p:nvSpPr>
          <p:cNvPr id="10" name="TextBox 9">
            <a:extLst>
              <a:ext uri="{FF2B5EF4-FFF2-40B4-BE49-F238E27FC236}">
                <a16:creationId xmlns:a16="http://schemas.microsoft.com/office/drawing/2014/main" id="{F2E69F05-5FC8-477E-844A-847D87CD927E}"/>
              </a:ext>
            </a:extLst>
          </p:cNvPr>
          <p:cNvSpPr txBox="1"/>
          <p:nvPr/>
        </p:nvSpPr>
        <p:spPr>
          <a:xfrm>
            <a:off x="212992" y="100584"/>
            <a:ext cx="1176315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chemeClr val="bg1"/>
                </a:solidFill>
                <a:effectLst/>
                <a:uLnTx/>
                <a:uFillTx/>
                <a:latin typeface="Calibri" panose="020F0502020204030204"/>
                <a:ea typeface="+mn-ea"/>
                <a:cs typeface="+mn-cs"/>
              </a:rPr>
              <a:t>Why would the faithful ALLOW her to do these things?</a:t>
            </a:r>
          </a:p>
        </p:txBody>
      </p:sp>
      <p:sp>
        <p:nvSpPr>
          <p:cNvPr id="11" name="TextBox 10">
            <a:extLst>
              <a:ext uri="{FF2B5EF4-FFF2-40B4-BE49-F238E27FC236}">
                <a16:creationId xmlns:a16="http://schemas.microsoft.com/office/drawing/2014/main" id="{74B4FEA3-D0A2-4541-8B64-2BF4A0FB50B7}"/>
              </a:ext>
            </a:extLst>
          </p:cNvPr>
          <p:cNvSpPr txBox="1"/>
          <p:nvPr/>
        </p:nvSpPr>
        <p:spPr>
          <a:xfrm>
            <a:off x="694944" y="994369"/>
            <a:ext cx="10656296"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Can it be, they had not grown to the mature point of being willing to practice discipline?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Fear?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Calibri" panose="020F0502020204030204"/>
              </a:rPr>
              <a:t>If this is all the case, does this mean then that practicing discipline is a sign of maturity and bravery to act in Christ?</a:t>
            </a:r>
            <a:endPar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46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arn(inVertical)">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extLst>
              <p:ext uri="{D42A27DB-BD31-4B8C-83A1-F6EECF244321}">
                <p14:modId xmlns:p14="http://schemas.microsoft.com/office/powerpoint/2010/main" val="2514639064"/>
              </p:ext>
            </p:extLst>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pPr algn="ctr"/>
                      <a:r>
                        <a:rPr lang="en-US" sz="2400" b="1" dirty="0">
                          <a:solidFill>
                            <a:schemeClr val="tx1"/>
                          </a:solidFill>
                        </a:rPr>
                        <a:t>Left first love (Ephesus) – 2:4,5</a:t>
                      </a:r>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pPr algn="ctr"/>
                      <a:r>
                        <a:rPr lang="en-US" sz="2300" b="1" dirty="0">
                          <a:solidFill>
                            <a:schemeClr val="accent6">
                              <a:lumMod val="75000"/>
                            </a:schemeClr>
                          </a:solidFill>
                        </a:rPr>
                        <a:t>Not fighting false doctrine (Pergamum) – 2:14,15</a:t>
                      </a:r>
                    </a:p>
                  </a:txBody>
                  <a:tcPr/>
                </a:tc>
                <a:tc>
                  <a:txBody>
                    <a:bodyPr/>
                    <a:lstStyle/>
                    <a:p>
                      <a:pPr algn="ctr"/>
                      <a:r>
                        <a:rPr lang="en-US" sz="2400" b="1" dirty="0">
                          <a:solidFill>
                            <a:srgbClr val="C00000"/>
                          </a:solidFill>
                        </a:rPr>
                        <a:t>Poor congregation (Smyrna) – 2:9</a:t>
                      </a:r>
                    </a:p>
                  </a:txBody>
                  <a:tcPr/>
                </a:tc>
                <a:extLst>
                  <a:ext uri="{0D108BD9-81ED-4DB2-BD59-A6C34878D82A}">
                    <a16:rowId xmlns:a16="http://schemas.microsoft.com/office/drawing/2014/main" val="3081444498"/>
                  </a:ext>
                </a:extLst>
              </a:tr>
              <a:tr h="571500">
                <a:tc>
                  <a:txBody>
                    <a:bodyPr/>
                    <a:lstStyle/>
                    <a:p>
                      <a:pPr algn="ctr"/>
                      <a:r>
                        <a:rPr lang="en-US" sz="2400" b="1" dirty="0">
                          <a:solidFill>
                            <a:schemeClr val="accent2">
                              <a:lumMod val="75000"/>
                            </a:schemeClr>
                          </a:solidFill>
                        </a:rPr>
                        <a:t>Permitting False Teaching (Thyatira) – 2:20-23</a:t>
                      </a:r>
                    </a:p>
                  </a:txBody>
                  <a:tcPr/>
                </a:tc>
                <a:tc>
                  <a:txBody>
                    <a:bodyPr/>
                    <a:lstStyle/>
                    <a:p>
                      <a:pPr algn="ctr"/>
                      <a:r>
                        <a:rPr lang="en-US" sz="2400" b="1" dirty="0">
                          <a:solidFill>
                            <a:srgbClr val="C00000"/>
                          </a:solidFill>
                        </a:rPr>
                        <a:t>Persecuted (Smyrna) – 2:9</a:t>
                      </a:r>
                    </a:p>
                  </a:txBody>
                  <a:tcPr/>
                </a:tc>
                <a:extLst>
                  <a:ext uri="{0D108BD9-81ED-4DB2-BD59-A6C34878D82A}">
                    <a16:rowId xmlns:a16="http://schemas.microsoft.com/office/drawing/2014/main" val="3794670501"/>
                  </a:ext>
                </a:extLst>
              </a:tr>
              <a:tr h="571500">
                <a:tc>
                  <a:txBody>
                    <a:bodyPr/>
                    <a:lstStyle/>
                    <a:p>
                      <a:endParaRPr lang="en-US" dirty="0"/>
                    </a:p>
                  </a:txBody>
                  <a:tcPr/>
                </a:tc>
                <a:tc>
                  <a:txBody>
                    <a:bodyPr/>
                    <a:lstStyle/>
                    <a:p>
                      <a:pPr algn="ctr"/>
                      <a:r>
                        <a:rPr lang="en-US" sz="2400" b="1" dirty="0">
                          <a:solidFill>
                            <a:schemeClr val="accent6">
                              <a:lumMod val="75000"/>
                            </a:schemeClr>
                          </a:solidFill>
                        </a:rPr>
                        <a:t>Persecuted (Pergamum) – 2:13</a:t>
                      </a:r>
                    </a:p>
                  </a:txBody>
                  <a:tcPr/>
                </a:tc>
                <a:extLst>
                  <a:ext uri="{0D108BD9-81ED-4DB2-BD59-A6C34878D82A}">
                    <a16:rowId xmlns:a16="http://schemas.microsoft.com/office/drawing/2014/main" val="3154110212"/>
                  </a:ext>
                </a:extLst>
              </a:tr>
              <a:tr h="571500">
                <a:tc>
                  <a:txBody>
                    <a:bodyPr/>
                    <a:lstStyle/>
                    <a:p>
                      <a:endParaRPr lang="en-US"/>
                    </a:p>
                  </a:txBody>
                  <a:tcPr/>
                </a:tc>
                <a:tc>
                  <a:txBody>
                    <a:bodyPr/>
                    <a:lstStyle/>
                    <a:p>
                      <a:pPr algn="ctr"/>
                      <a:r>
                        <a:rPr lang="en-US" sz="2400" b="1" dirty="0">
                          <a:solidFill>
                            <a:schemeClr val="accent6">
                              <a:lumMod val="75000"/>
                            </a:schemeClr>
                          </a:solidFill>
                        </a:rPr>
                        <a:t>Lost a faithful member (Pergamum) – 2:13</a:t>
                      </a:r>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endParaRPr lang="en-US"/>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1492384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83AB-B9C5-4A06-9167-8CE0EEEA6375}"/>
              </a:ext>
            </a:extLst>
          </p:cNvPr>
          <p:cNvSpPr>
            <a:spLocks noGrp="1"/>
          </p:cNvSpPr>
          <p:nvPr>
            <p:ph type="title"/>
          </p:nvPr>
        </p:nvSpPr>
        <p:spPr>
          <a:xfrm>
            <a:off x="209320" y="198303"/>
            <a:ext cx="11677880" cy="1627321"/>
          </a:xfrm>
          <a:ln w="28575">
            <a:solidFill>
              <a:srgbClr val="FFFF00"/>
            </a:solidFill>
          </a:ln>
        </p:spPr>
        <p:txBody>
          <a:bodyPr>
            <a:normAutofit/>
          </a:bodyPr>
          <a:lstStyle/>
          <a:p>
            <a:pPr algn="ctr"/>
            <a:r>
              <a:rPr lang="en-US" sz="2800" b="1" baseline="30000" dirty="0">
                <a:solidFill>
                  <a:srgbClr val="FFFF00"/>
                </a:solidFill>
              </a:rPr>
              <a:t>21 </a:t>
            </a:r>
            <a:r>
              <a:rPr lang="en-US" sz="2800" b="1" dirty="0">
                <a:solidFill>
                  <a:srgbClr val="FFFF00"/>
                </a:solidFill>
              </a:rPr>
              <a:t>And I gave her time to repent of her sexual immorality, and she did not repent. </a:t>
            </a:r>
            <a:r>
              <a:rPr lang="en-US" sz="2800" b="1" baseline="30000" dirty="0">
                <a:solidFill>
                  <a:srgbClr val="FFFF00"/>
                </a:solidFill>
              </a:rPr>
              <a:t>22 </a:t>
            </a:r>
            <a:r>
              <a:rPr lang="en-US" sz="2800" b="1" dirty="0">
                <a:solidFill>
                  <a:srgbClr val="FFFF00"/>
                </a:solidFill>
              </a:rPr>
              <a:t>Indeed I will cast her into a sickbed, and those who commit adultery with her into great tribulation, unless they repent of their deeds.</a:t>
            </a:r>
          </a:p>
        </p:txBody>
      </p:sp>
      <p:sp>
        <p:nvSpPr>
          <p:cNvPr id="3" name="Content Placeholder 2">
            <a:extLst>
              <a:ext uri="{FF2B5EF4-FFF2-40B4-BE49-F238E27FC236}">
                <a16:creationId xmlns:a16="http://schemas.microsoft.com/office/drawing/2014/main" id="{D4FA30F8-0EB0-444E-812E-059B3460F75E}"/>
              </a:ext>
            </a:extLst>
          </p:cNvPr>
          <p:cNvSpPr>
            <a:spLocks noGrp="1"/>
          </p:cNvSpPr>
          <p:nvPr>
            <p:ph sz="half" idx="1"/>
          </p:nvPr>
        </p:nvSpPr>
        <p:spPr>
          <a:xfrm>
            <a:off x="441593" y="2039112"/>
            <a:ext cx="5181600" cy="4620585"/>
          </a:xfrm>
        </p:spPr>
        <p:txBody>
          <a:bodyPr>
            <a:normAutofit lnSpcReduction="10000"/>
          </a:bodyPr>
          <a:lstStyle/>
          <a:p>
            <a:r>
              <a:rPr lang="en-US" b="1" dirty="0">
                <a:solidFill>
                  <a:schemeClr val="bg1"/>
                </a:solidFill>
              </a:rPr>
              <a:t>God gave Jezebel time to repent</a:t>
            </a:r>
          </a:p>
          <a:p>
            <a:endParaRPr lang="en-US" b="1" dirty="0">
              <a:solidFill>
                <a:schemeClr val="bg1"/>
              </a:solidFill>
            </a:endParaRPr>
          </a:p>
          <a:p>
            <a:r>
              <a:rPr lang="en-US" b="1" dirty="0">
                <a:solidFill>
                  <a:schemeClr val="bg1"/>
                </a:solidFill>
              </a:rPr>
              <a:t>All will have time to repent</a:t>
            </a:r>
          </a:p>
          <a:p>
            <a:endParaRPr lang="en-US" b="1" dirty="0">
              <a:solidFill>
                <a:schemeClr val="bg1"/>
              </a:solidFill>
            </a:endParaRPr>
          </a:p>
          <a:p>
            <a:pPr marL="0" indent="0" algn="ctr">
              <a:buNone/>
            </a:pPr>
            <a:r>
              <a:rPr lang="en-US" b="1" dirty="0">
                <a:solidFill>
                  <a:schemeClr val="bg1"/>
                </a:solidFill>
              </a:rPr>
              <a:t>THIS IS A SECONDARY THEME OF THE BOOK</a:t>
            </a:r>
          </a:p>
          <a:p>
            <a:pPr marL="0" indent="0" algn="ctr">
              <a:buNone/>
            </a:pPr>
            <a:endParaRPr lang="en-US" b="1" dirty="0">
              <a:solidFill>
                <a:schemeClr val="bg1"/>
              </a:solidFill>
            </a:endParaRPr>
          </a:p>
          <a:p>
            <a:pPr marL="0" indent="0" algn="ctr">
              <a:buNone/>
            </a:pPr>
            <a:r>
              <a:rPr lang="en-US" b="1" dirty="0">
                <a:solidFill>
                  <a:schemeClr val="bg1"/>
                </a:solidFill>
              </a:rPr>
              <a:t>An answer to the question, why does God allow Christians to suffer?</a:t>
            </a:r>
          </a:p>
        </p:txBody>
      </p:sp>
      <p:pic>
        <p:nvPicPr>
          <p:cNvPr id="6" name="Content Placeholder 5">
            <a:extLst>
              <a:ext uri="{FF2B5EF4-FFF2-40B4-BE49-F238E27FC236}">
                <a16:creationId xmlns:a16="http://schemas.microsoft.com/office/drawing/2014/main" id="{36426B3D-39B7-438E-875D-9CB1D6B61CC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390659"/>
            <a:ext cx="5715000" cy="4120309"/>
          </a:xfrm>
        </p:spPr>
      </p:pic>
    </p:spTree>
    <p:extLst>
      <p:ext uri="{BB962C8B-B14F-4D97-AF65-F5344CB8AC3E}">
        <p14:creationId xmlns:p14="http://schemas.microsoft.com/office/powerpoint/2010/main" val="7865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835A-D60E-401E-95BC-F70AA846EF67}"/>
              </a:ext>
            </a:extLst>
          </p:cNvPr>
          <p:cNvSpPr>
            <a:spLocks noGrp="1"/>
          </p:cNvSpPr>
          <p:nvPr>
            <p:ph type="title"/>
          </p:nvPr>
        </p:nvSpPr>
        <p:spPr>
          <a:xfrm>
            <a:off x="682586" y="187287"/>
            <a:ext cx="10979227" cy="1503401"/>
          </a:xfrm>
          <a:ln w="28575">
            <a:solidFill>
              <a:schemeClr val="bg1"/>
            </a:solidFill>
          </a:ln>
        </p:spPr>
        <p:txBody>
          <a:bodyPr>
            <a:noAutofit/>
          </a:bodyPr>
          <a:lstStyle/>
          <a:p>
            <a:pPr algn="ctr"/>
            <a:r>
              <a:rPr lang="en-US" sz="2800" b="1" baseline="30000" dirty="0">
                <a:solidFill>
                  <a:schemeClr val="bg1"/>
                </a:solidFill>
              </a:rPr>
              <a:t>24 </a:t>
            </a:r>
            <a:r>
              <a:rPr lang="en-US" sz="2800" dirty="0">
                <a:solidFill>
                  <a:schemeClr val="bg1"/>
                </a:solidFill>
              </a:rPr>
              <a:t>“Now to you I say, and to the rest in Thyatira, as many as do not have this doctrine, who have not known the depths of Satan, as they say, I will put on you no other burden. </a:t>
            </a:r>
            <a:r>
              <a:rPr lang="en-US" sz="2800" b="1" baseline="30000" dirty="0">
                <a:solidFill>
                  <a:schemeClr val="bg1"/>
                </a:solidFill>
              </a:rPr>
              <a:t>25 </a:t>
            </a:r>
            <a:r>
              <a:rPr lang="en-US" sz="2800" dirty="0">
                <a:solidFill>
                  <a:schemeClr val="bg1"/>
                </a:solidFill>
              </a:rPr>
              <a:t>But hold fast what you have till I come. </a:t>
            </a:r>
          </a:p>
        </p:txBody>
      </p:sp>
      <p:sp>
        <p:nvSpPr>
          <p:cNvPr id="3" name="Content Placeholder 2">
            <a:extLst>
              <a:ext uri="{FF2B5EF4-FFF2-40B4-BE49-F238E27FC236}">
                <a16:creationId xmlns:a16="http://schemas.microsoft.com/office/drawing/2014/main" id="{15E34A13-C048-42C7-A5CC-94CA04C270B7}"/>
              </a:ext>
            </a:extLst>
          </p:cNvPr>
          <p:cNvSpPr>
            <a:spLocks noGrp="1"/>
          </p:cNvSpPr>
          <p:nvPr>
            <p:ph sz="half" idx="1"/>
          </p:nvPr>
        </p:nvSpPr>
        <p:spPr>
          <a:xfrm>
            <a:off x="838201" y="1825625"/>
            <a:ext cx="4703284" cy="4351338"/>
          </a:xfrm>
        </p:spPr>
        <p:txBody>
          <a:bodyPr/>
          <a:lstStyle/>
          <a:p>
            <a:pPr marL="0" indent="0" algn="ctr">
              <a:buNone/>
            </a:pPr>
            <a:r>
              <a:rPr lang="en-US" b="1" dirty="0">
                <a:solidFill>
                  <a:srgbClr val="FFC000"/>
                </a:solidFill>
              </a:rPr>
              <a:t>As we look at Thyatira and then Sardis, notice that there was horrendous false teaching and sin occurring AND faithful brethren in attendance.  After we are done with Sardis, we will look at what Jesus tells these faithful brethren to do and what he does not tell them to do.</a:t>
            </a:r>
          </a:p>
        </p:txBody>
      </p:sp>
      <p:pic>
        <p:nvPicPr>
          <p:cNvPr id="6" name="Content Placeholder 5">
            <a:extLst>
              <a:ext uri="{FF2B5EF4-FFF2-40B4-BE49-F238E27FC236}">
                <a16:creationId xmlns:a16="http://schemas.microsoft.com/office/drawing/2014/main" id="{9929C53D-0F7A-4524-A654-C062F030A3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8093" y="1905917"/>
            <a:ext cx="5629618" cy="4764795"/>
          </a:xfrm>
        </p:spPr>
      </p:pic>
    </p:spTree>
    <p:extLst>
      <p:ext uri="{BB962C8B-B14F-4D97-AF65-F5344CB8AC3E}">
        <p14:creationId xmlns:p14="http://schemas.microsoft.com/office/powerpoint/2010/main" val="260771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9602-5F1D-4EF9-BB18-611D795808DE}"/>
              </a:ext>
            </a:extLst>
          </p:cNvPr>
          <p:cNvSpPr>
            <a:spLocks noGrp="1"/>
          </p:cNvSpPr>
          <p:nvPr>
            <p:ph type="title"/>
          </p:nvPr>
        </p:nvSpPr>
        <p:spPr>
          <a:xfrm>
            <a:off x="838200" y="0"/>
            <a:ext cx="10515600" cy="967916"/>
          </a:xfrm>
        </p:spPr>
        <p:txBody>
          <a:bodyPr/>
          <a:lstStyle/>
          <a:p>
            <a:pPr algn="ctr"/>
            <a:r>
              <a:rPr lang="en-US" b="1" u="sng" dirty="0">
                <a:solidFill>
                  <a:schemeClr val="bg1"/>
                </a:solidFill>
              </a:rPr>
              <a:t>Notes about BOTH Thyatira and Pergamum</a:t>
            </a:r>
          </a:p>
        </p:txBody>
      </p:sp>
      <p:sp>
        <p:nvSpPr>
          <p:cNvPr id="3" name="Content Placeholder 2">
            <a:extLst>
              <a:ext uri="{FF2B5EF4-FFF2-40B4-BE49-F238E27FC236}">
                <a16:creationId xmlns:a16="http://schemas.microsoft.com/office/drawing/2014/main" id="{C05FF90A-3C70-4E88-913E-27C34320641B}"/>
              </a:ext>
            </a:extLst>
          </p:cNvPr>
          <p:cNvSpPr>
            <a:spLocks noGrp="1"/>
          </p:cNvSpPr>
          <p:nvPr>
            <p:ph sz="half" idx="1"/>
          </p:nvPr>
        </p:nvSpPr>
        <p:spPr>
          <a:xfrm>
            <a:off x="80864" y="1074144"/>
            <a:ext cx="5755395" cy="5783856"/>
          </a:xfrm>
        </p:spPr>
        <p:txBody>
          <a:bodyPr>
            <a:normAutofit fontScale="92500" lnSpcReduction="10000"/>
          </a:bodyPr>
          <a:lstStyle/>
          <a:p>
            <a:pPr marL="0" indent="0" algn="ctr">
              <a:buNone/>
            </a:pPr>
            <a:r>
              <a:rPr lang="en-US" sz="3200" b="1" dirty="0">
                <a:solidFill>
                  <a:srgbClr val="FFFF00"/>
                </a:solidFill>
              </a:rPr>
              <a:t>Both had false teaching in the church</a:t>
            </a:r>
          </a:p>
          <a:p>
            <a:pPr marL="0" indent="0" algn="ctr">
              <a:buNone/>
            </a:pPr>
            <a:endParaRPr lang="en-US" sz="3200" b="1" dirty="0">
              <a:solidFill>
                <a:srgbClr val="FFFF00"/>
              </a:solidFill>
            </a:endParaRPr>
          </a:p>
          <a:p>
            <a:pPr marL="0" indent="0" algn="ctr">
              <a:buNone/>
            </a:pPr>
            <a:r>
              <a:rPr lang="en-US" sz="3200" b="1" dirty="0">
                <a:solidFill>
                  <a:srgbClr val="FFFF00"/>
                </a:solidFill>
              </a:rPr>
              <a:t>Both are seemingly permitting it</a:t>
            </a:r>
          </a:p>
          <a:p>
            <a:pPr marL="0" indent="0" algn="ctr">
              <a:buNone/>
            </a:pPr>
            <a:endParaRPr lang="en-US" sz="3200" b="1" dirty="0">
              <a:solidFill>
                <a:srgbClr val="FFFF00"/>
              </a:solidFill>
            </a:endParaRPr>
          </a:p>
          <a:p>
            <a:pPr marL="0" indent="0" algn="ctr">
              <a:buNone/>
            </a:pPr>
            <a:r>
              <a:rPr lang="en-US" sz="3200" b="1">
                <a:solidFill>
                  <a:srgbClr val="FFFF00"/>
                </a:solidFill>
              </a:rPr>
              <a:t>But both </a:t>
            </a:r>
            <a:r>
              <a:rPr lang="en-US" sz="3200" b="1" dirty="0">
                <a:solidFill>
                  <a:srgbClr val="FFFF00"/>
                </a:solidFill>
              </a:rPr>
              <a:t>STILL HAD FAITHFUL</a:t>
            </a:r>
          </a:p>
          <a:p>
            <a:pPr marL="0" indent="0" algn="ctr">
              <a:buNone/>
            </a:pPr>
            <a:endParaRPr lang="en-US" sz="3200" b="1" dirty="0">
              <a:solidFill>
                <a:srgbClr val="FFFF00"/>
              </a:solidFill>
            </a:endParaRPr>
          </a:p>
          <a:p>
            <a:pPr marL="0" indent="0" algn="ctr">
              <a:buNone/>
            </a:pPr>
            <a:r>
              <a:rPr lang="en-US" sz="3200" b="1" dirty="0">
                <a:solidFill>
                  <a:srgbClr val="FFFF00"/>
                </a:solidFill>
              </a:rPr>
              <a:t>Jesus was going to deal with both situations</a:t>
            </a:r>
          </a:p>
          <a:p>
            <a:pPr marL="0" indent="0" algn="ctr">
              <a:buNone/>
            </a:pPr>
            <a:endParaRPr lang="en-US" sz="3200" b="1" dirty="0">
              <a:solidFill>
                <a:srgbClr val="FFFF00"/>
              </a:solidFill>
            </a:endParaRPr>
          </a:p>
          <a:p>
            <a:pPr marL="0" indent="0" algn="ctr">
              <a:buNone/>
            </a:pPr>
            <a:r>
              <a:rPr lang="en-US" sz="3200" b="1" dirty="0">
                <a:solidFill>
                  <a:srgbClr val="FFFF00"/>
                </a:solidFill>
              </a:rPr>
              <a:t>But He still expects the church to do something as well</a:t>
            </a:r>
          </a:p>
        </p:txBody>
      </p:sp>
      <p:pic>
        <p:nvPicPr>
          <p:cNvPr id="6" name="Content Placeholder 5">
            <a:extLst>
              <a:ext uri="{FF2B5EF4-FFF2-40B4-BE49-F238E27FC236}">
                <a16:creationId xmlns:a16="http://schemas.microsoft.com/office/drawing/2014/main" id="{3B0FA713-7F15-42C4-922F-9DC42CD42D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4194" y="1288973"/>
            <a:ext cx="5982158" cy="4759287"/>
          </a:xfrm>
        </p:spPr>
      </p:pic>
    </p:spTree>
    <p:extLst>
      <p:ext uri="{BB962C8B-B14F-4D97-AF65-F5344CB8AC3E}">
        <p14:creationId xmlns:p14="http://schemas.microsoft.com/office/powerpoint/2010/main" val="25031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extLst>
              <p:ext uri="{D42A27DB-BD31-4B8C-83A1-F6EECF244321}">
                <p14:modId xmlns:p14="http://schemas.microsoft.com/office/powerpoint/2010/main" val="3737771729"/>
              </p:ext>
            </p:extLst>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pPr algn="ctr"/>
                      <a:r>
                        <a:rPr lang="en-US" sz="2400" b="1" dirty="0">
                          <a:solidFill>
                            <a:schemeClr val="tx1"/>
                          </a:solidFill>
                        </a:rPr>
                        <a:t>Left first love (Ephesus) – 2:4,5</a:t>
                      </a:r>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pPr algn="ctr"/>
                      <a:r>
                        <a:rPr lang="en-US" sz="2300" b="1" dirty="0">
                          <a:solidFill>
                            <a:schemeClr val="accent6">
                              <a:lumMod val="75000"/>
                            </a:schemeClr>
                          </a:solidFill>
                        </a:rPr>
                        <a:t>Not fighting false doctrine (Pergamum) – 2:14,15</a:t>
                      </a:r>
                    </a:p>
                  </a:txBody>
                  <a:tcPr/>
                </a:tc>
                <a:tc>
                  <a:txBody>
                    <a:bodyPr/>
                    <a:lstStyle/>
                    <a:p>
                      <a:pPr algn="ctr"/>
                      <a:r>
                        <a:rPr lang="en-US" sz="2400" b="1" dirty="0">
                          <a:solidFill>
                            <a:srgbClr val="C00000"/>
                          </a:solidFill>
                        </a:rPr>
                        <a:t>Poor congregation (Smyrna) – 2:9</a:t>
                      </a:r>
                    </a:p>
                  </a:txBody>
                  <a:tcPr/>
                </a:tc>
                <a:extLst>
                  <a:ext uri="{0D108BD9-81ED-4DB2-BD59-A6C34878D82A}">
                    <a16:rowId xmlns:a16="http://schemas.microsoft.com/office/drawing/2014/main" val="3081444498"/>
                  </a:ext>
                </a:extLst>
              </a:tr>
              <a:tr h="571500">
                <a:tc>
                  <a:txBody>
                    <a:bodyPr/>
                    <a:lstStyle/>
                    <a:p>
                      <a:pPr algn="ctr"/>
                      <a:r>
                        <a:rPr lang="en-US" sz="2400" b="1" dirty="0">
                          <a:solidFill>
                            <a:schemeClr val="accent2">
                              <a:lumMod val="75000"/>
                            </a:schemeClr>
                          </a:solidFill>
                        </a:rPr>
                        <a:t>Permitting False Teaching (Thyatira) – 2:20-23</a:t>
                      </a:r>
                    </a:p>
                  </a:txBody>
                  <a:tcPr/>
                </a:tc>
                <a:tc>
                  <a:txBody>
                    <a:bodyPr/>
                    <a:lstStyle/>
                    <a:p>
                      <a:pPr algn="ctr"/>
                      <a:r>
                        <a:rPr lang="en-US" sz="2400" b="1" dirty="0">
                          <a:solidFill>
                            <a:srgbClr val="C00000"/>
                          </a:solidFill>
                        </a:rPr>
                        <a:t>Persecuted (Smyrna) – 2:9</a:t>
                      </a:r>
                    </a:p>
                  </a:txBody>
                  <a:tcPr/>
                </a:tc>
                <a:extLst>
                  <a:ext uri="{0D108BD9-81ED-4DB2-BD59-A6C34878D82A}">
                    <a16:rowId xmlns:a16="http://schemas.microsoft.com/office/drawing/2014/main" val="3794670501"/>
                  </a:ext>
                </a:extLst>
              </a:tr>
              <a:tr h="571500">
                <a:tc>
                  <a:txBody>
                    <a:bodyPr/>
                    <a:lstStyle/>
                    <a:p>
                      <a:endParaRPr lang="en-US" dirty="0"/>
                    </a:p>
                  </a:txBody>
                  <a:tcPr/>
                </a:tc>
                <a:tc>
                  <a:txBody>
                    <a:bodyPr/>
                    <a:lstStyle/>
                    <a:p>
                      <a:pPr algn="ctr"/>
                      <a:r>
                        <a:rPr lang="en-US" sz="2400" b="1" dirty="0">
                          <a:solidFill>
                            <a:schemeClr val="accent6">
                              <a:lumMod val="75000"/>
                            </a:schemeClr>
                          </a:solidFill>
                        </a:rPr>
                        <a:t>Persecuted (Pergamum) – 2:13</a:t>
                      </a:r>
                    </a:p>
                  </a:txBody>
                  <a:tcPr/>
                </a:tc>
                <a:extLst>
                  <a:ext uri="{0D108BD9-81ED-4DB2-BD59-A6C34878D82A}">
                    <a16:rowId xmlns:a16="http://schemas.microsoft.com/office/drawing/2014/main" val="3154110212"/>
                  </a:ext>
                </a:extLst>
              </a:tr>
              <a:tr h="571500">
                <a:tc>
                  <a:txBody>
                    <a:bodyPr/>
                    <a:lstStyle/>
                    <a:p>
                      <a:endParaRPr lang="en-US"/>
                    </a:p>
                  </a:txBody>
                  <a:tcPr/>
                </a:tc>
                <a:tc>
                  <a:txBody>
                    <a:bodyPr/>
                    <a:lstStyle/>
                    <a:p>
                      <a:pPr algn="ctr"/>
                      <a:r>
                        <a:rPr lang="en-US" sz="2400" b="1" dirty="0">
                          <a:solidFill>
                            <a:schemeClr val="accent6">
                              <a:lumMod val="75000"/>
                            </a:schemeClr>
                          </a:solidFill>
                        </a:rPr>
                        <a:t>Lost a faithful member (Pergamum) – 2:13</a:t>
                      </a:r>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pPr algn="ctr"/>
                      <a:r>
                        <a:rPr lang="en-US" sz="2200" b="1" dirty="0">
                          <a:solidFill>
                            <a:schemeClr val="accent2">
                              <a:lumMod val="75000"/>
                            </a:schemeClr>
                          </a:solidFill>
                        </a:rPr>
                        <a:t>Needed to Fight False Teaching – (Thyatira) – 2:24</a:t>
                      </a:r>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373093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B87F-9C3A-4697-A6A1-25269DD16246}"/>
              </a:ext>
            </a:extLst>
          </p:cNvPr>
          <p:cNvSpPr>
            <a:spLocks noGrp="1"/>
          </p:cNvSpPr>
          <p:nvPr>
            <p:ph type="title"/>
          </p:nvPr>
        </p:nvSpPr>
        <p:spPr>
          <a:xfrm>
            <a:off x="838200" y="99949"/>
            <a:ext cx="4090416" cy="1006475"/>
          </a:xfrm>
          <a:solidFill>
            <a:schemeClr val="accent4"/>
          </a:solidFill>
        </p:spPr>
        <p:txBody>
          <a:bodyPr>
            <a:normAutofit fontScale="90000"/>
          </a:bodyPr>
          <a:lstStyle/>
          <a:p>
            <a:pPr algn="ctr"/>
            <a:r>
              <a:rPr lang="en-US" sz="3600" b="1" dirty="0"/>
              <a:t>Letters to the 7 Churches Overview</a:t>
            </a:r>
          </a:p>
        </p:txBody>
      </p:sp>
      <p:sp>
        <p:nvSpPr>
          <p:cNvPr id="4" name="Content Placeholder 3">
            <a:extLst>
              <a:ext uri="{FF2B5EF4-FFF2-40B4-BE49-F238E27FC236}">
                <a16:creationId xmlns:a16="http://schemas.microsoft.com/office/drawing/2014/main" id="{3EA6FEF0-09F6-403E-8E60-F1271C746C5D}"/>
              </a:ext>
            </a:extLst>
          </p:cNvPr>
          <p:cNvSpPr>
            <a:spLocks noGrp="1"/>
          </p:cNvSpPr>
          <p:nvPr>
            <p:ph sz="half" idx="1"/>
          </p:nvPr>
        </p:nvSpPr>
        <p:spPr>
          <a:xfrm>
            <a:off x="838200" y="1216152"/>
            <a:ext cx="4090416" cy="5541899"/>
          </a:xfrm>
          <a:solidFill>
            <a:schemeClr val="accent2">
              <a:lumMod val="40000"/>
              <a:lumOff val="60000"/>
            </a:schemeClr>
          </a:solidFill>
        </p:spPr>
        <p:txBody>
          <a:bodyPr>
            <a:normAutofit/>
          </a:bodyPr>
          <a:lstStyle/>
          <a:p>
            <a:pPr marL="0" indent="0" algn="ctr">
              <a:buNone/>
            </a:pPr>
            <a:r>
              <a:rPr lang="en-US" b="1" dirty="0"/>
              <a:t>In verse 23, Jesus claims that the judgment on Jezebel and her followers is to be a standing lesson to “all the churches.” and if it be true the Old Testament was written for our learning (Romans 15:4), then the same is true for these letters to the churches, written for all churches down through the ages learning.</a:t>
            </a:r>
          </a:p>
        </p:txBody>
      </p:sp>
      <p:pic>
        <p:nvPicPr>
          <p:cNvPr id="7" name="Content Placeholder 6">
            <a:extLst>
              <a:ext uri="{FF2B5EF4-FFF2-40B4-BE49-F238E27FC236}">
                <a16:creationId xmlns:a16="http://schemas.microsoft.com/office/drawing/2014/main" id="{78E10F89-5DFB-4F21-965B-BF84C08BD87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40096" y="0"/>
            <a:ext cx="6951980" cy="6858000"/>
          </a:xfrm>
        </p:spPr>
      </p:pic>
    </p:spTree>
    <p:extLst>
      <p:ext uri="{BB962C8B-B14F-4D97-AF65-F5344CB8AC3E}">
        <p14:creationId xmlns:p14="http://schemas.microsoft.com/office/powerpoint/2010/main" val="24245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C8CA4C-890B-4C19-8E2F-8044D0D78A44}"/>
              </a:ext>
            </a:extLst>
          </p:cNvPr>
          <p:cNvSpPr>
            <a:spLocks noGrp="1"/>
          </p:cNvSpPr>
          <p:nvPr>
            <p:ph type="title"/>
          </p:nvPr>
        </p:nvSpPr>
        <p:spPr/>
        <p:txBody>
          <a:bodyPr/>
          <a:lstStyle/>
          <a:p>
            <a:endParaRPr lang="en-US"/>
          </a:p>
        </p:txBody>
      </p:sp>
      <p:pic>
        <p:nvPicPr>
          <p:cNvPr id="12" name="Content Placeholder 11">
            <a:extLst>
              <a:ext uri="{FF2B5EF4-FFF2-40B4-BE49-F238E27FC236}">
                <a16:creationId xmlns:a16="http://schemas.microsoft.com/office/drawing/2014/main" id="{439F1D87-E8D8-416C-BBFD-1AFD355781E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05200" y="0"/>
            <a:ext cx="5181600" cy="1690688"/>
          </a:xfrm>
        </p:spPr>
      </p:pic>
      <p:sp>
        <p:nvSpPr>
          <p:cNvPr id="10" name="Content Placeholder 9">
            <a:extLst>
              <a:ext uri="{FF2B5EF4-FFF2-40B4-BE49-F238E27FC236}">
                <a16:creationId xmlns:a16="http://schemas.microsoft.com/office/drawing/2014/main" id="{3C79326A-225B-468C-8D69-7B48DD1F9932}"/>
              </a:ext>
            </a:extLst>
          </p:cNvPr>
          <p:cNvSpPr>
            <a:spLocks noGrp="1"/>
          </p:cNvSpPr>
          <p:nvPr>
            <p:ph sz="half" idx="2"/>
          </p:nvPr>
        </p:nvSpPr>
        <p:spPr>
          <a:xfrm>
            <a:off x="838200" y="1825624"/>
            <a:ext cx="10515600" cy="4905681"/>
          </a:xfrm>
        </p:spPr>
        <p:txBody>
          <a:bodyPr>
            <a:normAutofit fontScale="92500" lnSpcReduction="10000"/>
          </a:bodyPr>
          <a:lstStyle/>
          <a:p>
            <a:pPr marL="0" indent="0" algn="ctr">
              <a:buNone/>
            </a:pPr>
            <a:r>
              <a:rPr lang="en-US" b="1" dirty="0">
                <a:solidFill>
                  <a:schemeClr val="bg1"/>
                </a:solidFill>
              </a:rPr>
              <a:t>“To the angel of the church of Ephesus write, ‘These things says He who holds the seven stars in His right hand, who walks in the midst of the seven golden lampstands: </a:t>
            </a:r>
            <a:r>
              <a:rPr lang="en-US" b="1" baseline="30000" dirty="0">
                <a:solidFill>
                  <a:schemeClr val="bg1"/>
                </a:solidFill>
              </a:rPr>
              <a:t>2 </a:t>
            </a:r>
            <a:r>
              <a:rPr lang="en-US" b="1" dirty="0">
                <a:solidFill>
                  <a:schemeClr val="bg1"/>
                </a:solidFill>
              </a:rPr>
              <a:t>“I know your works, your labor, your patience, and that you cannot bear those who are evil. And you have tested those who say they are apostles and are not, and have found them liars; </a:t>
            </a:r>
            <a:r>
              <a:rPr lang="en-US" b="1" baseline="30000" dirty="0">
                <a:solidFill>
                  <a:schemeClr val="bg1"/>
                </a:solidFill>
              </a:rPr>
              <a:t>3 </a:t>
            </a:r>
            <a:r>
              <a:rPr lang="en-US" b="1" dirty="0">
                <a:solidFill>
                  <a:schemeClr val="bg1"/>
                </a:solidFill>
              </a:rPr>
              <a:t>and you have persevered and have patience, and have labored for My name’s sake and have not become weary. </a:t>
            </a:r>
            <a:r>
              <a:rPr lang="en-US" b="1" baseline="30000" dirty="0">
                <a:solidFill>
                  <a:schemeClr val="bg1"/>
                </a:solidFill>
              </a:rPr>
              <a:t>4 </a:t>
            </a:r>
            <a:r>
              <a:rPr lang="en-US" b="1" dirty="0">
                <a:solidFill>
                  <a:schemeClr val="bg1"/>
                </a:solidFill>
              </a:rPr>
              <a:t>Nevertheless I have </a:t>
            </a:r>
            <a:r>
              <a:rPr lang="en-US" b="1" i="1" dirty="0">
                <a:solidFill>
                  <a:schemeClr val="bg1"/>
                </a:solidFill>
              </a:rPr>
              <a:t>this</a:t>
            </a:r>
            <a:r>
              <a:rPr lang="en-US" b="1" dirty="0">
                <a:solidFill>
                  <a:schemeClr val="bg1"/>
                </a:solidFill>
              </a:rPr>
              <a:t> against you, that you have left your first love. </a:t>
            </a:r>
            <a:r>
              <a:rPr lang="en-US" b="1" baseline="30000" dirty="0">
                <a:solidFill>
                  <a:schemeClr val="bg1"/>
                </a:solidFill>
              </a:rPr>
              <a:t>5 </a:t>
            </a:r>
            <a:r>
              <a:rPr lang="en-US" b="1" dirty="0">
                <a:solidFill>
                  <a:schemeClr val="bg1"/>
                </a:solidFill>
              </a:rPr>
              <a:t>Remember therefore from where you have fallen; repent and do the first works, or else I will come to you quickly and remove your lampstand from its place—unless you repent. </a:t>
            </a:r>
            <a:r>
              <a:rPr lang="en-US" b="1" baseline="30000" dirty="0">
                <a:solidFill>
                  <a:schemeClr val="bg1"/>
                </a:solidFill>
              </a:rPr>
              <a:t>6 </a:t>
            </a:r>
            <a:r>
              <a:rPr lang="en-US" b="1" dirty="0">
                <a:solidFill>
                  <a:schemeClr val="bg1"/>
                </a:solidFill>
              </a:rPr>
              <a:t>But this you have, that you hate the deeds of the Nicolaitans, which I also hate. </a:t>
            </a:r>
            <a:r>
              <a:rPr lang="en-US" b="1" baseline="30000" dirty="0">
                <a:solidFill>
                  <a:schemeClr val="bg1"/>
                </a:solidFill>
              </a:rPr>
              <a:t>7 </a:t>
            </a:r>
            <a:r>
              <a:rPr lang="en-US" b="1" dirty="0">
                <a:solidFill>
                  <a:schemeClr val="bg1"/>
                </a:solidFill>
              </a:rPr>
              <a:t>“He who has an ear, let him hear what the Spirit says to the churches. To him who overcomes I will give to eat from the tree of life, which is in the midst of the Paradise of God.” ’</a:t>
            </a:r>
          </a:p>
          <a:p>
            <a:pPr marL="0" indent="0">
              <a:buNone/>
            </a:pPr>
            <a:endParaRPr lang="en-US" dirty="0"/>
          </a:p>
        </p:txBody>
      </p:sp>
    </p:spTree>
    <p:extLst>
      <p:ext uri="{BB962C8B-B14F-4D97-AF65-F5344CB8AC3E}">
        <p14:creationId xmlns:p14="http://schemas.microsoft.com/office/powerpoint/2010/main" val="68306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CBAF6-8190-4F1F-A255-DAAF06EF58A3}"/>
              </a:ext>
            </a:extLst>
          </p:cNvPr>
          <p:cNvSpPr>
            <a:spLocks noGrp="1"/>
          </p:cNvSpPr>
          <p:nvPr>
            <p:ph type="title"/>
          </p:nvPr>
        </p:nvSpPr>
        <p:spPr>
          <a:xfrm>
            <a:off x="429657" y="317329"/>
            <a:ext cx="3821935" cy="971645"/>
          </a:xfrm>
          <a:solidFill>
            <a:schemeClr val="accent1"/>
          </a:solidFill>
        </p:spPr>
        <p:txBody>
          <a:bodyPr/>
          <a:lstStyle/>
          <a:p>
            <a:r>
              <a:rPr lang="en-US" b="1" dirty="0">
                <a:solidFill>
                  <a:schemeClr val="bg1"/>
                </a:solidFill>
              </a:rPr>
              <a:t>Temple of Diana</a:t>
            </a:r>
          </a:p>
        </p:txBody>
      </p:sp>
      <p:sp>
        <p:nvSpPr>
          <p:cNvPr id="5" name="Content Placeholder 4">
            <a:extLst>
              <a:ext uri="{FF2B5EF4-FFF2-40B4-BE49-F238E27FC236}">
                <a16:creationId xmlns:a16="http://schemas.microsoft.com/office/drawing/2014/main" id="{64226BAE-731E-41F1-B1D2-2CA61851CC3E}"/>
              </a:ext>
            </a:extLst>
          </p:cNvPr>
          <p:cNvSpPr>
            <a:spLocks noGrp="1"/>
          </p:cNvSpPr>
          <p:nvPr>
            <p:ph sz="half" idx="1"/>
          </p:nvPr>
        </p:nvSpPr>
        <p:spPr>
          <a:xfrm>
            <a:off x="0" y="1288974"/>
            <a:ext cx="4681251" cy="4976124"/>
          </a:xfrm>
        </p:spPr>
        <p:txBody>
          <a:bodyPr>
            <a:normAutofit/>
          </a:bodyPr>
          <a:lstStyle/>
          <a:p>
            <a:pPr marL="0" indent="0" algn="ctr">
              <a:buNone/>
            </a:pPr>
            <a:r>
              <a:rPr lang="en-US" b="1" dirty="0">
                <a:solidFill>
                  <a:schemeClr val="bg1"/>
                </a:solidFill>
              </a:rPr>
              <a:t>Temple of Diana was located in Ephesus.  It was one of the seven wonders of the world.  When Alexander conquered Ephesus, he offered to give ALL of his treasures he had and would gain from his conquest in order to put his name on ONE OF THE PILLARS.</a:t>
            </a:r>
          </a:p>
          <a:p>
            <a:pPr marL="0" indent="0" algn="ctr">
              <a:buNone/>
            </a:pPr>
            <a:endParaRPr lang="en-US" b="1" dirty="0">
              <a:solidFill>
                <a:schemeClr val="bg1"/>
              </a:solidFill>
            </a:endParaRPr>
          </a:p>
          <a:p>
            <a:pPr marL="0" indent="0" algn="ctr">
              <a:buNone/>
            </a:pPr>
            <a:r>
              <a:rPr lang="en-US" b="1" dirty="0">
                <a:solidFill>
                  <a:schemeClr val="bg1"/>
                </a:solidFill>
              </a:rPr>
              <a:t>They said no.</a:t>
            </a:r>
          </a:p>
        </p:txBody>
      </p:sp>
      <p:pic>
        <p:nvPicPr>
          <p:cNvPr id="8" name="Content Placeholder 7">
            <a:extLst>
              <a:ext uri="{FF2B5EF4-FFF2-40B4-BE49-F238E27FC236}">
                <a16:creationId xmlns:a16="http://schemas.microsoft.com/office/drawing/2014/main" id="{FD794E30-6CBA-48E8-BFDB-BCAA6F7D3A2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1249" y="0"/>
            <a:ext cx="7510751" cy="6857999"/>
          </a:xfrm>
        </p:spPr>
      </p:pic>
    </p:spTree>
    <p:extLst>
      <p:ext uri="{BB962C8B-B14F-4D97-AF65-F5344CB8AC3E}">
        <p14:creationId xmlns:p14="http://schemas.microsoft.com/office/powerpoint/2010/main" val="41521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B1DD-6FD5-4DAB-AAE4-6E09E4E3EBC2}"/>
              </a:ext>
            </a:extLst>
          </p:cNvPr>
          <p:cNvSpPr>
            <a:spLocks noGrp="1"/>
          </p:cNvSpPr>
          <p:nvPr>
            <p:ph type="title"/>
          </p:nvPr>
        </p:nvSpPr>
        <p:spPr>
          <a:xfrm>
            <a:off x="352540" y="210097"/>
            <a:ext cx="11012277" cy="1325563"/>
          </a:xfrm>
        </p:spPr>
        <p:txBody>
          <a:bodyPr>
            <a:noAutofit/>
          </a:bodyPr>
          <a:lstStyle/>
          <a:p>
            <a:pPr algn="ctr"/>
            <a:r>
              <a:rPr lang="en-US" sz="2400" b="1" baseline="30000" dirty="0">
                <a:solidFill>
                  <a:srgbClr val="FFFF00"/>
                </a:solidFill>
              </a:rPr>
              <a:t>2 </a:t>
            </a:r>
            <a:r>
              <a:rPr lang="en-US" sz="2400" b="1" dirty="0">
                <a:solidFill>
                  <a:srgbClr val="FFFF00"/>
                </a:solidFill>
              </a:rPr>
              <a:t>“I know your works, your labor, your patience, and that you cannot bear those who are evil. And you have tested those who say they are apostles and are not, and have found them liars; </a:t>
            </a:r>
            <a:r>
              <a:rPr lang="en-US" sz="2400" b="1" baseline="30000" dirty="0">
                <a:solidFill>
                  <a:srgbClr val="FFFF00"/>
                </a:solidFill>
              </a:rPr>
              <a:t>3 </a:t>
            </a:r>
            <a:r>
              <a:rPr lang="en-US" sz="2400" b="1" dirty="0">
                <a:solidFill>
                  <a:srgbClr val="FFFF00"/>
                </a:solidFill>
              </a:rPr>
              <a:t>and you have persevered and have patience, and have labored for My name’s sake and have not become weary. . . </a:t>
            </a:r>
            <a:r>
              <a:rPr lang="en-US" sz="2400" b="1" baseline="30000" dirty="0">
                <a:solidFill>
                  <a:srgbClr val="FFFF00"/>
                </a:solidFill>
                <a:latin typeface="system-ui"/>
              </a:rPr>
              <a:t> 6 </a:t>
            </a:r>
            <a:r>
              <a:rPr lang="en-US" sz="2400" dirty="0">
                <a:solidFill>
                  <a:srgbClr val="FFFF00"/>
                </a:solidFill>
                <a:latin typeface="system-ui"/>
              </a:rPr>
              <a:t>But this you have, that you hate the deeds of the Nicolaitans, which I also hate.</a:t>
            </a:r>
            <a:endParaRPr lang="en-US" sz="2400" b="1" dirty="0">
              <a:solidFill>
                <a:srgbClr val="FFFF00"/>
              </a:solidFill>
              <a:highlight>
                <a:srgbClr val="FFFF00"/>
              </a:highlight>
            </a:endParaRPr>
          </a:p>
        </p:txBody>
      </p:sp>
      <p:sp>
        <p:nvSpPr>
          <p:cNvPr id="3" name="Content Placeholder 2">
            <a:extLst>
              <a:ext uri="{FF2B5EF4-FFF2-40B4-BE49-F238E27FC236}">
                <a16:creationId xmlns:a16="http://schemas.microsoft.com/office/drawing/2014/main" id="{20BE834E-1DDE-4F12-9A18-7F204D8864AC}"/>
              </a:ext>
            </a:extLst>
          </p:cNvPr>
          <p:cNvSpPr>
            <a:spLocks noGrp="1"/>
          </p:cNvSpPr>
          <p:nvPr>
            <p:ph idx="1"/>
          </p:nvPr>
        </p:nvSpPr>
        <p:spPr>
          <a:xfrm>
            <a:off x="132203" y="1740664"/>
            <a:ext cx="4682168" cy="4711720"/>
          </a:xfrm>
          <a:ln w="22225">
            <a:solidFill>
              <a:schemeClr val="bg1"/>
            </a:solidFill>
          </a:ln>
        </p:spPr>
        <p:txBody>
          <a:bodyPr>
            <a:normAutofit/>
          </a:bodyPr>
          <a:lstStyle/>
          <a:p>
            <a:pPr marL="0" indent="0" algn="ctr">
              <a:buNone/>
            </a:pPr>
            <a:r>
              <a:rPr lang="en-US" dirty="0">
                <a:solidFill>
                  <a:schemeClr val="bg1"/>
                </a:solidFill>
              </a:rPr>
              <a:t>He </a:t>
            </a:r>
            <a:r>
              <a:rPr lang="en-US" b="1" dirty="0">
                <a:solidFill>
                  <a:srgbClr val="FF0000"/>
                </a:solidFill>
              </a:rPr>
              <a:t>KNOWS</a:t>
            </a:r>
            <a:r>
              <a:rPr lang="en-US" dirty="0">
                <a:solidFill>
                  <a:schemeClr val="bg1"/>
                </a:solidFill>
              </a:rPr>
              <a:t> their labor, works and patience.</a:t>
            </a:r>
          </a:p>
          <a:p>
            <a:pPr marL="0" indent="0" algn="ctr">
              <a:buNone/>
            </a:pPr>
            <a:endParaRPr lang="en-US" dirty="0">
              <a:solidFill>
                <a:schemeClr val="bg1"/>
              </a:solidFill>
            </a:endParaRPr>
          </a:p>
          <a:p>
            <a:pPr marL="0" indent="0" algn="ctr">
              <a:buNone/>
            </a:pPr>
            <a:r>
              <a:rPr lang="en-US" dirty="0">
                <a:solidFill>
                  <a:schemeClr val="bg1"/>
                </a:solidFill>
              </a:rPr>
              <a:t>He </a:t>
            </a:r>
            <a:r>
              <a:rPr lang="en-US" b="1" dirty="0">
                <a:solidFill>
                  <a:srgbClr val="FF0000"/>
                </a:solidFill>
              </a:rPr>
              <a:t>KNOWS</a:t>
            </a:r>
            <a:r>
              <a:rPr lang="en-US" dirty="0">
                <a:solidFill>
                  <a:schemeClr val="bg1"/>
                </a:solidFill>
              </a:rPr>
              <a:t> how they have persevered.</a:t>
            </a:r>
          </a:p>
          <a:p>
            <a:pPr marL="0" indent="0" algn="ctr">
              <a:buNone/>
            </a:pPr>
            <a:endParaRPr lang="en-US" dirty="0">
              <a:solidFill>
                <a:schemeClr val="bg1"/>
              </a:solidFill>
            </a:endParaRPr>
          </a:p>
          <a:p>
            <a:pPr marL="0" indent="0" algn="ctr">
              <a:buNone/>
            </a:pPr>
            <a:r>
              <a:rPr lang="en-US" dirty="0">
                <a:solidFill>
                  <a:schemeClr val="bg1"/>
                </a:solidFill>
              </a:rPr>
              <a:t>They fought false teaching</a:t>
            </a:r>
          </a:p>
          <a:p>
            <a:pPr marL="0" indent="0" algn="ctr">
              <a:buNone/>
            </a:pPr>
            <a:endParaRPr lang="en-US" dirty="0">
              <a:solidFill>
                <a:schemeClr val="bg1"/>
              </a:solidFill>
            </a:endParaRPr>
          </a:p>
          <a:p>
            <a:pPr marL="0" indent="0" algn="ctr">
              <a:buNone/>
            </a:pPr>
            <a:r>
              <a:rPr lang="en-US" dirty="0">
                <a:solidFill>
                  <a:schemeClr val="bg1"/>
                </a:solidFill>
              </a:rPr>
              <a:t>No sure who </a:t>
            </a:r>
            <a:r>
              <a:rPr lang="en-US" dirty="0" err="1">
                <a:solidFill>
                  <a:schemeClr val="bg1"/>
                </a:solidFill>
              </a:rPr>
              <a:t>Nicolatians</a:t>
            </a:r>
            <a:r>
              <a:rPr lang="en-US" dirty="0">
                <a:solidFill>
                  <a:schemeClr val="bg1"/>
                </a:solidFill>
              </a:rPr>
              <a:t> were.</a:t>
            </a:r>
          </a:p>
        </p:txBody>
      </p:sp>
      <p:pic>
        <p:nvPicPr>
          <p:cNvPr id="5" name="Picture 4">
            <a:extLst>
              <a:ext uri="{FF2B5EF4-FFF2-40B4-BE49-F238E27FC236}">
                <a16:creationId xmlns:a16="http://schemas.microsoft.com/office/drawing/2014/main" id="{81A84271-25C6-425E-AD1F-F9C46B8BD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159" y="1740664"/>
            <a:ext cx="6077638" cy="4076242"/>
          </a:xfrm>
          <a:prstGeom prst="rect">
            <a:avLst/>
          </a:prstGeom>
        </p:spPr>
      </p:pic>
      <p:sp>
        <p:nvSpPr>
          <p:cNvPr id="6" name="TextBox 5">
            <a:extLst>
              <a:ext uri="{FF2B5EF4-FFF2-40B4-BE49-F238E27FC236}">
                <a16:creationId xmlns:a16="http://schemas.microsoft.com/office/drawing/2014/main" id="{DA5D905D-5537-4FD8-88A2-DDBF27FF1FF9}"/>
              </a:ext>
            </a:extLst>
          </p:cNvPr>
          <p:cNvSpPr txBox="1"/>
          <p:nvPr/>
        </p:nvSpPr>
        <p:spPr>
          <a:xfrm>
            <a:off x="6096000" y="5816906"/>
            <a:ext cx="5422446" cy="830997"/>
          </a:xfrm>
          <a:prstGeom prst="rect">
            <a:avLst/>
          </a:prstGeom>
          <a:noFill/>
        </p:spPr>
        <p:txBody>
          <a:bodyPr wrap="none" rtlCol="0">
            <a:spAutoFit/>
          </a:bodyPr>
          <a:lstStyle/>
          <a:p>
            <a:pPr algn="ctr"/>
            <a:r>
              <a:rPr lang="en-US" sz="2400" b="1" dirty="0">
                <a:solidFill>
                  <a:schemeClr val="bg1"/>
                </a:solidFill>
              </a:rPr>
              <a:t>Ephesus was the first to enforce emperor</a:t>
            </a:r>
          </a:p>
          <a:p>
            <a:pPr algn="ctr"/>
            <a:r>
              <a:rPr lang="en-US" sz="2400" b="1" dirty="0">
                <a:solidFill>
                  <a:schemeClr val="bg1"/>
                </a:solidFill>
              </a:rPr>
              <a:t>worship in Asia Minor.</a:t>
            </a:r>
          </a:p>
        </p:txBody>
      </p:sp>
    </p:spTree>
    <p:extLst>
      <p:ext uri="{BB962C8B-B14F-4D97-AF65-F5344CB8AC3E}">
        <p14:creationId xmlns:p14="http://schemas.microsoft.com/office/powerpoint/2010/main" val="86545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B1DD-6FD5-4DAB-AAE4-6E09E4E3EBC2}"/>
              </a:ext>
            </a:extLst>
          </p:cNvPr>
          <p:cNvSpPr>
            <a:spLocks noGrp="1"/>
          </p:cNvSpPr>
          <p:nvPr>
            <p:ph type="title"/>
          </p:nvPr>
        </p:nvSpPr>
        <p:spPr>
          <a:xfrm>
            <a:off x="352540" y="210097"/>
            <a:ext cx="11012277" cy="1325563"/>
          </a:xfrm>
        </p:spPr>
        <p:txBody>
          <a:bodyPr>
            <a:noAutofit/>
          </a:bodyPr>
          <a:lstStyle/>
          <a:p>
            <a:pPr algn="ctr"/>
            <a:r>
              <a:rPr lang="en-US" sz="2400" b="1" baseline="30000" dirty="0">
                <a:solidFill>
                  <a:srgbClr val="FFFF00"/>
                </a:solidFill>
              </a:rPr>
              <a:t>2 </a:t>
            </a:r>
            <a:r>
              <a:rPr lang="en-US" sz="2400" b="1" dirty="0">
                <a:solidFill>
                  <a:srgbClr val="FFFF00"/>
                </a:solidFill>
              </a:rPr>
              <a:t>“I know your works, your labor, your patience, and that you cannot bear those who are evil. And you have tested those who say they are apostles and are not, and have found them liars; </a:t>
            </a:r>
            <a:r>
              <a:rPr lang="en-US" sz="2400" b="1" baseline="30000" dirty="0">
                <a:solidFill>
                  <a:srgbClr val="FFFF00"/>
                </a:solidFill>
              </a:rPr>
              <a:t>3 </a:t>
            </a:r>
            <a:r>
              <a:rPr lang="en-US" sz="2400" b="1" dirty="0">
                <a:solidFill>
                  <a:srgbClr val="FFFF00"/>
                </a:solidFill>
              </a:rPr>
              <a:t>and you have persevered and have patience, and have labored for My name’s sake and have not become weary. . . </a:t>
            </a:r>
            <a:r>
              <a:rPr lang="en-US" sz="2400" b="1" baseline="30000" dirty="0">
                <a:solidFill>
                  <a:srgbClr val="FFFF00"/>
                </a:solidFill>
                <a:latin typeface="system-ui"/>
              </a:rPr>
              <a:t> 6 </a:t>
            </a:r>
            <a:r>
              <a:rPr lang="en-US" sz="2400" dirty="0">
                <a:solidFill>
                  <a:srgbClr val="FFFF00"/>
                </a:solidFill>
                <a:latin typeface="system-ui"/>
              </a:rPr>
              <a:t>But this you have, that you hate the deeds of the Nicolaitans, which I also hate.</a:t>
            </a:r>
            <a:endParaRPr lang="en-US" sz="2400" b="1" dirty="0">
              <a:solidFill>
                <a:srgbClr val="FFFF00"/>
              </a:solidFill>
              <a:highlight>
                <a:srgbClr val="FFFF00"/>
              </a:highlight>
            </a:endParaRPr>
          </a:p>
        </p:txBody>
      </p:sp>
      <p:sp>
        <p:nvSpPr>
          <p:cNvPr id="3" name="Content Placeholder 2">
            <a:extLst>
              <a:ext uri="{FF2B5EF4-FFF2-40B4-BE49-F238E27FC236}">
                <a16:creationId xmlns:a16="http://schemas.microsoft.com/office/drawing/2014/main" id="{20BE834E-1DDE-4F12-9A18-7F204D8864AC}"/>
              </a:ext>
            </a:extLst>
          </p:cNvPr>
          <p:cNvSpPr>
            <a:spLocks noGrp="1"/>
          </p:cNvSpPr>
          <p:nvPr>
            <p:ph idx="1"/>
          </p:nvPr>
        </p:nvSpPr>
        <p:spPr>
          <a:xfrm>
            <a:off x="132202" y="1740663"/>
            <a:ext cx="5422445" cy="4907239"/>
          </a:xfrm>
          <a:ln w="22225">
            <a:solidFill>
              <a:schemeClr val="bg1"/>
            </a:solidFill>
          </a:ln>
        </p:spPr>
        <p:txBody>
          <a:bodyPr>
            <a:normAutofit lnSpcReduction="10000"/>
          </a:bodyPr>
          <a:lstStyle/>
          <a:p>
            <a:pPr marL="0" indent="0" algn="ctr">
              <a:buNone/>
            </a:pPr>
            <a:r>
              <a:rPr lang="en-US" dirty="0">
                <a:solidFill>
                  <a:schemeClr val="bg1"/>
                </a:solidFill>
              </a:rPr>
              <a:t>Another part of the “Code” of revelation?</a:t>
            </a:r>
          </a:p>
          <a:p>
            <a:pPr marL="0" indent="0" algn="ctr">
              <a:buNone/>
            </a:pPr>
            <a:r>
              <a:rPr lang="en-US" dirty="0">
                <a:solidFill>
                  <a:schemeClr val="bg1"/>
                </a:solidFill>
              </a:rPr>
              <a:t>“</a:t>
            </a:r>
            <a:r>
              <a:rPr lang="en-US" dirty="0" err="1">
                <a:solidFill>
                  <a:schemeClr val="bg1"/>
                </a:solidFill>
              </a:rPr>
              <a:t>Nicolatians</a:t>
            </a:r>
            <a:r>
              <a:rPr lang="en-US" dirty="0">
                <a:solidFill>
                  <a:schemeClr val="bg1"/>
                </a:solidFill>
              </a:rPr>
              <a:t> and Balaam as symbolic symbols and not literal? Both are similar in meaning.  </a:t>
            </a:r>
            <a:r>
              <a:rPr lang="en-US" dirty="0" err="1">
                <a:solidFill>
                  <a:schemeClr val="bg1"/>
                </a:solidFill>
              </a:rPr>
              <a:t>Nicolatians</a:t>
            </a:r>
            <a:r>
              <a:rPr lang="en-US" dirty="0">
                <a:solidFill>
                  <a:schemeClr val="bg1"/>
                </a:solidFill>
              </a:rPr>
              <a:t> (vicar of the people) and Balaam name means “devourer of the people”.  These 2 meanings of the words are significantly unite the symbols as signs of religious seductions of the libertine party.”</a:t>
            </a:r>
          </a:p>
          <a:p>
            <a:pPr marL="0" indent="0" algn="r">
              <a:buNone/>
            </a:pPr>
            <a:r>
              <a:rPr lang="en-US" dirty="0">
                <a:solidFill>
                  <a:schemeClr val="bg1"/>
                </a:solidFill>
              </a:rPr>
              <a:t>- Foy E Wallace     </a:t>
            </a:r>
          </a:p>
        </p:txBody>
      </p:sp>
      <p:pic>
        <p:nvPicPr>
          <p:cNvPr id="5" name="Picture 4">
            <a:extLst>
              <a:ext uri="{FF2B5EF4-FFF2-40B4-BE49-F238E27FC236}">
                <a16:creationId xmlns:a16="http://schemas.microsoft.com/office/drawing/2014/main" id="{81A84271-25C6-425E-AD1F-F9C46B8BD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159" y="1740664"/>
            <a:ext cx="6077638" cy="4076242"/>
          </a:xfrm>
          <a:prstGeom prst="rect">
            <a:avLst/>
          </a:prstGeom>
        </p:spPr>
      </p:pic>
      <p:sp>
        <p:nvSpPr>
          <p:cNvPr id="6" name="TextBox 5">
            <a:extLst>
              <a:ext uri="{FF2B5EF4-FFF2-40B4-BE49-F238E27FC236}">
                <a16:creationId xmlns:a16="http://schemas.microsoft.com/office/drawing/2014/main" id="{DA5D905D-5537-4FD8-88A2-DDBF27FF1FF9}"/>
              </a:ext>
            </a:extLst>
          </p:cNvPr>
          <p:cNvSpPr txBox="1"/>
          <p:nvPr/>
        </p:nvSpPr>
        <p:spPr>
          <a:xfrm>
            <a:off x="6096000" y="5816906"/>
            <a:ext cx="542244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Ephesus was the first to enforce emperor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worship in Asia Minor.</a:t>
            </a:r>
          </a:p>
        </p:txBody>
      </p:sp>
    </p:spTree>
    <p:extLst>
      <p:ext uri="{BB962C8B-B14F-4D97-AF65-F5344CB8AC3E}">
        <p14:creationId xmlns:p14="http://schemas.microsoft.com/office/powerpoint/2010/main" val="24765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4674</Words>
  <Application>Microsoft Office PowerPoint</Application>
  <PresentationFormat>Widescreen</PresentationFormat>
  <Paragraphs>277</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system-ui</vt:lpstr>
      <vt:lpstr>Office Theme</vt:lpstr>
      <vt:lpstr>PowerPoint Presentation</vt:lpstr>
      <vt:lpstr>PowerPoint Presentation</vt:lpstr>
      <vt:lpstr>Central Theme of First Three Chapters</vt:lpstr>
      <vt:lpstr>Letters to the 7 Churches Overview</vt:lpstr>
      <vt:lpstr>Letters to the 7 Churches Overview</vt:lpstr>
      <vt:lpstr>PowerPoint Presentation</vt:lpstr>
      <vt:lpstr>Temple of Diana</vt:lpstr>
      <vt:lpstr>2 “I know your works, your labor, your patience, and that you cannot bear those who are evil. And you have tested those who say they are apostles and are not, and have found them liars; 3 and you have persevered and have patience, and have labored for My name’s sake and have not become weary. . .  6 But this you have, that you hate the deeds of the Nicolaitans, which I also hate.</vt:lpstr>
      <vt:lpstr>2 “I know your works, your labor, your patience, and that you cannot bear those who are evil. And you have tested those who say they are apostles and are not, and have found them liars; 3 and you have persevered and have patience, and have labored for My name’s sake and have not become weary. . .  6 But this you have, that you hate the deeds of the Nicolaitans, which I also hate.</vt:lpstr>
      <vt:lpstr>PowerPoint Presentation</vt:lpstr>
      <vt:lpstr>4 Nevertheless I have this against you, that you have left your first love. 5 Remember therefore from where you have fallen; repent and do the first works, or else I will come to you quickly and remove your lampstand from its place—unless you repent.</vt:lpstr>
      <vt:lpstr>Characteristics of a Loveless Marriage</vt:lpstr>
      <vt:lpstr>How Can We Get Back to a Loving Marriage?</vt:lpstr>
      <vt:lpstr>PowerPoint Presentation</vt:lpstr>
      <vt:lpstr>PowerPoint Presentation</vt:lpstr>
      <vt:lpstr>Contest Winner</vt:lpstr>
      <vt:lpstr>Dionysus Worship</vt:lpstr>
      <vt:lpstr> 9 “I know your works, tribulation, and poverty (but you are rich); and I know the blasphemy of those who say they are Jews and are not, but are a synagogue of Satan. </vt:lpstr>
      <vt:lpstr> 9 “I know your works, tribulation, and poverty (but you are rich); and I know the blasphemy of those who say they are Jews and are not, but are a synagogue of Satan. </vt:lpstr>
      <vt:lpstr>How can being poor be a challenge to Christians?</vt:lpstr>
      <vt:lpstr>Church of Macedonia and their Poverty View</vt:lpstr>
      <vt:lpstr>PowerPoint Presentation</vt:lpstr>
      <vt:lpstr>Both types of Christians can view their Christianity based upon their position “under the sun”</vt:lpstr>
      <vt:lpstr> 10 Do not fear any of those things which you are about to suffer. Indeed, the devil is about to throw some of you into prison, that you may be tested, and you will have tribulation ten days. Be faithful until death, and I will give you the crown of life.</vt:lpstr>
      <vt:lpstr>11 “He who has an ear, let him hear what the Spirit says to the churches. He who overcomes shall not be hurt by the second death.” ’</vt:lpstr>
      <vt:lpstr>PowerPoint Presentation</vt:lpstr>
      <vt:lpstr>PowerPoint Presentation</vt:lpstr>
      <vt:lpstr>Up on a huge ledge jutting out from the hillside 800 feet or so, sat a huge altar.  Smoke ascended endlessly from the sacrifices there.  “No one could fail to see it since it would look like nothing so much like a great throne or seas (Barclay).  Zeus sat upon that throne.</vt:lpstr>
      <vt:lpstr>Revelation 2:12-17</vt:lpstr>
      <vt:lpstr>Antipas</vt:lpstr>
      <vt:lpstr>OR</vt:lpstr>
      <vt:lpstr>PowerPoint Presentation</vt:lpstr>
      <vt:lpstr>Pergamum’s  Problem</vt:lpstr>
      <vt:lpstr>What did Jesus expect from them?</vt:lpstr>
      <vt:lpstr>What did Jesus expect from them?</vt:lpstr>
      <vt:lpstr>What did Jesus expect from them?</vt:lpstr>
      <vt:lpstr>PowerPoint Presentation</vt:lpstr>
      <vt:lpstr>Thyatira</vt:lpstr>
      <vt:lpstr>This town was a gateway to Asia Minor.  It was a very important town and strongly guarded by the Romans.  A town of many trade guilds.  Metal workers flourished.  Ramsey says that Thyatira was very much a bronze town.  The trade guilds worshipped the god who worked in bronze.</vt:lpstr>
      <vt:lpstr>19 “I know your works, love, service, faith, and your patience; and as for your works, the last are more than the first. </vt:lpstr>
      <vt:lpstr>PowerPoint Presentation</vt:lpstr>
      <vt:lpstr>“. . . because you ALLOW it . . ..”</vt:lpstr>
      <vt:lpstr>PowerPoint Presentation</vt:lpstr>
      <vt:lpstr>PowerPoint Presentation</vt:lpstr>
      <vt:lpstr>21 And I gave her time to repent of her sexual immorality, and she did not repent. 22 Indeed I will cast her into a sickbed, and those who commit adultery with her into great tribulation, unless they repent of their deeds.</vt:lpstr>
      <vt:lpstr>24 “Now to you I say, and to the rest in Thyatira, as many as do not have this doctrine, who have not known the depths of Satan, as they say, I will put on you no other burden. 25 But hold fast what you have till I come. </vt:lpstr>
      <vt:lpstr>Notes about BOTH Thyatira and Pergamum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Paden, Eddie - LCMS Lang. Arts</dc:creator>
  <cp:lastModifiedBy>Paden, Eddie - LCMS Lang. Arts</cp:lastModifiedBy>
  <cp:revision>78</cp:revision>
  <cp:lastPrinted>2022-09-27T14:12:05Z</cp:lastPrinted>
  <dcterms:created xsi:type="dcterms:W3CDTF">2022-09-22T16:52:21Z</dcterms:created>
  <dcterms:modified xsi:type="dcterms:W3CDTF">2022-10-16T11:53:48Z</dcterms:modified>
</cp:coreProperties>
</file>