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14" r:id="rId5"/>
    <p:sldId id="315" r:id="rId6"/>
    <p:sldId id="292" r:id="rId7"/>
    <p:sldId id="316" r:id="rId8"/>
    <p:sldId id="317" r:id="rId9"/>
    <p:sldId id="267" r:id="rId10"/>
    <p:sldId id="286" r:id="rId11"/>
    <p:sldId id="285" r:id="rId12"/>
    <p:sldId id="287" r:id="rId13"/>
    <p:sldId id="288" r:id="rId14"/>
    <p:sldId id="289" r:id="rId15"/>
    <p:sldId id="290" r:id="rId16"/>
    <p:sldId id="291" r:id="rId17"/>
    <p:sldId id="294" r:id="rId18"/>
    <p:sldId id="293" r:id="rId19"/>
    <p:sldId id="295" r:id="rId20"/>
    <p:sldId id="31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D82C-4DA9-4743-9F2D-1D2409D9C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EAC4D-FB0A-4037-A418-BC670AEFA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254931-EE65-4A1E-9526-198A2366E3F0}"/>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4502D858-651E-4201-8B24-39CB56B61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7F67A-81BA-4639-A824-7822ED16FFC5}"/>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28738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FACB-5262-4BA1-8A82-BE2F5E8895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5A72A-25C0-4785-84A3-EAA7756528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32892-6E23-42B1-AF1F-0EE2891478DB}"/>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06028D2B-DA4D-46BC-B495-96E8F94A6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29408-C37E-439F-8F18-61909C9737E3}"/>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48343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ACDD01-489B-4D11-B206-B2860FD6A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D2171-47B7-4578-BC1B-AF54D975D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F8DF7-16DF-48B7-AAA1-973337DB38B9}"/>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35BFD4B3-0CF7-4B2E-9B7A-B7A07FA8B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DC640-2105-4E99-ACB0-8B50FFA4BD99}"/>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38737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2152-344A-404D-9688-18CD76666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4A22A-3BE5-40B0-ADCD-B0192B6756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CDC07-5886-458A-AE19-02AE5D691949}"/>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87653B21-219E-45CC-B67E-CE2BF9052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90139-DA41-4F1B-AD46-4D2D01D5BEBE}"/>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137076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0F85-6BB9-4669-BDB5-0D6EE7985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439B34-C8D8-4775-B9F1-DFF3B8D79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B6455A-C785-4865-B24C-13F66CA80545}"/>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73C50642-7155-4691-8E5C-66F06AB8A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12B9E-F9DB-4ACE-ACC5-95CCBCC8390A}"/>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75873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D2C5-894F-451F-AFFF-6B6FFE4EF8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0D9825-CF46-4FB3-8EBC-665A8F06F6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68BE1-7B53-4C6C-9AAC-853513A179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F47372-98F5-4C79-B3EC-84D65F37B94B}"/>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6" name="Footer Placeholder 5">
            <a:extLst>
              <a:ext uri="{FF2B5EF4-FFF2-40B4-BE49-F238E27FC236}">
                <a16:creationId xmlns:a16="http://schemas.microsoft.com/office/drawing/2014/main" id="{D7554393-4FF0-4D69-993A-CF1BFEEA7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3AA42-19F6-49ED-948C-0374004D61C8}"/>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103114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177A-2E78-4E3D-9BB7-D617761BB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F5C3-2F8D-4765-903E-883A93C68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A45419-7801-419D-BFB4-F5EF6BFE16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8335EA-5255-4AA6-8CD7-A1D627466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564ABA-55D1-471A-961E-E2C6D4BAE8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C36F35-DF15-4F09-92E6-5C3B734CF616}"/>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8" name="Footer Placeholder 7">
            <a:extLst>
              <a:ext uri="{FF2B5EF4-FFF2-40B4-BE49-F238E27FC236}">
                <a16:creationId xmlns:a16="http://schemas.microsoft.com/office/drawing/2014/main" id="{CD4767AC-D518-420C-88A5-AC4BEC875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E2D505-509D-4529-A8F9-60149921CDAE}"/>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53002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9DBD-32DE-4A01-81DD-B9437BF956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621FF-A633-4D69-9FCB-F22A11B5D570}"/>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4" name="Footer Placeholder 3">
            <a:extLst>
              <a:ext uri="{FF2B5EF4-FFF2-40B4-BE49-F238E27FC236}">
                <a16:creationId xmlns:a16="http://schemas.microsoft.com/office/drawing/2014/main" id="{45C389AF-E770-4163-ABF4-FD5D31D00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FFA0-82E5-451D-B8C4-741DFD47D696}"/>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212555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CCF1C-D641-46DD-A095-F58B8A8E8C9C}"/>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3" name="Footer Placeholder 2">
            <a:extLst>
              <a:ext uri="{FF2B5EF4-FFF2-40B4-BE49-F238E27FC236}">
                <a16:creationId xmlns:a16="http://schemas.microsoft.com/office/drawing/2014/main" id="{0C8E8D33-91DD-4E50-AD32-2DCF5AA88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E53D64-82D4-46BE-9D8B-1B962E5C3E54}"/>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2883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1EE33-A426-4010-BD62-897B9C40E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3E1B3-D6D8-41F2-B24A-A674AD8F4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D849FC-DCCB-472A-A918-3C5F7D944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4BC380-7F6F-48BC-884E-164FD9993F95}"/>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6" name="Footer Placeholder 5">
            <a:extLst>
              <a:ext uri="{FF2B5EF4-FFF2-40B4-BE49-F238E27FC236}">
                <a16:creationId xmlns:a16="http://schemas.microsoft.com/office/drawing/2014/main" id="{CF6C7741-F5A5-4244-94AD-F0801D519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C57BB-4967-408F-BE7D-7B239B335602}"/>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91843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42F2-7E00-4EF9-9F96-C48A59103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EAD73-F1CE-4241-88A3-2AD2FE073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1A4878-722C-4D91-998E-F46E1C790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4DED7A-81AF-457B-B810-23F3C6453097}"/>
              </a:ext>
            </a:extLst>
          </p:cNvPr>
          <p:cNvSpPr>
            <a:spLocks noGrp="1"/>
          </p:cNvSpPr>
          <p:nvPr>
            <p:ph type="dt" sz="half" idx="10"/>
          </p:nvPr>
        </p:nvSpPr>
        <p:spPr/>
        <p:txBody>
          <a:bodyPr/>
          <a:lstStyle/>
          <a:p>
            <a:fld id="{021CEB6F-11FC-45B5-AAF5-42D7C158B5E6}" type="datetimeFigureOut">
              <a:rPr lang="en-US" smtClean="0"/>
              <a:t>10/31/2022</a:t>
            </a:fld>
            <a:endParaRPr lang="en-US"/>
          </a:p>
        </p:txBody>
      </p:sp>
      <p:sp>
        <p:nvSpPr>
          <p:cNvPr id="6" name="Footer Placeholder 5">
            <a:extLst>
              <a:ext uri="{FF2B5EF4-FFF2-40B4-BE49-F238E27FC236}">
                <a16:creationId xmlns:a16="http://schemas.microsoft.com/office/drawing/2014/main" id="{B035040B-9C94-4902-B4EA-3C7634D5B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9BC59-5228-474F-B13C-DAA3D10A6DA5}"/>
              </a:ext>
            </a:extLst>
          </p:cNvPr>
          <p:cNvSpPr>
            <a:spLocks noGrp="1"/>
          </p:cNvSpPr>
          <p:nvPr>
            <p:ph type="sldNum" sz="quarter" idx="12"/>
          </p:nvPr>
        </p:nvSpPr>
        <p:spPr/>
        <p:txBody>
          <a:bodyPr/>
          <a:lstStyle/>
          <a:p>
            <a:fld id="{0584BA61-FD14-4464-BD67-23CB6F2064AB}" type="slidenum">
              <a:rPr lang="en-US" smtClean="0"/>
              <a:t>‹#›</a:t>
            </a:fld>
            <a:endParaRPr lang="en-US"/>
          </a:p>
        </p:txBody>
      </p:sp>
    </p:spTree>
    <p:extLst>
      <p:ext uri="{BB962C8B-B14F-4D97-AF65-F5344CB8AC3E}">
        <p14:creationId xmlns:p14="http://schemas.microsoft.com/office/powerpoint/2010/main" val="40428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6765E-85F8-40F0-964D-8EEE49307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A085AC-9804-448C-AE40-A2FFFBD33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E15BC-CD9E-4604-BD62-16C2B4D2B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CEB6F-11FC-45B5-AAF5-42D7C158B5E6}" type="datetimeFigureOut">
              <a:rPr lang="en-US" smtClean="0"/>
              <a:t>10/31/2022</a:t>
            </a:fld>
            <a:endParaRPr lang="en-US"/>
          </a:p>
        </p:txBody>
      </p:sp>
      <p:sp>
        <p:nvSpPr>
          <p:cNvPr id="5" name="Footer Placeholder 4">
            <a:extLst>
              <a:ext uri="{FF2B5EF4-FFF2-40B4-BE49-F238E27FC236}">
                <a16:creationId xmlns:a16="http://schemas.microsoft.com/office/drawing/2014/main" id="{78FED51F-BA9F-43DD-B372-BAEC60A5E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AAD973-F1D5-4145-A7D0-1F60958B5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4BA61-FD14-4464-BD67-23CB6F2064AB}" type="slidenum">
              <a:rPr lang="en-US" smtClean="0"/>
              <a:t>‹#›</a:t>
            </a:fld>
            <a:endParaRPr lang="en-US"/>
          </a:p>
        </p:txBody>
      </p:sp>
    </p:spTree>
    <p:extLst>
      <p:ext uri="{BB962C8B-B14F-4D97-AF65-F5344CB8AC3E}">
        <p14:creationId xmlns:p14="http://schemas.microsoft.com/office/powerpoint/2010/main" val="252209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AB0B-FB30-49A0-8B08-87F249FEAFB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6BC7C8-A832-4B82-B45A-D9CFFB9013A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D75682C-8767-4EAF-8EFE-B819D21D4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165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0B87E0-28A3-4A98-889A-29F8FDD02092}"/>
              </a:ext>
            </a:extLst>
          </p:cNvPr>
          <p:cNvSpPr>
            <a:spLocks noGrp="1"/>
          </p:cNvSpPr>
          <p:nvPr>
            <p:ph type="title"/>
          </p:nvPr>
        </p:nvSpPr>
        <p:spPr>
          <a:xfrm>
            <a:off x="0" y="0"/>
            <a:ext cx="12192000" cy="1707613"/>
          </a:xfrm>
        </p:spPr>
        <p:txBody>
          <a:bodyPr>
            <a:normAutofit/>
          </a:bodyPr>
          <a:lstStyle/>
          <a:p>
            <a:r>
              <a:rPr lang="en-US" sz="2800" b="1" dirty="0">
                <a:solidFill>
                  <a:srgbClr val="FFFF00"/>
                </a:solidFill>
              </a:rPr>
              <a:t>Stepped in glorious history.  Ancient capitol and one that was extremely rich.  The king thought the city walls were impregnable to attack.  The Persians proved that wrong.  They snuck in over the walls one night.  300 years later the city fell again to the Romans.  Historians say, “it fell to those who are like thieves in the night.”</a:t>
            </a:r>
          </a:p>
        </p:txBody>
      </p:sp>
      <p:pic>
        <p:nvPicPr>
          <p:cNvPr id="8" name="Content Placeholder 7">
            <a:extLst>
              <a:ext uri="{FF2B5EF4-FFF2-40B4-BE49-F238E27FC236}">
                <a16:creationId xmlns:a16="http://schemas.microsoft.com/office/drawing/2014/main" id="{EAE3814C-BF16-4BB9-8FB1-8DC838295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07613"/>
            <a:ext cx="12192000" cy="5150387"/>
          </a:xfrm>
        </p:spPr>
      </p:pic>
    </p:spTree>
    <p:extLst>
      <p:ext uri="{BB962C8B-B14F-4D97-AF65-F5344CB8AC3E}">
        <p14:creationId xmlns:p14="http://schemas.microsoft.com/office/powerpoint/2010/main" val="260188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1733-5B68-45E2-AEDE-FEE2899B33E1}"/>
              </a:ext>
            </a:extLst>
          </p:cNvPr>
          <p:cNvSpPr>
            <a:spLocks noGrp="1"/>
          </p:cNvSpPr>
          <p:nvPr>
            <p:ph type="title"/>
          </p:nvPr>
        </p:nvSpPr>
        <p:spPr>
          <a:xfrm>
            <a:off x="838200" y="0"/>
            <a:ext cx="10515600" cy="1034017"/>
          </a:xfrm>
        </p:spPr>
        <p:txBody>
          <a:bodyPr>
            <a:normAutofit/>
          </a:bodyPr>
          <a:lstStyle/>
          <a:p>
            <a:pPr algn="ctr"/>
            <a:r>
              <a:rPr lang="en-US" sz="6000" b="1" u="sng" dirty="0">
                <a:solidFill>
                  <a:srgbClr val="FFC000"/>
                </a:solidFill>
              </a:rPr>
              <a:t>Sardis</a:t>
            </a:r>
          </a:p>
        </p:txBody>
      </p:sp>
      <p:sp>
        <p:nvSpPr>
          <p:cNvPr id="3" name="Content Placeholder 2">
            <a:extLst>
              <a:ext uri="{FF2B5EF4-FFF2-40B4-BE49-F238E27FC236}">
                <a16:creationId xmlns:a16="http://schemas.microsoft.com/office/drawing/2014/main" id="{70B66D54-6D7A-4290-9EF4-701CE4A4E36B}"/>
              </a:ext>
            </a:extLst>
          </p:cNvPr>
          <p:cNvSpPr>
            <a:spLocks noGrp="1"/>
          </p:cNvSpPr>
          <p:nvPr>
            <p:ph idx="1"/>
          </p:nvPr>
        </p:nvSpPr>
        <p:spPr>
          <a:xfrm>
            <a:off x="352539" y="1034016"/>
            <a:ext cx="11644829" cy="5598137"/>
          </a:xfrm>
        </p:spPr>
        <p:txBody>
          <a:bodyPr>
            <a:normAutofit/>
          </a:bodyPr>
          <a:lstStyle/>
          <a:p>
            <a:r>
              <a:rPr lang="en-US" dirty="0">
                <a:solidFill>
                  <a:srgbClr val="FFC000"/>
                </a:solidFill>
              </a:rPr>
              <a:t>3 “And to the angel of the church in Sardis write, ‘These things says He who has the seven Spirits of God and the seven stars: “I know your works, that you have a name that you are alive, but you are dead. </a:t>
            </a:r>
            <a:r>
              <a:rPr lang="en-US" baseline="30000" dirty="0">
                <a:solidFill>
                  <a:srgbClr val="FFC000"/>
                </a:solidFill>
              </a:rPr>
              <a:t>2 </a:t>
            </a:r>
            <a:r>
              <a:rPr lang="en-US" dirty="0">
                <a:solidFill>
                  <a:srgbClr val="FFC000"/>
                </a:solidFill>
              </a:rPr>
              <a:t>Be watchful, and strengthen the things which remain, that are ready to die, for I have not found your works perfect before God. </a:t>
            </a:r>
            <a:r>
              <a:rPr lang="en-US" baseline="30000" dirty="0">
                <a:solidFill>
                  <a:srgbClr val="FFC000"/>
                </a:solidFill>
              </a:rPr>
              <a:t>3 </a:t>
            </a:r>
            <a:r>
              <a:rPr lang="en-US" dirty="0">
                <a:solidFill>
                  <a:srgbClr val="FFC000"/>
                </a:solidFill>
              </a:rPr>
              <a:t>Remember therefore how you have received and heard; hold fast and repent. Therefore if you will not watch, I will come upon you as a thief, and you will not know what hour I will come upon you. </a:t>
            </a:r>
            <a:r>
              <a:rPr lang="en-US" baseline="30000" dirty="0">
                <a:solidFill>
                  <a:srgbClr val="FFC000"/>
                </a:solidFill>
              </a:rPr>
              <a:t>4 </a:t>
            </a:r>
            <a:r>
              <a:rPr lang="en-US" dirty="0">
                <a:solidFill>
                  <a:srgbClr val="FFC000"/>
                </a:solidFill>
              </a:rPr>
              <a:t>You have a few names even in Sardis who have not defiled their garments; and they shall walk with Me in white, for they are worthy. </a:t>
            </a:r>
            <a:r>
              <a:rPr lang="en-US" baseline="30000" dirty="0">
                <a:solidFill>
                  <a:srgbClr val="FFC000"/>
                </a:solidFill>
              </a:rPr>
              <a:t>5 </a:t>
            </a:r>
            <a:r>
              <a:rPr lang="en-US" dirty="0">
                <a:solidFill>
                  <a:srgbClr val="FFC000"/>
                </a:solidFill>
              </a:rPr>
              <a:t>He who overcomes shall be clothed in white garments, and I will not blot out his name from the Book of Life; but I will confess his name before My Father and before His angels. </a:t>
            </a:r>
            <a:r>
              <a:rPr lang="en-US" baseline="30000" dirty="0">
                <a:solidFill>
                  <a:srgbClr val="FFC000"/>
                </a:solidFill>
              </a:rPr>
              <a:t>6 </a:t>
            </a:r>
            <a:r>
              <a:rPr lang="en-US" dirty="0">
                <a:solidFill>
                  <a:srgbClr val="FFC000"/>
                </a:solidFill>
              </a:rPr>
              <a:t>“He who has an ear, let him hear what the Spirit says to the churches.” ’</a:t>
            </a:r>
          </a:p>
          <a:p>
            <a:endParaRPr lang="en-US" dirty="0"/>
          </a:p>
        </p:txBody>
      </p:sp>
    </p:spTree>
    <p:extLst>
      <p:ext uri="{BB962C8B-B14F-4D97-AF65-F5344CB8AC3E}">
        <p14:creationId xmlns:p14="http://schemas.microsoft.com/office/powerpoint/2010/main" val="261307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E6F10-E889-4210-861E-F56FB2FAE008}"/>
              </a:ext>
            </a:extLst>
          </p:cNvPr>
          <p:cNvSpPr>
            <a:spLocks noGrp="1"/>
          </p:cNvSpPr>
          <p:nvPr>
            <p:ph type="title"/>
          </p:nvPr>
        </p:nvSpPr>
        <p:spPr>
          <a:xfrm>
            <a:off x="1732402" y="89704"/>
            <a:ext cx="2323641" cy="912832"/>
          </a:xfrm>
        </p:spPr>
        <p:txBody>
          <a:bodyPr/>
          <a:lstStyle/>
          <a:p>
            <a:pPr algn="ctr"/>
            <a:r>
              <a:rPr lang="en-US" b="1" u="sng" dirty="0">
                <a:solidFill>
                  <a:schemeClr val="accent6">
                    <a:lumMod val="40000"/>
                    <a:lumOff val="60000"/>
                  </a:schemeClr>
                </a:solidFill>
              </a:rPr>
              <a:t>Sardis</a:t>
            </a:r>
          </a:p>
        </p:txBody>
      </p:sp>
      <p:sp>
        <p:nvSpPr>
          <p:cNvPr id="5" name="Content Placeholder 4">
            <a:extLst>
              <a:ext uri="{FF2B5EF4-FFF2-40B4-BE49-F238E27FC236}">
                <a16:creationId xmlns:a16="http://schemas.microsoft.com/office/drawing/2014/main" id="{36099E6C-6E81-41D9-A2FD-58F8C923354E}"/>
              </a:ext>
            </a:extLst>
          </p:cNvPr>
          <p:cNvSpPr>
            <a:spLocks noGrp="1"/>
          </p:cNvSpPr>
          <p:nvPr>
            <p:ph sz="half" idx="1"/>
          </p:nvPr>
        </p:nvSpPr>
        <p:spPr>
          <a:xfrm>
            <a:off x="506776" y="1597445"/>
            <a:ext cx="4774894" cy="4447315"/>
          </a:xfrm>
        </p:spPr>
        <p:txBody>
          <a:bodyPr/>
          <a:lstStyle/>
          <a:p>
            <a:r>
              <a:rPr lang="en-US" b="1" dirty="0">
                <a:solidFill>
                  <a:schemeClr val="accent6">
                    <a:lumMod val="40000"/>
                    <a:lumOff val="60000"/>
                  </a:schemeClr>
                </a:solidFill>
              </a:rPr>
              <a:t>There are few better things organized than a graveyard.  But there is very little life in it.</a:t>
            </a:r>
          </a:p>
          <a:p>
            <a:endParaRPr lang="en-US" b="1" dirty="0">
              <a:solidFill>
                <a:schemeClr val="accent6">
                  <a:lumMod val="40000"/>
                  <a:lumOff val="60000"/>
                </a:schemeClr>
              </a:solidFill>
            </a:endParaRPr>
          </a:p>
          <a:p>
            <a:r>
              <a:rPr lang="en-US" b="1" dirty="0">
                <a:solidFill>
                  <a:schemeClr val="accent6">
                    <a:lumMod val="40000"/>
                    <a:lumOff val="60000"/>
                  </a:schemeClr>
                </a:solidFill>
              </a:rPr>
              <a:t>They gathered probably every Sunday, but little more was done.</a:t>
            </a:r>
          </a:p>
          <a:p>
            <a:endParaRPr lang="en-US" b="1" dirty="0">
              <a:solidFill>
                <a:schemeClr val="accent6">
                  <a:lumMod val="40000"/>
                  <a:lumOff val="60000"/>
                </a:schemeClr>
              </a:solidFill>
            </a:endParaRPr>
          </a:p>
          <a:p>
            <a:r>
              <a:rPr lang="en-US" b="1" dirty="0">
                <a:solidFill>
                  <a:schemeClr val="accent6">
                    <a:lumMod val="40000"/>
                    <a:lumOff val="60000"/>
                  </a:schemeClr>
                </a:solidFill>
              </a:rPr>
              <a:t>They ONLY appeared alive.</a:t>
            </a:r>
          </a:p>
        </p:txBody>
      </p:sp>
      <p:pic>
        <p:nvPicPr>
          <p:cNvPr id="12" name="Content Placeholder 11">
            <a:extLst>
              <a:ext uri="{FF2B5EF4-FFF2-40B4-BE49-F238E27FC236}">
                <a16:creationId xmlns:a16="http://schemas.microsoft.com/office/drawing/2014/main" id="{A6C4690E-DCCF-4DED-97F6-CB64B15D67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41484" y="859316"/>
            <a:ext cx="6650516" cy="5998684"/>
          </a:xfrm>
        </p:spPr>
      </p:pic>
    </p:spTree>
    <p:extLst>
      <p:ext uri="{BB962C8B-B14F-4D97-AF65-F5344CB8AC3E}">
        <p14:creationId xmlns:p14="http://schemas.microsoft.com/office/powerpoint/2010/main" val="140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6F9-7A06-4748-97F0-0FA87A095073}"/>
              </a:ext>
            </a:extLst>
          </p:cNvPr>
          <p:cNvSpPr>
            <a:spLocks noGrp="1"/>
          </p:cNvSpPr>
          <p:nvPr>
            <p:ph type="title"/>
          </p:nvPr>
        </p:nvSpPr>
        <p:spPr>
          <a:xfrm>
            <a:off x="1473965" y="104381"/>
            <a:ext cx="9396470" cy="940212"/>
          </a:xfrm>
          <a:ln w="34925">
            <a:solidFill>
              <a:srgbClr val="FFC000"/>
            </a:solidFill>
          </a:ln>
        </p:spPr>
        <p:txBody>
          <a:bodyPr>
            <a:normAutofit/>
          </a:bodyPr>
          <a:lstStyle/>
          <a:p>
            <a:r>
              <a:rPr lang="en-US" sz="3600" b="1" i="1" u="sng" dirty="0">
                <a:solidFill>
                  <a:srgbClr val="FFC000"/>
                </a:solidFill>
              </a:rPr>
              <a:t>“I have not found your works perfect before God.”</a:t>
            </a:r>
            <a:endParaRPr lang="en-US" sz="3600" b="1" i="1" u="sng" dirty="0"/>
          </a:p>
        </p:txBody>
      </p:sp>
      <p:sp>
        <p:nvSpPr>
          <p:cNvPr id="3" name="Content Placeholder 2">
            <a:extLst>
              <a:ext uri="{FF2B5EF4-FFF2-40B4-BE49-F238E27FC236}">
                <a16:creationId xmlns:a16="http://schemas.microsoft.com/office/drawing/2014/main" id="{9F8E8A89-9A51-4B39-9A81-C440109B89E9}"/>
              </a:ext>
            </a:extLst>
          </p:cNvPr>
          <p:cNvSpPr>
            <a:spLocks noGrp="1"/>
          </p:cNvSpPr>
          <p:nvPr>
            <p:ph sz="half" idx="1"/>
          </p:nvPr>
        </p:nvSpPr>
        <p:spPr>
          <a:xfrm>
            <a:off x="1223789" y="1462069"/>
            <a:ext cx="4637183" cy="4351338"/>
          </a:xfrm>
        </p:spPr>
        <p:txBody>
          <a:bodyPr/>
          <a:lstStyle/>
          <a:p>
            <a:r>
              <a:rPr lang="en-US" b="1" dirty="0">
                <a:solidFill>
                  <a:srgbClr val="FFFF00"/>
                </a:solidFill>
              </a:rPr>
              <a:t>Done mechanically</a:t>
            </a:r>
          </a:p>
          <a:p>
            <a:endParaRPr lang="en-US" b="1" dirty="0">
              <a:solidFill>
                <a:srgbClr val="FFFF00"/>
              </a:solidFill>
            </a:endParaRPr>
          </a:p>
          <a:p>
            <a:r>
              <a:rPr lang="en-US" b="1" dirty="0">
                <a:solidFill>
                  <a:srgbClr val="FFFF00"/>
                </a:solidFill>
              </a:rPr>
              <a:t>Not out of a pure heart</a:t>
            </a:r>
          </a:p>
          <a:p>
            <a:endParaRPr lang="en-US" b="1" dirty="0">
              <a:solidFill>
                <a:srgbClr val="FFFF00"/>
              </a:solidFill>
            </a:endParaRPr>
          </a:p>
          <a:p>
            <a:r>
              <a:rPr lang="en-US" b="1" dirty="0">
                <a:solidFill>
                  <a:srgbClr val="FFFF00"/>
                </a:solidFill>
              </a:rPr>
              <a:t>Started but never finished</a:t>
            </a:r>
          </a:p>
          <a:p>
            <a:endParaRPr lang="en-US" b="1" dirty="0">
              <a:solidFill>
                <a:srgbClr val="FFFF00"/>
              </a:solidFill>
            </a:endParaRPr>
          </a:p>
          <a:p>
            <a:pPr marL="0" indent="0" algn="ctr">
              <a:buNone/>
            </a:pPr>
            <a:r>
              <a:rPr lang="en-US" b="1" dirty="0">
                <a:solidFill>
                  <a:srgbClr val="FFFF00"/>
                </a:solidFill>
              </a:rPr>
              <a:t>Bottom line:  They were their own worse enemies!</a:t>
            </a:r>
          </a:p>
        </p:txBody>
      </p:sp>
      <p:pic>
        <p:nvPicPr>
          <p:cNvPr id="6" name="Content Placeholder 5">
            <a:extLst>
              <a:ext uri="{FF2B5EF4-FFF2-40B4-BE49-F238E27FC236}">
                <a16:creationId xmlns:a16="http://schemas.microsoft.com/office/drawing/2014/main" id="{D33F7D0E-032C-488A-8EB5-5972C88181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33889"/>
            <a:ext cx="6019800" cy="5365215"/>
          </a:xfrm>
        </p:spPr>
      </p:pic>
    </p:spTree>
    <p:extLst>
      <p:ext uri="{BB962C8B-B14F-4D97-AF65-F5344CB8AC3E}">
        <p14:creationId xmlns:p14="http://schemas.microsoft.com/office/powerpoint/2010/main" val="5646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6F9-7A06-4748-97F0-0FA87A095073}"/>
              </a:ext>
            </a:extLst>
          </p:cNvPr>
          <p:cNvSpPr>
            <a:spLocks noGrp="1"/>
          </p:cNvSpPr>
          <p:nvPr>
            <p:ph type="title"/>
          </p:nvPr>
        </p:nvSpPr>
        <p:spPr>
          <a:xfrm>
            <a:off x="1473965" y="104381"/>
            <a:ext cx="9396470" cy="940212"/>
          </a:xfrm>
          <a:ln w="34925">
            <a:solidFill>
              <a:srgbClr val="FFC000"/>
            </a:solidFill>
          </a:ln>
        </p:spPr>
        <p:txBody>
          <a:bodyPr>
            <a:normAutofit/>
          </a:bodyPr>
          <a:lstStyle/>
          <a:p>
            <a:pPr algn="ctr"/>
            <a:r>
              <a:rPr lang="en-US" sz="2800" b="1" i="1" dirty="0">
                <a:solidFill>
                  <a:srgbClr val="FFC000"/>
                </a:solidFill>
                <a:latin typeface="Calibri" panose="020F0502020204030204"/>
                <a:ea typeface="+mn-ea"/>
                <a:cs typeface="+mn-cs"/>
              </a:rPr>
              <a:t>“Therefore if you will not watch, I will come upon you as a thief, and you will not know what hour I will come upon you.”</a:t>
            </a:r>
            <a:endParaRPr lang="en-US" sz="3600" b="1" i="1" u="sng" dirty="0"/>
          </a:p>
        </p:txBody>
      </p:sp>
      <p:sp>
        <p:nvSpPr>
          <p:cNvPr id="3" name="Content Placeholder 2">
            <a:extLst>
              <a:ext uri="{FF2B5EF4-FFF2-40B4-BE49-F238E27FC236}">
                <a16:creationId xmlns:a16="http://schemas.microsoft.com/office/drawing/2014/main" id="{9F8E8A89-9A51-4B39-9A81-C440109B89E9}"/>
              </a:ext>
            </a:extLst>
          </p:cNvPr>
          <p:cNvSpPr>
            <a:spLocks noGrp="1"/>
          </p:cNvSpPr>
          <p:nvPr>
            <p:ph sz="half" idx="1"/>
          </p:nvPr>
        </p:nvSpPr>
        <p:spPr>
          <a:xfrm>
            <a:off x="603315" y="1462068"/>
            <a:ext cx="5257657" cy="5137035"/>
          </a:xfrm>
        </p:spPr>
        <p:txBody>
          <a:bodyPr/>
          <a:lstStyle/>
          <a:p>
            <a:r>
              <a:rPr lang="en-US" b="1" dirty="0">
                <a:solidFill>
                  <a:srgbClr val="FFFF00"/>
                </a:solidFill>
              </a:rPr>
              <a:t>Thief in the night – They understood this symbolism.  </a:t>
            </a:r>
          </a:p>
          <a:p>
            <a:endParaRPr lang="en-US" b="1" dirty="0">
              <a:solidFill>
                <a:srgbClr val="FFFF00"/>
              </a:solidFill>
            </a:endParaRPr>
          </a:p>
          <a:p>
            <a:r>
              <a:rPr lang="en-US" b="1" dirty="0">
                <a:solidFill>
                  <a:srgbClr val="FFFF00"/>
                </a:solidFill>
              </a:rPr>
              <a:t>Is our Lord saying to them, “You are spiritually unprepared?”</a:t>
            </a:r>
          </a:p>
          <a:p>
            <a:endParaRPr lang="en-US" b="1" dirty="0">
              <a:solidFill>
                <a:srgbClr val="FFFF00"/>
              </a:solidFill>
            </a:endParaRPr>
          </a:p>
          <a:p>
            <a:r>
              <a:rPr lang="en-US" b="1" dirty="0">
                <a:solidFill>
                  <a:srgbClr val="FFFF00"/>
                </a:solidFill>
              </a:rPr>
              <a:t>What does this mean to you?</a:t>
            </a:r>
          </a:p>
          <a:p>
            <a:endParaRPr lang="en-US" b="1" dirty="0">
              <a:solidFill>
                <a:srgbClr val="FFFF00"/>
              </a:solidFill>
            </a:endParaRPr>
          </a:p>
          <a:p>
            <a:pPr marL="0" indent="0" algn="ctr">
              <a:buNone/>
            </a:pPr>
            <a:r>
              <a:rPr lang="en-US" b="1" dirty="0">
                <a:solidFill>
                  <a:srgbClr val="FFFF00"/>
                </a:solidFill>
              </a:rPr>
              <a:t>Life after death wasn’t a REAL POSSIBILITY TO THEM right now</a:t>
            </a:r>
          </a:p>
        </p:txBody>
      </p:sp>
      <p:pic>
        <p:nvPicPr>
          <p:cNvPr id="6" name="Content Placeholder 5">
            <a:extLst>
              <a:ext uri="{FF2B5EF4-FFF2-40B4-BE49-F238E27FC236}">
                <a16:creationId xmlns:a16="http://schemas.microsoft.com/office/drawing/2014/main" id="{D33F7D0E-032C-488A-8EB5-5972C88181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33889"/>
            <a:ext cx="6019800" cy="5365215"/>
          </a:xfrm>
        </p:spPr>
      </p:pic>
    </p:spTree>
    <p:extLst>
      <p:ext uri="{BB962C8B-B14F-4D97-AF65-F5344CB8AC3E}">
        <p14:creationId xmlns:p14="http://schemas.microsoft.com/office/powerpoint/2010/main" val="36800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6F9-7A06-4748-97F0-0FA87A095073}"/>
              </a:ext>
            </a:extLst>
          </p:cNvPr>
          <p:cNvSpPr>
            <a:spLocks noGrp="1"/>
          </p:cNvSpPr>
          <p:nvPr>
            <p:ph type="title"/>
          </p:nvPr>
        </p:nvSpPr>
        <p:spPr>
          <a:xfrm>
            <a:off x="539827" y="44068"/>
            <a:ext cx="11314322" cy="940212"/>
          </a:xfrm>
          <a:ln w="34925">
            <a:solidFill>
              <a:srgbClr val="FFC000"/>
            </a:solidFill>
          </a:ln>
        </p:spPr>
        <p:txBody>
          <a:bodyPr>
            <a:normAutofit/>
          </a:bodyPr>
          <a:lstStyle/>
          <a:p>
            <a:pPr algn="ctr"/>
            <a:r>
              <a:rPr lang="en-US" sz="2800" b="1" i="1" dirty="0">
                <a:solidFill>
                  <a:srgbClr val="FFC000"/>
                </a:solidFill>
                <a:latin typeface="Calibri" panose="020F0502020204030204"/>
                <a:ea typeface="+mn-ea"/>
                <a:cs typeface="+mn-cs"/>
              </a:rPr>
              <a:t>“</a:t>
            </a:r>
            <a:r>
              <a:rPr lang="en-US" sz="2800" b="1" i="1" baseline="30000" dirty="0">
                <a:solidFill>
                  <a:srgbClr val="FFC000"/>
                </a:solidFill>
                <a:latin typeface="Calibri" panose="020F0502020204030204"/>
                <a:ea typeface="+mn-ea"/>
                <a:cs typeface="+mn-cs"/>
              </a:rPr>
              <a:t>4 </a:t>
            </a:r>
            <a:r>
              <a:rPr lang="en-US" sz="2800" b="1" i="1" dirty="0">
                <a:solidFill>
                  <a:srgbClr val="FFC000"/>
                </a:solidFill>
                <a:latin typeface="Calibri" panose="020F0502020204030204"/>
                <a:ea typeface="+mn-ea"/>
                <a:cs typeface="+mn-cs"/>
              </a:rPr>
              <a:t>You have a few names even in Sardis who have not defiled their garments; and they shall walk with Me in white, for they are worthy.”</a:t>
            </a:r>
            <a:endParaRPr lang="en-US" sz="3600" b="1" i="1" u="sng" dirty="0"/>
          </a:p>
        </p:txBody>
      </p:sp>
      <p:sp>
        <p:nvSpPr>
          <p:cNvPr id="3" name="Content Placeholder 2">
            <a:extLst>
              <a:ext uri="{FF2B5EF4-FFF2-40B4-BE49-F238E27FC236}">
                <a16:creationId xmlns:a16="http://schemas.microsoft.com/office/drawing/2014/main" id="{9F8E8A89-9A51-4B39-9A81-C440109B89E9}"/>
              </a:ext>
            </a:extLst>
          </p:cNvPr>
          <p:cNvSpPr>
            <a:spLocks noGrp="1"/>
          </p:cNvSpPr>
          <p:nvPr>
            <p:ph sz="half" idx="1"/>
          </p:nvPr>
        </p:nvSpPr>
        <p:spPr>
          <a:xfrm>
            <a:off x="539827" y="1134738"/>
            <a:ext cx="5321145" cy="5464366"/>
          </a:xfrm>
        </p:spPr>
        <p:txBody>
          <a:bodyPr>
            <a:normAutofit/>
          </a:bodyPr>
          <a:lstStyle/>
          <a:p>
            <a:r>
              <a:rPr lang="en-US" b="1" dirty="0">
                <a:solidFill>
                  <a:srgbClr val="FFFF00"/>
                </a:solidFill>
              </a:rPr>
              <a:t>Even amongst a dead congregation</a:t>
            </a:r>
          </a:p>
          <a:p>
            <a:endParaRPr lang="en-US" b="1" dirty="0">
              <a:solidFill>
                <a:srgbClr val="FFFF00"/>
              </a:solidFill>
            </a:endParaRPr>
          </a:p>
          <a:p>
            <a:r>
              <a:rPr lang="en-US" b="1" dirty="0">
                <a:solidFill>
                  <a:srgbClr val="FFFF00"/>
                </a:solidFill>
              </a:rPr>
              <a:t>Christ says that there are still some who are faithful and that HE recognizes them as faithful.</a:t>
            </a:r>
          </a:p>
          <a:p>
            <a:endParaRPr lang="en-US" b="1" dirty="0">
              <a:solidFill>
                <a:srgbClr val="FFFF00"/>
              </a:solidFill>
            </a:endParaRPr>
          </a:p>
          <a:p>
            <a:r>
              <a:rPr lang="en-US" b="1" dirty="0">
                <a:solidFill>
                  <a:srgbClr val="FFFF00"/>
                </a:solidFill>
              </a:rPr>
              <a:t>This all begs the question:  When do you leave a congregation because of problems????  Or should we even consider leaving???</a:t>
            </a:r>
          </a:p>
        </p:txBody>
      </p:sp>
      <p:pic>
        <p:nvPicPr>
          <p:cNvPr id="6" name="Content Placeholder 5">
            <a:extLst>
              <a:ext uri="{FF2B5EF4-FFF2-40B4-BE49-F238E27FC236}">
                <a16:creationId xmlns:a16="http://schemas.microsoft.com/office/drawing/2014/main" id="{D33F7D0E-032C-488A-8EB5-5972C88181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33889"/>
            <a:ext cx="6019800" cy="5365215"/>
          </a:xfrm>
        </p:spPr>
      </p:pic>
    </p:spTree>
    <p:extLst>
      <p:ext uri="{BB962C8B-B14F-4D97-AF65-F5344CB8AC3E}">
        <p14:creationId xmlns:p14="http://schemas.microsoft.com/office/powerpoint/2010/main" val="41730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386EC-C5A7-4C60-9E7A-EA74D7343946}"/>
              </a:ext>
            </a:extLst>
          </p:cNvPr>
          <p:cNvSpPr>
            <a:spLocks noGrp="1"/>
          </p:cNvSpPr>
          <p:nvPr>
            <p:ph type="title"/>
          </p:nvPr>
        </p:nvSpPr>
        <p:spPr>
          <a:xfrm>
            <a:off x="839788" y="0"/>
            <a:ext cx="10515600" cy="823913"/>
          </a:xfrm>
        </p:spPr>
        <p:txBody>
          <a:bodyPr/>
          <a:lstStyle/>
          <a:p>
            <a:r>
              <a:rPr lang="en-US" b="1" u="sng" dirty="0">
                <a:solidFill>
                  <a:srgbClr val="FFFF00"/>
                </a:solidFill>
              </a:rPr>
              <a:t>Comparison of Pergamum, Thyatira, and Sardis</a:t>
            </a:r>
          </a:p>
        </p:txBody>
      </p:sp>
      <p:sp>
        <p:nvSpPr>
          <p:cNvPr id="6" name="Text Placeholder 5">
            <a:extLst>
              <a:ext uri="{FF2B5EF4-FFF2-40B4-BE49-F238E27FC236}">
                <a16:creationId xmlns:a16="http://schemas.microsoft.com/office/drawing/2014/main" id="{EDC425F6-BC69-49F6-9DA4-896647BC0D13}"/>
              </a:ext>
            </a:extLst>
          </p:cNvPr>
          <p:cNvSpPr>
            <a:spLocks noGrp="1"/>
          </p:cNvSpPr>
          <p:nvPr>
            <p:ph type="body" idx="1"/>
          </p:nvPr>
        </p:nvSpPr>
        <p:spPr>
          <a:xfrm>
            <a:off x="768178" y="1020427"/>
            <a:ext cx="2300019" cy="566278"/>
          </a:xfrm>
        </p:spPr>
        <p:txBody>
          <a:bodyPr>
            <a:normAutofit lnSpcReduction="10000"/>
          </a:bodyPr>
          <a:lstStyle/>
          <a:p>
            <a:pPr algn="ctr"/>
            <a:r>
              <a:rPr lang="en-US" sz="3200" u="sng" dirty="0">
                <a:solidFill>
                  <a:srgbClr val="FFFF00"/>
                </a:solidFill>
              </a:rPr>
              <a:t>Pergamum</a:t>
            </a:r>
          </a:p>
        </p:txBody>
      </p:sp>
      <p:sp>
        <p:nvSpPr>
          <p:cNvPr id="7" name="Content Placeholder 6">
            <a:extLst>
              <a:ext uri="{FF2B5EF4-FFF2-40B4-BE49-F238E27FC236}">
                <a16:creationId xmlns:a16="http://schemas.microsoft.com/office/drawing/2014/main" id="{0A2DC336-79CC-4C0B-94DD-9B995A5B962B}"/>
              </a:ext>
            </a:extLst>
          </p:cNvPr>
          <p:cNvSpPr>
            <a:spLocks noGrp="1"/>
          </p:cNvSpPr>
          <p:nvPr>
            <p:ph sz="half" idx="2"/>
          </p:nvPr>
        </p:nvSpPr>
        <p:spPr>
          <a:xfrm>
            <a:off x="156742" y="1586705"/>
            <a:ext cx="3522892" cy="5100533"/>
          </a:xfrm>
        </p:spPr>
        <p:txBody>
          <a:bodyPr>
            <a:normAutofit/>
          </a:bodyPr>
          <a:lstStyle/>
          <a:p>
            <a:pPr algn="ctr"/>
            <a:r>
              <a:rPr lang="en-US" b="1" dirty="0">
                <a:solidFill>
                  <a:srgbClr val="FFFF00"/>
                </a:solidFill>
              </a:rPr>
              <a:t>Terrible false teaching taking place</a:t>
            </a:r>
          </a:p>
          <a:p>
            <a:pPr marL="0" indent="0" algn="ctr">
              <a:buNone/>
            </a:pPr>
            <a:endParaRPr lang="en-US" b="1" dirty="0">
              <a:solidFill>
                <a:srgbClr val="FFFF00"/>
              </a:solidFill>
            </a:endParaRPr>
          </a:p>
          <a:p>
            <a:pPr algn="ctr"/>
            <a:r>
              <a:rPr lang="en-US" b="1" dirty="0">
                <a:solidFill>
                  <a:srgbClr val="FFFF00"/>
                </a:solidFill>
              </a:rPr>
              <a:t>Teaching of Balaam and </a:t>
            </a:r>
            <a:r>
              <a:rPr lang="en-US" b="1" dirty="0" err="1">
                <a:solidFill>
                  <a:srgbClr val="FFFF00"/>
                </a:solidFill>
              </a:rPr>
              <a:t>Nicolatians</a:t>
            </a:r>
            <a:endParaRPr lang="en-US" b="1" dirty="0">
              <a:solidFill>
                <a:srgbClr val="FFFF00"/>
              </a:solidFill>
            </a:endParaRPr>
          </a:p>
          <a:p>
            <a:pPr algn="ctr"/>
            <a:endParaRPr lang="en-US" b="1" dirty="0">
              <a:solidFill>
                <a:srgbClr val="FFFF00"/>
              </a:solidFill>
            </a:endParaRPr>
          </a:p>
          <a:p>
            <a:pPr algn="ctr"/>
            <a:r>
              <a:rPr lang="en-US" b="1" dirty="0">
                <a:solidFill>
                  <a:srgbClr val="FFFF00"/>
                </a:solidFill>
              </a:rPr>
              <a:t>V 13 – “You hold fast to my name . . ..” Still some/few faithful</a:t>
            </a:r>
          </a:p>
          <a:p>
            <a:endParaRPr lang="en-US" b="1" dirty="0">
              <a:solidFill>
                <a:schemeClr val="accent6"/>
              </a:solidFill>
            </a:endParaRPr>
          </a:p>
          <a:p>
            <a:endParaRPr lang="en-US" b="1" dirty="0">
              <a:solidFill>
                <a:schemeClr val="accent6"/>
              </a:solidFill>
            </a:endParaRPr>
          </a:p>
        </p:txBody>
      </p:sp>
      <p:sp>
        <p:nvSpPr>
          <p:cNvPr id="8" name="Text Placeholder 7">
            <a:extLst>
              <a:ext uri="{FF2B5EF4-FFF2-40B4-BE49-F238E27FC236}">
                <a16:creationId xmlns:a16="http://schemas.microsoft.com/office/drawing/2014/main" id="{DE6B4B3F-AB39-42F1-ADD3-7FD9E99A2D2E}"/>
              </a:ext>
            </a:extLst>
          </p:cNvPr>
          <p:cNvSpPr>
            <a:spLocks noGrp="1"/>
          </p:cNvSpPr>
          <p:nvPr>
            <p:ph type="body" sz="quarter" idx="3"/>
          </p:nvPr>
        </p:nvSpPr>
        <p:spPr>
          <a:xfrm>
            <a:off x="8992097" y="1080205"/>
            <a:ext cx="2431725" cy="506500"/>
          </a:xfrm>
        </p:spPr>
        <p:txBody>
          <a:bodyPr>
            <a:normAutofit lnSpcReduction="10000"/>
          </a:bodyPr>
          <a:lstStyle/>
          <a:p>
            <a:pPr algn="ctr"/>
            <a:r>
              <a:rPr lang="en-US" sz="3200" u="sng" dirty="0">
                <a:solidFill>
                  <a:schemeClr val="accent2"/>
                </a:solidFill>
              </a:rPr>
              <a:t>Sardis</a:t>
            </a:r>
          </a:p>
        </p:txBody>
      </p:sp>
      <p:sp>
        <p:nvSpPr>
          <p:cNvPr id="9" name="Content Placeholder 8">
            <a:extLst>
              <a:ext uri="{FF2B5EF4-FFF2-40B4-BE49-F238E27FC236}">
                <a16:creationId xmlns:a16="http://schemas.microsoft.com/office/drawing/2014/main" id="{AE443085-7105-4B9E-B01B-58E755F2D351}"/>
              </a:ext>
            </a:extLst>
          </p:cNvPr>
          <p:cNvSpPr>
            <a:spLocks noGrp="1"/>
          </p:cNvSpPr>
          <p:nvPr>
            <p:ph sz="quarter" idx="4"/>
          </p:nvPr>
        </p:nvSpPr>
        <p:spPr>
          <a:xfrm>
            <a:off x="8390012" y="1662767"/>
            <a:ext cx="3522892" cy="4946573"/>
          </a:xfrm>
        </p:spPr>
        <p:txBody>
          <a:bodyPr>
            <a:normAutofit/>
          </a:bodyPr>
          <a:lstStyle/>
          <a:p>
            <a:pPr algn="ctr"/>
            <a:r>
              <a:rPr lang="en-US" b="1" dirty="0">
                <a:solidFill>
                  <a:schemeClr val="accent2"/>
                </a:solidFill>
              </a:rPr>
              <a:t>Congregation was DEAD</a:t>
            </a:r>
          </a:p>
          <a:p>
            <a:pPr algn="ctr"/>
            <a:endParaRPr lang="en-US" b="1" dirty="0">
              <a:solidFill>
                <a:schemeClr val="accent2"/>
              </a:solidFill>
            </a:endParaRPr>
          </a:p>
          <a:p>
            <a:pPr algn="ctr"/>
            <a:r>
              <a:rPr lang="en-US" b="1" dirty="0">
                <a:solidFill>
                  <a:schemeClr val="accent2"/>
                </a:solidFill>
              </a:rPr>
              <a:t>Probably the faithful were not getting spiritually what they needed?</a:t>
            </a:r>
          </a:p>
          <a:p>
            <a:pPr algn="ctr"/>
            <a:endParaRPr lang="en-US" b="1" dirty="0">
              <a:solidFill>
                <a:schemeClr val="accent2"/>
              </a:solidFill>
            </a:endParaRPr>
          </a:p>
          <a:p>
            <a:pPr algn="ctr"/>
            <a:r>
              <a:rPr lang="en-US" b="1" dirty="0">
                <a:solidFill>
                  <a:schemeClr val="accent2"/>
                </a:solidFill>
              </a:rPr>
              <a:t>V 4 - Still faithful nucleus left.</a:t>
            </a:r>
          </a:p>
        </p:txBody>
      </p:sp>
      <p:sp>
        <p:nvSpPr>
          <p:cNvPr id="10" name="Text Placeholder 5">
            <a:extLst>
              <a:ext uri="{FF2B5EF4-FFF2-40B4-BE49-F238E27FC236}">
                <a16:creationId xmlns:a16="http://schemas.microsoft.com/office/drawing/2014/main" id="{7B9E39E7-6719-4A81-8203-5BD69D30DE9C}"/>
              </a:ext>
            </a:extLst>
          </p:cNvPr>
          <p:cNvSpPr txBox="1">
            <a:spLocks/>
          </p:cNvSpPr>
          <p:nvPr/>
        </p:nvSpPr>
        <p:spPr>
          <a:xfrm>
            <a:off x="4945990" y="1020427"/>
            <a:ext cx="2300019" cy="56627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200" u="sng" dirty="0">
                <a:solidFill>
                  <a:schemeClr val="accent6"/>
                </a:solidFill>
              </a:rPr>
              <a:t>Thyatira</a:t>
            </a:r>
          </a:p>
        </p:txBody>
      </p:sp>
      <p:sp>
        <p:nvSpPr>
          <p:cNvPr id="11" name="Content Placeholder 6">
            <a:extLst>
              <a:ext uri="{FF2B5EF4-FFF2-40B4-BE49-F238E27FC236}">
                <a16:creationId xmlns:a16="http://schemas.microsoft.com/office/drawing/2014/main" id="{A9A65E8F-F3D2-4A1A-85AE-B1DE26A66421}"/>
              </a:ext>
            </a:extLst>
          </p:cNvPr>
          <p:cNvSpPr txBox="1">
            <a:spLocks/>
          </p:cNvSpPr>
          <p:nvPr/>
        </p:nvSpPr>
        <p:spPr>
          <a:xfrm>
            <a:off x="4214621" y="1507751"/>
            <a:ext cx="3522892" cy="5256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accent6"/>
                </a:solidFill>
              </a:rPr>
              <a:t>Terrible false teaching take place</a:t>
            </a:r>
          </a:p>
          <a:p>
            <a:pPr algn="ctr"/>
            <a:endParaRPr lang="en-US" b="1" dirty="0">
              <a:solidFill>
                <a:schemeClr val="accent6"/>
              </a:solidFill>
            </a:endParaRPr>
          </a:p>
          <a:p>
            <a:pPr algn="ctr"/>
            <a:r>
              <a:rPr lang="en-US" b="1" dirty="0">
                <a:solidFill>
                  <a:schemeClr val="accent6"/>
                </a:solidFill>
              </a:rPr>
              <a:t>Jezebel taught the faithful to do terrible things</a:t>
            </a:r>
          </a:p>
          <a:p>
            <a:pPr algn="ctr"/>
            <a:endParaRPr lang="en-US" b="1" dirty="0">
              <a:solidFill>
                <a:schemeClr val="accent6"/>
              </a:solidFill>
            </a:endParaRPr>
          </a:p>
          <a:p>
            <a:pPr algn="ctr"/>
            <a:r>
              <a:rPr lang="en-US" b="1" dirty="0">
                <a:solidFill>
                  <a:schemeClr val="accent6"/>
                </a:solidFill>
              </a:rPr>
              <a:t>Vs 24,25 – Christ still had faithful in attendance amongst horrible sins and teachings</a:t>
            </a:r>
          </a:p>
          <a:p>
            <a:endParaRPr lang="en-US" b="1" dirty="0">
              <a:solidFill>
                <a:schemeClr val="accent6"/>
              </a:solidFill>
            </a:endParaRPr>
          </a:p>
          <a:p>
            <a:endParaRPr lang="en-US" b="1" dirty="0">
              <a:solidFill>
                <a:schemeClr val="accent6"/>
              </a:solidFill>
            </a:endParaRPr>
          </a:p>
        </p:txBody>
      </p:sp>
    </p:spTree>
    <p:extLst>
      <p:ext uri="{BB962C8B-B14F-4D97-AF65-F5344CB8AC3E}">
        <p14:creationId xmlns:p14="http://schemas.microsoft.com/office/powerpoint/2010/main" val="29583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barn(inVertical)">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barn(inVertical)">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barn(inVertical)">
                                      <p:cBhvr>
                                        <p:cTn id="38" dur="500"/>
                                        <p:tgtEl>
                                          <p:spTgt spid="11">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barn(inVertical)">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barn(inVertical)">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barn(inVertical)">
                                      <p:cBhvr>
                                        <p:cTn id="53" dur="500"/>
                                        <p:tgtEl>
                                          <p:spTgt spid="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Effect transition="in" filter="barn(inVertical)">
                                      <p:cBhvr>
                                        <p:cTn id="5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386EC-C5A7-4C60-9E7A-EA74D7343946}"/>
              </a:ext>
            </a:extLst>
          </p:cNvPr>
          <p:cNvSpPr>
            <a:spLocks noGrp="1"/>
          </p:cNvSpPr>
          <p:nvPr>
            <p:ph type="title"/>
          </p:nvPr>
        </p:nvSpPr>
        <p:spPr>
          <a:xfrm>
            <a:off x="839788" y="0"/>
            <a:ext cx="10515600" cy="823913"/>
          </a:xfrm>
        </p:spPr>
        <p:txBody>
          <a:bodyPr/>
          <a:lstStyle/>
          <a:p>
            <a:r>
              <a:rPr lang="en-US" b="1" u="sng" dirty="0">
                <a:solidFill>
                  <a:srgbClr val="FFFF00"/>
                </a:solidFill>
              </a:rPr>
              <a:t>Comparison of Pergamum, Thyatira, and Sardis</a:t>
            </a:r>
          </a:p>
        </p:txBody>
      </p:sp>
      <p:sp>
        <p:nvSpPr>
          <p:cNvPr id="6" name="Text Placeholder 5">
            <a:extLst>
              <a:ext uri="{FF2B5EF4-FFF2-40B4-BE49-F238E27FC236}">
                <a16:creationId xmlns:a16="http://schemas.microsoft.com/office/drawing/2014/main" id="{EDC425F6-BC69-49F6-9DA4-896647BC0D13}"/>
              </a:ext>
            </a:extLst>
          </p:cNvPr>
          <p:cNvSpPr>
            <a:spLocks noGrp="1"/>
          </p:cNvSpPr>
          <p:nvPr>
            <p:ph type="body" idx="1"/>
          </p:nvPr>
        </p:nvSpPr>
        <p:spPr>
          <a:xfrm>
            <a:off x="768178" y="1020427"/>
            <a:ext cx="2300019" cy="566278"/>
          </a:xfrm>
        </p:spPr>
        <p:txBody>
          <a:bodyPr>
            <a:normAutofit lnSpcReduction="10000"/>
          </a:bodyPr>
          <a:lstStyle/>
          <a:p>
            <a:pPr algn="ctr"/>
            <a:r>
              <a:rPr lang="en-US" sz="3200" u="sng" dirty="0">
                <a:solidFill>
                  <a:srgbClr val="FFFF00"/>
                </a:solidFill>
              </a:rPr>
              <a:t>Pergamum</a:t>
            </a:r>
          </a:p>
        </p:txBody>
      </p:sp>
      <p:sp>
        <p:nvSpPr>
          <p:cNvPr id="7" name="Content Placeholder 6">
            <a:extLst>
              <a:ext uri="{FF2B5EF4-FFF2-40B4-BE49-F238E27FC236}">
                <a16:creationId xmlns:a16="http://schemas.microsoft.com/office/drawing/2014/main" id="{0A2DC336-79CC-4C0B-94DD-9B995A5B962B}"/>
              </a:ext>
            </a:extLst>
          </p:cNvPr>
          <p:cNvSpPr>
            <a:spLocks noGrp="1"/>
          </p:cNvSpPr>
          <p:nvPr>
            <p:ph sz="half" idx="2"/>
          </p:nvPr>
        </p:nvSpPr>
        <p:spPr>
          <a:xfrm>
            <a:off x="156742" y="1586705"/>
            <a:ext cx="3522892" cy="5100533"/>
          </a:xfrm>
        </p:spPr>
        <p:txBody>
          <a:bodyPr>
            <a:normAutofit/>
          </a:bodyPr>
          <a:lstStyle/>
          <a:p>
            <a:pPr algn="ctr"/>
            <a:r>
              <a:rPr lang="en-US" b="1" dirty="0">
                <a:solidFill>
                  <a:srgbClr val="FFFF00"/>
                </a:solidFill>
              </a:rPr>
              <a:t>Terrible false teaching taking place</a:t>
            </a:r>
          </a:p>
          <a:p>
            <a:pPr marL="0" indent="0" algn="ctr">
              <a:buNone/>
            </a:pPr>
            <a:endParaRPr lang="en-US" b="1" dirty="0">
              <a:solidFill>
                <a:srgbClr val="FFFF00"/>
              </a:solidFill>
            </a:endParaRPr>
          </a:p>
          <a:p>
            <a:pPr algn="ctr"/>
            <a:r>
              <a:rPr lang="en-US" b="1" dirty="0">
                <a:solidFill>
                  <a:srgbClr val="FFFF00"/>
                </a:solidFill>
              </a:rPr>
              <a:t>Teaching of Balaam and </a:t>
            </a:r>
            <a:r>
              <a:rPr lang="en-US" b="1" dirty="0" err="1">
                <a:solidFill>
                  <a:srgbClr val="FFFF00"/>
                </a:solidFill>
              </a:rPr>
              <a:t>Nicolatians</a:t>
            </a:r>
            <a:endParaRPr lang="en-US" b="1" dirty="0">
              <a:solidFill>
                <a:srgbClr val="FFFF00"/>
              </a:solidFill>
            </a:endParaRPr>
          </a:p>
          <a:p>
            <a:pPr algn="ctr"/>
            <a:endParaRPr lang="en-US" b="1" dirty="0">
              <a:solidFill>
                <a:srgbClr val="FFFF00"/>
              </a:solidFill>
            </a:endParaRPr>
          </a:p>
          <a:p>
            <a:pPr algn="ctr"/>
            <a:r>
              <a:rPr lang="en-US" b="1" dirty="0">
                <a:solidFill>
                  <a:srgbClr val="FFFF00"/>
                </a:solidFill>
              </a:rPr>
              <a:t>V 13 – “You hold fast to my name . . ..” Still some/few faithful</a:t>
            </a:r>
          </a:p>
          <a:p>
            <a:endParaRPr lang="en-US" b="1" dirty="0">
              <a:solidFill>
                <a:schemeClr val="accent6"/>
              </a:solidFill>
            </a:endParaRPr>
          </a:p>
          <a:p>
            <a:endParaRPr lang="en-US" b="1" dirty="0">
              <a:solidFill>
                <a:schemeClr val="accent6"/>
              </a:solidFill>
            </a:endParaRPr>
          </a:p>
        </p:txBody>
      </p:sp>
      <p:sp>
        <p:nvSpPr>
          <p:cNvPr id="8" name="Text Placeholder 7">
            <a:extLst>
              <a:ext uri="{FF2B5EF4-FFF2-40B4-BE49-F238E27FC236}">
                <a16:creationId xmlns:a16="http://schemas.microsoft.com/office/drawing/2014/main" id="{DE6B4B3F-AB39-42F1-ADD3-7FD9E99A2D2E}"/>
              </a:ext>
            </a:extLst>
          </p:cNvPr>
          <p:cNvSpPr>
            <a:spLocks noGrp="1"/>
          </p:cNvSpPr>
          <p:nvPr>
            <p:ph type="body" sz="quarter" idx="3"/>
          </p:nvPr>
        </p:nvSpPr>
        <p:spPr>
          <a:xfrm>
            <a:off x="8992097" y="1080205"/>
            <a:ext cx="2431725" cy="506500"/>
          </a:xfrm>
        </p:spPr>
        <p:txBody>
          <a:bodyPr>
            <a:normAutofit lnSpcReduction="10000"/>
          </a:bodyPr>
          <a:lstStyle/>
          <a:p>
            <a:pPr algn="ctr"/>
            <a:r>
              <a:rPr lang="en-US" sz="3200" u="sng" dirty="0">
                <a:solidFill>
                  <a:schemeClr val="accent2"/>
                </a:solidFill>
              </a:rPr>
              <a:t>Sardis</a:t>
            </a:r>
          </a:p>
        </p:txBody>
      </p:sp>
      <p:sp>
        <p:nvSpPr>
          <p:cNvPr id="9" name="Content Placeholder 8">
            <a:extLst>
              <a:ext uri="{FF2B5EF4-FFF2-40B4-BE49-F238E27FC236}">
                <a16:creationId xmlns:a16="http://schemas.microsoft.com/office/drawing/2014/main" id="{AE443085-7105-4B9E-B01B-58E755F2D351}"/>
              </a:ext>
            </a:extLst>
          </p:cNvPr>
          <p:cNvSpPr>
            <a:spLocks noGrp="1"/>
          </p:cNvSpPr>
          <p:nvPr>
            <p:ph sz="quarter" idx="4"/>
          </p:nvPr>
        </p:nvSpPr>
        <p:spPr>
          <a:xfrm>
            <a:off x="8390012" y="1662767"/>
            <a:ext cx="3522892" cy="4946573"/>
          </a:xfrm>
        </p:spPr>
        <p:txBody>
          <a:bodyPr>
            <a:normAutofit/>
          </a:bodyPr>
          <a:lstStyle/>
          <a:p>
            <a:pPr algn="ctr"/>
            <a:r>
              <a:rPr lang="en-US" b="1" dirty="0">
                <a:solidFill>
                  <a:schemeClr val="accent2"/>
                </a:solidFill>
              </a:rPr>
              <a:t>Congregation was DEAD</a:t>
            </a:r>
          </a:p>
          <a:p>
            <a:pPr algn="ctr"/>
            <a:endParaRPr lang="en-US" b="1" dirty="0">
              <a:solidFill>
                <a:schemeClr val="accent2"/>
              </a:solidFill>
            </a:endParaRPr>
          </a:p>
          <a:p>
            <a:pPr algn="ctr"/>
            <a:r>
              <a:rPr lang="en-US" b="1" dirty="0">
                <a:solidFill>
                  <a:schemeClr val="accent2"/>
                </a:solidFill>
              </a:rPr>
              <a:t>Probably the faithful were not getting spiritually what they needed?</a:t>
            </a:r>
          </a:p>
          <a:p>
            <a:pPr algn="ctr"/>
            <a:endParaRPr lang="en-US" b="1" dirty="0">
              <a:solidFill>
                <a:schemeClr val="accent2"/>
              </a:solidFill>
            </a:endParaRPr>
          </a:p>
          <a:p>
            <a:pPr algn="ctr"/>
            <a:r>
              <a:rPr lang="en-US" b="1" dirty="0">
                <a:solidFill>
                  <a:schemeClr val="accent2"/>
                </a:solidFill>
              </a:rPr>
              <a:t>V 4 - Still faithful nucleus left.</a:t>
            </a:r>
          </a:p>
        </p:txBody>
      </p:sp>
      <p:sp>
        <p:nvSpPr>
          <p:cNvPr id="10" name="Text Placeholder 5">
            <a:extLst>
              <a:ext uri="{FF2B5EF4-FFF2-40B4-BE49-F238E27FC236}">
                <a16:creationId xmlns:a16="http://schemas.microsoft.com/office/drawing/2014/main" id="{7B9E39E7-6719-4A81-8203-5BD69D30DE9C}"/>
              </a:ext>
            </a:extLst>
          </p:cNvPr>
          <p:cNvSpPr txBox="1">
            <a:spLocks/>
          </p:cNvSpPr>
          <p:nvPr/>
        </p:nvSpPr>
        <p:spPr>
          <a:xfrm>
            <a:off x="4945990" y="1020427"/>
            <a:ext cx="2300019" cy="56627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70AD47"/>
                </a:solidFill>
                <a:effectLst/>
                <a:uLnTx/>
                <a:uFillTx/>
                <a:latin typeface="Calibri" panose="020F0502020204030204"/>
                <a:ea typeface="+mn-ea"/>
                <a:cs typeface="+mn-cs"/>
              </a:rPr>
              <a:t>Thyatira</a:t>
            </a:r>
          </a:p>
        </p:txBody>
      </p:sp>
      <p:sp>
        <p:nvSpPr>
          <p:cNvPr id="11" name="Content Placeholder 6">
            <a:extLst>
              <a:ext uri="{FF2B5EF4-FFF2-40B4-BE49-F238E27FC236}">
                <a16:creationId xmlns:a16="http://schemas.microsoft.com/office/drawing/2014/main" id="{A9A65E8F-F3D2-4A1A-85AE-B1DE26A66421}"/>
              </a:ext>
            </a:extLst>
          </p:cNvPr>
          <p:cNvSpPr txBox="1">
            <a:spLocks/>
          </p:cNvSpPr>
          <p:nvPr/>
        </p:nvSpPr>
        <p:spPr>
          <a:xfrm>
            <a:off x="4214621" y="1507751"/>
            <a:ext cx="3522892" cy="5256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Terrible false teaching take place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Jezebel taught the faithful to do terrible things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Vs 24,25 – Christ still had faithful in attendance amongst horrible sins and teachings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2D0C3BA-8532-4BCA-A803-C964FFACB7CB}"/>
              </a:ext>
            </a:extLst>
          </p:cNvPr>
          <p:cNvSpPr txBox="1"/>
          <p:nvPr/>
        </p:nvSpPr>
        <p:spPr>
          <a:xfrm>
            <a:off x="1019897" y="132613"/>
            <a:ext cx="10152203" cy="2554545"/>
          </a:xfrm>
          <a:prstGeom prst="rect">
            <a:avLst/>
          </a:prstGeom>
          <a:solidFill>
            <a:schemeClr val="accent1"/>
          </a:solidFill>
        </p:spPr>
        <p:txBody>
          <a:bodyPr wrap="none" rtlCol="0">
            <a:spAutoFit/>
          </a:bodyPr>
          <a:lstStyle/>
          <a:p>
            <a:pPr algn="ctr"/>
            <a:r>
              <a:rPr lang="en-US" sz="4000" dirty="0">
                <a:solidFill>
                  <a:schemeClr val="bg1"/>
                </a:solidFill>
              </a:rPr>
              <a:t>To me, this begs the question, when should any </a:t>
            </a:r>
          </a:p>
          <a:p>
            <a:pPr algn="ctr"/>
            <a:r>
              <a:rPr lang="en-US" sz="4000" dirty="0">
                <a:solidFill>
                  <a:schemeClr val="bg1"/>
                </a:solidFill>
              </a:rPr>
              <a:t>faithful, knowledgeable, mature Christian leave</a:t>
            </a:r>
          </a:p>
          <a:p>
            <a:pPr algn="ctr"/>
            <a:r>
              <a:rPr lang="en-US" sz="4000" dirty="0">
                <a:solidFill>
                  <a:schemeClr val="bg1"/>
                </a:solidFill>
              </a:rPr>
              <a:t>a congregation when it has false teaching, and </a:t>
            </a:r>
          </a:p>
          <a:p>
            <a:pPr algn="ctr"/>
            <a:r>
              <a:rPr lang="en-US" sz="4000" dirty="0">
                <a:solidFill>
                  <a:schemeClr val="bg1"/>
                </a:solidFill>
              </a:rPr>
              <a:t>sin running rampant in it?</a:t>
            </a:r>
          </a:p>
        </p:txBody>
      </p:sp>
      <p:sp>
        <p:nvSpPr>
          <p:cNvPr id="12" name="TextBox 11">
            <a:extLst>
              <a:ext uri="{FF2B5EF4-FFF2-40B4-BE49-F238E27FC236}">
                <a16:creationId xmlns:a16="http://schemas.microsoft.com/office/drawing/2014/main" id="{F50D823C-5950-4E77-B773-84EF29402D1D}"/>
              </a:ext>
            </a:extLst>
          </p:cNvPr>
          <p:cNvSpPr txBox="1"/>
          <p:nvPr/>
        </p:nvSpPr>
        <p:spPr>
          <a:xfrm>
            <a:off x="156742" y="2819108"/>
            <a:ext cx="11908132" cy="1938992"/>
          </a:xfrm>
          <a:prstGeom prst="rect">
            <a:avLst/>
          </a:prstGeom>
          <a:solidFill>
            <a:schemeClr val="accent1"/>
          </a:solidFill>
        </p:spPr>
        <p:txBody>
          <a:bodyPr wrap="none" rtlCol="0">
            <a:spAutoFit/>
          </a:bodyPr>
          <a:lstStyle/>
          <a:p>
            <a:pPr algn="ctr"/>
            <a:r>
              <a:rPr lang="en-US" sz="4000" dirty="0">
                <a:solidFill>
                  <a:schemeClr val="bg1"/>
                </a:solidFill>
              </a:rPr>
              <a:t>And if the faithful do leave, what is left in that </a:t>
            </a:r>
          </a:p>
          <a:p>
            <a:pPr algn="ctr"/>
            <a:r>
              <a:rPr lang="en-US" sz="4000" dirty="0">
                <a:solidFill>
                  <a:schemeClr val="bg1"/>
                </a:solidFill>
              </a:rPr>
              <a:t>congregation and ultimately what WILL happen to those</a:t>
            </a:r>
          </a:p>
          <a:p>
            <a:pPr algn="ctr"/>
            <a:r>
              <a:rPr lang="en-US" sz="4000" dirty="0">
                <a:solidFill>
                  <a:schemeClr val="bg1"/>
                </a:solidFill>
              </a:rPr>
              <a:t>who remain?</a:t>
            </a:r>
          </a:p>
        </p:txBody>
      </p:sp>
      <p:sp>
        <p:nvSpPr>
          <p:cNvPr id="13" name="TextBox 12">
            <a:extLst>
              <a:ext uri="{FF2B5EF4-FFF2-40B4-BE49-F238E27FC236}">
                <a16:creationId xmlns:a16="http://schemas.microsoft.com/office/drawing/2014/main" id="{E439EB5D-D8D2-4DD3-9210-AC44EA038C9A}"/>
              </a:ext>
            </a:extLst>
          </p:cNvPr>
          <p:cNvSpPr txBox="1"/>
          <p:nvPr/>
        </p:nvSpPr>
        <p:spPr>
          <a:xfrm>
            <a:off x="401007" y="5022000"/>
            <a:ext cx="11419601" cy="1323439"/>
          </a:xfrm>
          <a:prstGeom prst="rect">
            <a:avLst/>
          </a:prstGeom>
          <a:solidFill>
            <a:schemeClr val="accent1"/>
          </a:solidFill>
        </p:spPr>
        <p:txBody>
          <a:bodyPr wrap="none" rtlCol="0">
            <a:spAutoFit/>
          </a:bodyPr>
          <a:lstStyle/>
          <a:p>
            <a:pPr algn="ctr"/>
            <a:r>
              <a:rPr lang="en-US" sz="4000" dirty="0">
                <a:solidFill>
                  <a:schemeClr val="bg1"/>
                </a:solidFill>
              </a:rPr>
              <a:t>So, how long should the faithful stay in a congregation</a:t>
            </a:r>
          </a:p>
          <a:p>
            <a:pPr algn="ctr"/>
            <a:r>
              <a:rPr lang="en-US" sz="4000" dirty="0">
                <a:solidFill>
                  <a:schemeClr val="bg1"/>
                </a:solidFill>
              </a:rPr>
              <a:t>when sin and false teaching are occurring?</a:t>
            </a:r>
          </a:p>
        </p:txBody>
      </p:sp>
    </p:spTree>
    <p:extLst>
      <p:ext uri="{BB962C8B-B14F-4D97-AF65-F5344CB8AC3E}">
        <p14:creationId xmlns:p14="http://schemas.microsoft.com/office/powerpoint/2010/main" val="267523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extLst>
              <p:ext uri="{D42A27DB-BD31-4B8C-83A1-F6EECF244321}">
                <p14:modId xmlns:p14="http://schemas.microsoft.com/office/powerpoint/2010/main" val="4021208978"/>
              </p:ext>
            </p:extLst>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pPr algn="ctr"/>
                      <a:r>
                        <a:rPr lang="en-US" sz="2400" b="1" dirty="0">
                          <a:solidFill>
                            <a:schemeClr val="accent2">
                              <a:lumMod val="75000"/>
                            </a:schemeClr>
                          </a:solidFill>
                        </a:rPr>
                        <a:t>Permitting False Teaching (Thyatira) – 2:20-23</a:t>
                      </a:r>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pPr algn="ctr"/>
                      <a:r>
                        <a:rPr lang="en-US" sz="2400" b="1" dirty="0">
                          <a:solidFill>
                            <a:schemeClr val="accent1"/>
                          </a:solidFill>
                        </a:rPr>
                        <a:t>Spiritually DEAD congregation (Sardis) – 3:1)</a:t>
                      </a:r>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pPr algn="ctr"/>
                      <a:r>
                        <a:rPr lang="en-US" sz="2400" b="1" dirty="0">
                          <a:solidFill>
                            <a:schemeClr val="bg1">
                              <a:lumMod val="50000"/>
                            </a:schemeClr>
                          </a:solidFill>
                        </a:rPr>
                        <a:t>Works NOT perfect (Sardis) – 3:2</a:t>
                      </a:r>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pPr algn="ctr"/>
                      <a:r>
                        <a:rPr lang="en-US" sz="2200" b="1" dirty="0">
                          <a:solidFill>
                            <a:schemeClr val="accent2">
                              <a:lumMod val="75000"/>
                            </a:schemeClr>
                          </a:solidFill>
                        </a:rPr>
                        <a:t>Needed to Fight False Teaching – (Thyatira) – 2:24</a:t>
                      </a:r>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373093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CCB4-8EEB-49E0-BF10-AA4C789A5508}"/>
              </a:ext>
            </a:extLst>
          </p:cNvPr>
          <p:cNvSpPr>
            <a:spLocks noGrp="1"/>
          </p:cNvSpPr>
          <p:nvPr>
            <p:ph type="title"/>
          </p:nvPr>
        </p:nvSpPr>
        <p:spPr>
          <a:xfrm>
            <a:off x="838200" y="0"/>
            <a:ext cx="10515600" cy="868764"/>
          </a:xfrm>
        </p:spPr>
        <p:txBody>
          <a:bodyPr/>
          <a:lstStyle/>
          <a:p>
            <a:pPr algn="ctr"/>
            <a:r>
              <a:rPr lang="en-US" b="1" dirty="0">
                <a:solidFill>
                  <a:srgbClr val="FFFF00"/>
                </a:solidFill>
              </a:rPr>
              <a:t>How Long to Stay and Fight Sin?</a:t>
            </a:r>
          </a:p>
        </p:txBody>
      </p:sp>
      <p:sp>
        <p:nvSpPr>
          <p:cNvPr id="3" name="Content Placeholder 2">
            <a:extLst>
              <a:ext uri="{FF2B5EF4-FFF2-40B4-BE49-F238E27FC236}">
                <a16:creationId xmlns:a16="http://schemas.microsoft.com/office/drawing/2014/main" id="{F73C7142-6DF0-4775-B960-AA397E37AE27}"/>
              </a:ext>
            </a:extLst>
          </p:cNvPr>
          <p:cNvSpPr>
            <a:spLocks noGrp="1"/>
          </p:cNvSpPr>
          <p:nvPr>
            <p:ph idx="1"/>
          </p:nvPr>
        </p:nvSpPr>
        <p:spPr>
          <a:xfrm>
            <a:off x="308472" y="771181"/>
            <a:ext cx="11523644" cy="5849955"/>
          </a:xfrm>
        </p:spPr>
        <p:txBody>
          <a:bodyPr/>
          <a:lstStyle/>
          <a:p>
            <a:r>
              <a:rPr lang="en-US" b="1" dirty="0">
                <a:solidFill>
                  <a:schemeClr val="accent2">
                    <a:lumMod val="60000"/>
                    <a:lumOff val="40000"/>
                  </a:schemeClr>
                </a:solidFill>
              </a:rPr>
              <a:t>I am going to ask some pointed questions about leaving a congregation and going to another congregation or start a congregation.</a:t>
            </a:r>
          </a:p>
          <a:p>
            <a:r>
              <a:rPr lang="en-US" b="1" dirty="0">
                <a:solidFill>
                  <a:schemeClr val="accent2">
                    <a:lumMod val="60000"/>
                    <a:lumOff val="40000"/>
                  </a:schemeClr>
                </a:solidFill>
              </a:rPr>
              <a:t>There are examples of people leaving on congregation and going to another congregation for work purposes – Paul from Antioch to Ephesus; Timothy to Ephesus; </a:t>
            </a:r>
            <a:r>
              <a:rPr lang="en-US" b="1" dirty="0" err="1">
                <a:solidFill>
                  <a:schemeClr val="accent2">
                    <a:lumMod val="60000"/>
                    <a:lumOff val="40000"/>
                  </a:schemeClr>
                </a:solidFill>
              </a:rPr>
              <a:t>ect</a:t>
            </a:r>
            <a:r>
              <a:rPr lang="en-US" b="1" dirty="0">
                <a:solidFill>
                  <a:schemeClr val="accent2">
                    <a:lumMod val="60000"/>
                    <a:lumOff val="40000"/>
                  </a:schemeClr>
                </a:solidFill>
              </a:rPr>
              <a:t>.</a:t>
            </a:r>
          </a:p>
          <a:p>
            <a:r>
              <a:rPr lang="en-US" b="1" dirty="0">
                <a:solidFill>
                  <a:schemeClr val="accent2">
                    <a:lumMod val="60000"/>
                    <a:lumOff val="40000"/>
                  </a:schemeClr>
                </a:solidFill>
              </a:rPr>
              <a:t>Where is there an example of a person leaving a congregation and going to another for the reason of being unhappy?  Upset with what is taught? Etc.</a:t>
            </a:r>
          </a:p>
          <a:p>
            <a:r>
              <a:rPr lang="en-US" b="1" dirty="0">
                <a:solidFill>
                  <a:schemeClr val="accent2">
                    <a:lumMod val="60000"/>
                    <a:lumOff val="40000"/>
                  </a:schemeClr>
                </a:solidFill>
              </a:rPr>
              <a:t>Examples where people stayed Corinth, Pergamum, Thyatira, Sardis, et all.</a:t>
            </a:r>
          </a:p>
          <a:p>
            <a:r>
              <a:rPr lang="en-US" b="1" dirty="0">
                <a:solidFill>
                  <a:schemeClr val="accent2">
                    <a:lumMod val="60000"/>
                    <a:lumOff val="40000"/>
                  </a:schemeClr>
                </a:solidFill>
              </a:rPr>
              <a:t>Think Thyatira for a moment.  What was going on there in terms of false teaching?</a:t>
            </a:r>
          </a:p>
          <a:p>
            <a:r>
              <a:rPr lang="en-US" b="1" dirty="0">
                <a:solidFill>
                  <a:schemeClr val="accent2">
                    <a:lumMod val="60000"/>
                    <a:lumOff val="40000"/>
                  </a:schemeClr>
                </a:solidFill>
              </a:rPr>
              <a:t>Did Jesus tell the faithful there to leave, to start their own congregation?</a:t>
            </a:r>
          </a:p>
          <a:p>
            <a:r>
              <a:rPr lang="en-US" b="1" dirty="0">
                <a:solidFill>
                  <a:schemeClr val="accent2">
                    <a:lumMod val="60000"/>
                    <a:lumOff val="40000"/>
                  </a:schemeClr>
                </a:solidFill>
              </a:rPr>
              <a:t>Just asking questions for us to think about.</a:t>
            </a:r>
          </a:p>
        </p:txBody>
      </p:sp>
    </p:spTree>
    <p:extLst>
      <p:ext uri="{BB962C8B-B14F-4D97-AF65-F5344CB8AC3E}">
        <p14:creationId xmlns:p14="http://schemas.microsoft.com/office/powerpoint/2010/main" val="20268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35BB-0679-4FDA-9785-EC9012AAA93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6B50AA8-F771-4095-9CCA-9AE6287D1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89756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7706-660F-4E9B-B38A-4B53271019A9}"/>
              </a:ext>
            </a:extLst>
          </p:cNvPr>
          <p:cNvSpPr>
            <a:spLocks noGrp="1"/>
          </p:cNvSpPr>
          <p:nvPr>
            <p:ph type="title"/>
          </p:nvPr>
        </p:nvSpPr>
        <p:spPr>
          <a:xfrm>
            <a:off x="838200" y="0"/>
            <a:ext cx="10515600" cy="980790"/>
          </a:xfrm>
        </p:spPr>
        <p:txBody>
          <a:bodyPr>
            <a:normAutofit fontScale="90000"/>
          </a:bodyPr>
          <a:lstStyle/>
          <a:p>
            <a:pPr algn="ctr"/>
            <a:r>
              <a:rPr lang="en-US" sz="5400" b="1" dirty="0">
                <a:solidFill>
                  <a:srgbClr val="FFFF00"/>
                </a:solidFill>
              </a:rPr>
              <a:t>A Few More Questions and Comments</a:t>
            </a:r>
          </a:p>
        </p:txBody>
      </p:sp>
      <p:sp>
        <p:nvSpPr>
          <p:cNvPr id="3" name="Content Placeholder 2">
            <a:extLst>
              <a:ext uri="{FF2B5EF4-FFF2-40B4-BE49-F238E27FC236}">
                <a16:creationId xmlns:a16="http://schemas.microsoft.com/office/drawing/2014/main" id="{05711E27-8361-49CE-A472-5A6E0A005685}"/>
              </a:ext>
            </a:extLst>
          </p:cNvPr>
          <p:cNvSpPr>
            <a:spLocks noGrp="1"/>
          </p:cNvSpPr>
          <p:nvPr>
            <p:ph idx="1"/>
          </p:nvPr>
        </p:nvSpPr>
        <p:spPr>
          <a:xfrm>
            <a:off x="503433" y="980790"/>
            <a:ext cx="11311848" cy="5553574"/>
          </a:xfrm>
        </p:spPr>
        <p:txBody>
          <a:bodyPr/>
          <a:lstStyle/>
          <a:p>
            <a:r>
              <a:rPr lang="en-US" b="1" dirty="0">
                <a:solidFill>
                  <a:srgbClr val="FFC000"/>
                </a:solidFill>
              </a:rPr>
              <a:t>I don’t want anyone to think I am saying you HAVE to stay, I am not.</a:t>
            </a:r>
          </a:p>
          <a:p>
            <a:r>
              <a:rPr lang="en-US" b="1" dirty="0">
                <a:solidFill>
                  <a:srgbClr val="FFC000"/>
                </a:solidFill>
              </a:rPr>
              <a:t>To me, this is an individual situation and each situation has many different moving parts that must be considered.</a:t>
            </a:r>
          </a:p>
          <a:p>
            <a:r>
              <a:rPr lang="en-US" b="1" dirty="0">
                <a:solidFill>
                  <a:srgbClr val="FFC000"/>
                </a:solidFill>
              </a:rPr>
              <a:t>Children involved? We are growing weaker? For the best of our attitude we need to be somewhere else?</a:t>
            </a:r>
          </a:p>
          <a:p>
            <a:r>
              <a:rPr lang="en-US" b="1" dirty="0">
                <a:solidFill>
                  <a:srgbClr val="FFC000"/>
                </a:solidFill>
              </a:rPr>
              <a:t>BUT</a:t>
            </a:r>
          </a:p>
          <a:p>
            <a:r>
              <a:rPr lang="en-US" b="1" dirty="0">
                <a:solidFill>
                  <a:srgbClr val="FFC000"/>
                </a:solidFill>
              </a:rPr>
              <a:t>Do people sometimes leave TOO QUICKLY?  What if we do leave too quickly, how does Jesus view that?</a:t>
            </a:r>
          </a:p>
          <a:p>
            <a:r>
              <a:rPr lang="en-US" b="1" dirty="0">
                <a:solidFill>
                  <a:srgbClr val="FFC000"/>
                </a:solidFill>
              </a:rPr>
              <a:t>We say, we need a command, example or necessary inference for all we do spiritually in our lives.</a:t>
            </a:r>
          </a:p>
          <a:p>
            <a:r>
              <a:rPr lang="en-US" b="1" dirty="0">
                <a:solidFill>
                  <a:srgbClr val="FFC000"/>
                </a:solidFill>
              </a:rPr>
              <a:t>Where is the command, example or necessary inference for us to take this action in our lives, if we feel it needs to be taken?</a:t>
            </a:r>
          </a:p>
        </p:txBody>
      </p:sp>
    </p:spTree>
    <p:extLst>
      <p:ext uri="{BB962C8B-B14F-4D97-AF65-F5344CB8AC3E}">
        <p14:creationId xmlns:p14="http://schemas.microsoft.com/office/powerpoint/2010/main" val="23921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574A1-0A58-4DFD-A662-58900FFFFC79}"/>
              </a:ext>
            </a:extLst>
          </p:cNvPr>
          <p:cNvSpPr>
            <a:spLocks noGrp="1"/>
          </p:cNvSpPr>
          <p:nvPr>
            <p:ph type="title"/>
          </p:nvPr>
        </p:nvSpPr>
        <p:spPr>
          <a:xfrm>
            <a:off x="838200" y="0"/>
            <a:ext cx="10515600" cy="1199270"/>
          </a:xfrm>
        </p:spPr>
        <p:txBody>
          <a:bodyPr>
            <a:normAutofit fontScale="90000"/>
          </a:bodyPr>
          <a:lstStyle/>
          <a:p>
            <a:r>
              <a:rPr lang="en-US" sz="6000" b="1" dirty="0">
                <a:solidFill>
                  <a:schemeClr val="bg1"/>
                </a:solidFill>
              </a:rPr>
              <a:t>Central Theme of First Three Chapters</a:t>
            </a:r>
          </a:p>
        </p:txBody>
      </p:sp>
      <p:pic>
        <p:nvPicPr>
          <p:cNvPr id="7" name="Content Placeholder 6">
            <a:extLst>
              <a:ext uri="{FF2B5EF4-FFF2-40B4-BE49-F238E27FC236}">
                <a16:creationId xmlns:a16="http://schemas.microsoft.com/office/drawing/2014/main" id="{1D05F7AC-7E15-44F1-9780-67467B5819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626" y="991518"/>
            <a:ext cx="8097397" cy="5866482"/>
          </a:xfrm>
        </p:spPr>
      </p:pic>
    </p:spTree>
    <p:extLst>
      <p:ext uri="{BB962C8B-B14F-4D97-AF65-F5344CB8AC3E}">
        <p14:creationId xmlns:p14="http://schemas.microsoft.com/office/powerpoint/2010/main" val="179254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1733-5B68-45E2-AEDE-FEE2899B33E1}"/>
              </a:ext>
            </a:extLst>
          </p:cNvPr>
          <p:cNvSpPr>
            <a:spLocks noGrp="1"/>
          </p:cNvSpPr>
          <p:nvPr>
            <p:ph type="title"/>
          </p:nvPr>
        </p:nvSpPr>
        <p:spPr>
          <a:xfrm>
            <a:off x="838200" y="0"/>
            <a:ext cx="10515600" cy="1034017"/>
          </a:xfrm>
        </p:spPr>
        <p:txBody>
          <a:bodyPr>
            <a:normAutofit/>
          </a:bodyPr>
          <a:lstStyle/>
          <a:p>
            <a:pPr algn="ctr"/>
            <a:r>
              <a:rPr lang="en-US" sz="6000" b="1" u="sng" dirty="0">
                <a:solidFill>
                  <a:srgbClr val="FFC000"/>
                </a:solidFill>
              </a:rPr>
              <a:t>Thyatira</a:t>
            </a:r>
          </a:p>
        </p:txBody>
      </p:sp>
      <p:sp>
        <p:nvSpPr>
          <p:cNvPr id="3" name="Content Placeholder 2">
            <a:extLst>
              <a:ext uri="{FF2B5EF4-FFF2-40B4-BE49-F238E27FC236}">
                <a16:creationId xmlns:a16="http://schemas.microsoft.com/office/drawing/2014/main" id="{70B66D54-6D7A-4290-9EF4-701CE4A4E36B}"/>
              </a:ext>
            </a:extLst>
          </p:cNvPr>
          <p:cNvSpPr>
            <a:spLocks noGrp="1"/>
          </p:cNvSpPr>
          <p:nvPr>
            <p:ph idx="1"/>
          </p:nvPr>
        </p:nvSpPr>
        <p:spPr>
          <a:xfrm>
            <a:off x="352539" y="1034016"/>
            <a:ext cx="11644829" cy="5598137"/>
          </a:xfrm>
        </p:spPr>
        <p:txBody>
          <a:bodyPr>
            <a:normAutofit fontScale="92500" lnSpcReduction="20000"/>
          </a:bodyPr>
          <a:lstStyle/>
          <a:p>
            <a:pPr marL="0" indent="0">
              <a:buNone/>
            </a:pPr>
            <a:r>
              <a:rPr lang="en-US" b="1" baseline="30000" dirty="0">
                <a:solidFill>
                  <a:srgbClr val="FFC000"/>
                </a:solidFill>
              </a:rPr>
              <a:t>18 </a:t>
            </a:r>
            <a:r>
              <a:rPr lang="en-US" b="1" dirty="0">
                <a:solidFill>
                  <a:srgbClr val="FFC000"/>
                </a:solidFill>
              </a:rPr>
              <a:t>“And to the angel of the church in Thyatira write, ‘These things says the Son of God, who has eyes like a flame of fire, and His feet like fine brass: </a:t>
            </a:r>
            <a:r>
              <a:rPr lang="en-US" b="1" baseline="30000" dirty="0">
                <a:solidFill>
                  <a:srgbClr val="FFC000"/>
                </a:solidFill>
              </a:rPr>
              <a:t>19 </a:t>
            </a:r>
            <a:r>
              <a:rPr lang="en-US" b="1" dirty="0">
                <a:solidFill>
                  <a:srgbClr val="FFC000"/>
                </a:solidFill>
              </a:rPr>
              <a:t>“I know your works, love, service, faith, and your patience; and </a:t>
            </a:r>
            <a:r>
              <a:rPr lang="en-US" b="1" i="1" dirty="0">
                <a:solidFill>
                  <a:srgbClr val="FFC000"/>
                </a:solidFill>
              </a:rPr>
              <a:t>as</a:t>
            </a:r>
            <a:r>
              <a:rPr lang="en-US" b="1" dirty="0">
                <a:solidFill>
                  <a:srgbClr val="FFC000"/>
                </a:solidFill>
              </a:rPr>
              <a:t> for your works, the last </a:t>
            </a:r>
            <a:r>
              <a:rPr lang="en-US" b="1" i="1" dirty="0">
                <a:solidFill>
                  <a:srgbClr val="FFC000"/>
                </a:solidFill>
              </a:rPr>
              <a:t>are m</a:t>
            </a:r>
            <a:r>
              <a:rPr lang="en-US" b="1" dirty="0">
                <a:solidFill>
                  <a:srgbClr val="FFC000"/>
                </a:solidFill>
              </a:rPr>
              <a:t>ore than the first. </a:t>
            </a:r>
            <a:r>
              <a:rPr lang="en-US" b="1" baseline="30000" dirty="0">
                <a:solidFill>
                  <a:srgbClr val="FFC000"/>
                </a:solidFill>
              </a:rPr>
              <a:t>20 </a:t>
            </a:r>
            <a:r>
              <a:rPr lang="en-US" b="1" dirty="0">
                <a:solidFill>
                  <a:srgbClr val="FFC000"/>
                </a:solidFill>
              </a:rPr>
              <a:t>Nevertheless I have a few things against you, because you allow that woman Jezebel, who calls herself a prophetess, to teach and seduce My servants to commit sexual immorality and eat things sacrificed to idols. </a:t>
            </a:r>
            <a:r>
              <a:rPr lang="en-US" b="1" baseline="30000" dirty="0">
                <a:solidFill>
                  <a:srgbClr val="FFC000"/>
                </a:solidFill>
              </a:rPr>
              <a:t>21 </a:t>
            </a:r>
            <a:r>
              <a:rPr lang="en-US" b="1" dirty="0">
                <a:solidFill>
                  <a:srgbClr val="FFC000"/>
                </a:solidFill>
              </a:rPr>
              <a:t>And I gave her time to repent of her sexual immorality, and she did not repent. </a:t>
            </a:r>
            <a:r>
              <a:rPr lang="en-US" b="1" baseline="30000" dirty="0">
                <a:solidFill>
                  <a:srgbClr val="FFC000"/>
                </a:solidFill>
              </a:rPr>
              <a:t>22 </a:t>
            </a:r>
            <a:r>
              <a:rPr lang="en-US" b="1" dirty="0">
                <a:solidFill>
                  <a:srgbClr val="FFC000"/>
                </a:solidFill>
              </a:rPr>
              <a:t>Indeed I will cast her into a sickbed, and those who commit adultery with her into great tribulation, unless they repent of their deeds. </a:t>
            </a:r>
            <a:r>
              <a:rPr lang="en-US" b="1" baseline="30000" dirty="0">
                <a:solidFill>
                  <a:srgbClr val="FFC000"/>
                </a:solidFill>
              </a:rPr>
              <a:t>23 </a:t>
            </a:r>
            <a:r>
              <a:rPr lang="en-US" b="1" dirty="0">
                <a:solidFill>
                  <a:srgbClr val="FFC000"/>
                </a:solidFill>
              </a:rPr>
              <a:t>I will kill her children with death, and all the churches shall know that I am He who searches the minds and hearts. And I will give to each one of you according to your works. </a:t>
            </a:r>
            <a:r>
              <a:rPr lang="en-US" b="1" baseline="30000" dirty="0">
                <a:solidFill>
                  <a:srgbClr val="FFC000"/>
                </a:solidFill>
              </a:rPr>
              <a:t>24 </a:t>
            </a:r>
            <a:r>
              <a:rPr lang="en-US" b="1" dirty="0">
                <a:solidFill>
                  <a:srgbClr val="FFC000"/>
                </a:solidFill>
              </a:rPr>
              <a:t>“Now to you I say, and to the rest in Thyatira, as many as do not have this doctrine, who have not known the depths of Satan, as they say, I will put on you no other burden. </a:t>
            </a:r>
            <a:r>
              <a:rPr lang="en-US" b="1" baseline="30000" dirty="0">
                <a:solidFill>
                  <a:srgbClr val="FFC000"/>
                </a:solidFill>
              </a:rPr>
              <a:t>25 </a:t>
            </a:r>
            <a:r>
              <a:rPr lang="en-US" b="1" dirty="0">
                <a:solidFill>
                  <a:srgbClr val="FFC000"/>
                </a:solidFill>
              </a:rPr>
              <a:t>But hold fast what you have till I come. </a:t>
            </a:r>
            <a:r>
              <a:rPr lang="en-US" b="1" baseline="30000" dirty="0">
                <a:solidFill>
                  <a:srgbClr val="FFC000"/>
                </a:solidFill>
              </a:rPr>
              <a:t>26 </a:t>
            </a:r>
            <a:r>
              <a:rPr lang="en-US" b="1" dirty="0">
                <a:solidFill>
                  <a:srgbClr val="FFC000"/>
                </a:solidFill>
              </a:rPr>
              <a:t>And he who overcomes, and keeps My works until the end, to him I will give power over the nations— </a:t>
            </a:r>
            <a:r>
              <a:rPr lang="en-US" b="1" baseline="30000" dirty="0">
                <a:solidFill>
                  <a:srgbClr val="FFC000"/>
                </a:solidFill>
              </a:rPr>
              <a:t>27 </a:t>
            </a:r>
            <a:r>
              <a:rPr lang="en-US" b="1" dirty="0">
                <a:solidFill>
                  <a:srgbClr val="FFC000"/>
                </a:solidFill>
              </a:rPr>
              <a:t>‘He shall rule them with a rod of iron; They shall be dashed to pieces like the potter’s vessels’— as I also have received from My Father; </a:t>
            </a:r>
            <a:r>
              <a:rPr lang="en-US" b="1" baseline="30000" dirty="0">
                <a:solidFill>
                  <a:srgbClr val="FFC000"/>
                </a:solidFill>
              </a:rPr>
              <a:t>28 </a:t>
            </a:r>
            <a:r>
              <a:rPr lang="en-US" b="1" dirty="0">
                <a:solidFill>
                  <a:srgbClr val="FFC000"/>
                </a:solidFill>
              </a:rPr>
              <a:t>and I will give him the morning star. </a:t>
            </a:r>
            <a:r>
              <a:rPr lang="en-US" b="1" baseline="30000" dirty="0">
                <a:solidFill>
                  <a:srgbClr val="FFC000"/>
                </a:solidFill>
              </a:rPr>
              <a:t>29 </a:t>
            </a:r>
            <a:r>
              <a:rPr lang="en-US" b="1" dirty="0">
                <a:solidFill>
                  <a:srgbClr val="FFC000"/>
                </a:solidFill>
              </a:rPr>
              <a:t>“He who has an ear, let him hear what the Spirit says to the churches.” ’</a:t>
            </a:r>
          </a:p>
          <a:p>
            <a:endParaRPr lang="en-US" dirty="0"/>
          </a:p>
        </p:txBody>
      </p:sp>
    </p:spTree>
    <p:extLst>
      <p:ext uri="{BB962C8B-B14F-4D97-AF65-F5344CB8AC3E}">
        <p14:creationId xmlns:p14="http://schemas.microsoft.com/office/powerpoint/2010/main" val="408547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pPr algn="ctr"/>
                      <a:r>
                        <a:rPr lang="en-US" sz="2400" b="1" dirty="0">
                          <a:solidFill>
                            <a:schemeClr val="accent2">
                              <a:lumMod val="75000"/>
                            </a:schemeClr>
                          </a:solidFill>
                        </a:rPr>
                        <a:t>Permitting False Teaching (Thyatira) – 2:20-23</a:t>
                      </a:r>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endParaRPr lang="en-US"/>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149238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835A-D60E-401E-95BC-F70AA846EF67}"/>
              </a:ext>
            </a:extLst>
          </p:cNvPr>
          <p:cNvSpPr>
            <a:spLocks noGrp="1"/>
          </p:cNvSpPr>
          <p:nvPr>
            <p:ph type="title"/>
          </p:nvPr>
        </p:nvSpPr>
        <p:spPr>
          <a:xfrm>
            <a:off x="682586" y="187287"/>
            <a:ext cx="10979227" cy="1503401"/>
          </a:xfrm>
          <a:ln w="28575">
            <a:solidFill>
              <a:schemeClr val="bg1"/>
            </a:solidFill>
          </a:ln>
        </p:spPr>
        <p:txBody>
          <a:bodyPr>
            <a:noAutofit/>
          </a:bodyPr>
          <a:lstStyle/>
          <a:p>
            <a:pPr algn="ctr"/>
            <a:r>
              <a:rPr lang="en-US" sz="2800" b="1" baseline="30000" dirty="0">
                <a:solidFill>
                  <a:schemeClr val="bg1"/>
                </a:solidFill>
              </a:rPr>
              <a:t>24 </a:t>
            </a:r>
            <a:r>
              <a:rPr lang="en-US" sz="2800" dirty="0">
                <a:solidFill>
                  <a:schemeClr val="bg1"/>
                </a:solidFill>
              </a:rPr>
              <a:t>“Now to you I say, and to the rest in Thyatira, as many as do not have this doctrine, who have not known the depths of Satan, as they say, I will put on you no other burden. </a:t>
            </a:r>
            <a:r>
              <a:rPr lang="en-US" sz="2800" b="1" baseline="30000" dirty="0">
                <a:solidFill>
                  <a:schemeClr val="bg1"/>
                </a:solidFill>
              </a:rPr>
              <a:t>25 </a:t>
            </a:r>
            <a:r>
              <a:rPr lang="en-US" sz="2800" dirty="0">
                <a:solidFill>
                  <a:schemeClr val="bg1"/>
                </a:solidFill>
              </a:rPr>
              <a:t>But hold fast what you have till I come. </a:t>
            </a:r>
          </a:p>
        </p:txBody>
      </p:sp>
      <p:sp>
        <p:nvSpPr>
          <p:cNvPr id="3" name="Content Placeholder 2">
            <a:extLst>
              <a:ext uri="{FF2B5EF4-FFF2-40B4-BE49-F238E27FC236}">
                <a16:creationId xmlns:a16="http://schemas.microsoft.com/office/drawing/2014/main" id="{15E34A13-C048-42C7-A5CC-94CA04C270B7}"/>
              </a:ext>
            </a:extLst>
          </p:cNvPr>
          <p:cNvSpPr>
            <a:spLocks noGrp="1"/>
          </p:cNvSpPr>
          <p:nvPr>
            <p:ph sz="half" idx="1"/>
          </p:nvPr>
        </p:nvSpPr>
        <p:spPr>
          <a:xfrm>
            <a:off x="838201" y="1825625"/>
            <a:ext cx="4703284" cy="4351338"/>
          </a:xfrm>
        </p:spPr>
        <p:txBody>
          <a:bodyPr/>
          <a:lstStyle/>
          <a:p>
            <a:pPr marL="0" indent="0" algn="ctr">
              <a:buNone/>
            </a:pPr>
            <a:r>
              <a:rPr lang="en-US" b="1" dirty="0">
                <a:solidFill>
                  <a:srgbClr val="FFC000"/>
                </a:solidFill>
              </a:rPr>
              <a:t>As we look at Thyatira and then Sardis, notice that there was horrendous false teaching and sin occurring AND faithful brethren in attendance.  After we are done with Sardis, we will look at what Jesus tells these faithful brethren to do and what he does not tell them to do.</a:t>
            </a:r>
          </a:p>
        </p:txBody>
      </p:sp>
      <p:pic>
        <p:nvPicPr>
          <p:cNvPr id="6" name="Content Placeholder 5">
            <a:extLst>
              <a:ext uri="{FF2B5EF4-FFF2-40B4-BE49-F238E27FC236}">
                <a16:creationId xmlns:a16="http://schemas.microsoft.com/office/drawing/2014/main" id="{9929C53D-0F7A-4524-A654-C062F030A3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8093" y="1905917"/>
            <a:ext cx="5629618" cy="4764795"/>
          </a:xfrm>
        </p:spPr>
      </p:pic>
    </p:spTree>
    <p:extLst>
      <p:ext uri="{BB962C8B-B14F-4D97-AF65-F5344CB8AC3E}">
        <p14:creationId xmlns:p14="http://schemas.microsoft.com/office/powerpoint/2010/main" val="260771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9602-5F1D-4EF9-BB18-611D795808DE}"/>
              </a:ext>
            </a:extLst>
          </p:cNvPr>
          <p:cNvSpPr>
            <a:spLocks noGrp="1"/>
          </p:cNvSpPr>
          <p:nvPr>
            <p:ph type="title"/>
          </p:nvPr>
        </p:nvSpPr>
        <p:spPr>
          <a:xfrm>
            <a:off x="838200" y="0"/>
            <a:ext cx="10515600" cy="967916"/>
          </a:xfrm>
        </p:spPr>
        <p:txBody>
          <a:bodyPr/>
          <a:lstStyle/>
          <a:p>
            <a:pPr algn="ctr"/>
            <a:r>
              <a:rPr lang="en-US" b="1" u="sng" dirty="0">
                <a:solidFill>
                  <a:schemeClr val="bg1"/>
                </a:solidFill>
              </a:rPr>
              <a:t>Notes about BOTH Thyatira and Pergamum</a:t>
            </a:r>
          </a:p>
        </p:txBody>
      </p:sp>
      <p:sp>
        <p:nvSpPr>
          <p:cNvPr id="3" name="Content Placeholder 2">
            <a:extLst>
              <a:ext uri="{FF2B5EF4-FFF2-40B4-BE49-F238E27FC236}">
                <a16:creationId xmlns:a16="http://schemas.microsoft.com/office/drawing/2014/main" id="{C05FF90A-3C70-4E88-913E-27C34320641B}"/>
              </a:ext>
            </a:extLst>
          </p:cNvPr>
          <p:cNvSpPr>
            <a:spLocks noGrp="1"/>
          </p:cNvSpPr>
          <p:nvPr>
            <p:ph sz="half" idx="1"/>
          </p:nvPr>
        </p:nvSpPr>
        <p:spPr>
          <a:xfrm>
            <a:off x="80864" y="1074144"/>
            <a:ext cx="5755395" cy="5783856"/>
          </a:xfrm>
        </p:spPr>
        <p:txBody>
          <a:bodyPr>
            <a:normAutofit fontScale="92500" lnSpcReduction="10000"/>
          </a:bodyPr>
          <a:lstStyle/>
          <a:p>
            <a:pPr marL="0" indent="0" algn="ctr">
              <a:buNone/>
            </a:pPr>
            <a:r>
              <a:rPr lang="en-US" sz="3200" b="1" dirty="0">
                <a:solidFill>
                  <a:srgbClr val="FFFF00"/>
                </a:solidFill>
              </a:rPr>
              <a:t>Both had false teaching in the church</a:t>
            </a:r>
          </a:p>
          <a:p>
            <a:pPr marL="0" indent="0" algn="ctr">
              <a:buNone/>
            </a:pPr>
            <a:endParaRPr lang="en-US" sz="3200" b="1" dirty="0">
              <a:solidFill>
                <a:srgbClr val="FFFF00"/>
              </a:solidFill>
            </a:endParaRPr>
          </a:p>
          <a:p>
            <a:pPr marL="0" indent="0" algn="ctr">
              <a:buNone/>
            </a:pPr>
            <a:r>
              <a:rPr lang="en-US" sz="3200" b="1" dirty="0">
                <a:solidFill>
                  <a:srgbClr val="FFFF00"/>
                </a:solidFill>
              </a:rPr>
              <a:t>Both are seemingly permitting it</a:t>
            </a:r>
          </a:p>
          <a:p>
            <a:pPr marL="0" indent="0" algn="ctr">
              <a:buNone/>
            </a:pPr>
            <a:endParaRPr lang="en-US" sz="3200" b="1" dirty="0">
              <a:solidFill>
                <a:srgbClr val="FFFF00"/>
              </a:solidFill>
            </a:endParaRPr>
          </a:p>
          <a:p>
            <a:pPr marL="0" indent="0" algn="ctr">
              <a:buNone/>
            </a:pPr>
            <a:r>
              <a:rPr lang="en-US" sz="3200" b="1">
                <a:solidFill>
                  <a:srgbClr val="FFFF00"/>
                </a:solidFill>
              </a:rPr>
              <a:t>But both </a:t>
            </a:r>
            <a:r>
              <a:rPr lang="en-US" sz="3200" b="1" dirty="0">
                <a:solidFill>
                  <a:srgbClr val="FFFF00"/>
                </a:solidFill>
              </a:rPr>
              <a:t>STILL HAD FAITHFUL</a:t>
            </a:r>
          </a:p>
          <a:p>
            <a:pPr marL="0" indent="0" algn="ctr">
              <a:buNone/>
            </a:pPr>
            <a:endParaRPr lang="en-US" sz="3200" b="1" dirty="0">
              <a:solidFill>
                <a:srgbClr val="FFFF00"/>
              </a:solidFill>
            </a:endParaRPr>
          </a:p>
          <a:p>
            <a:pPr marL="0" indent="0" algn="ctr">
              <a:buNone/>
            </a:pPr>
            <a:r>
              <a:rPr lang="en-US" sz="3200" b="1" dirty="0">
                <a:solidFill>
                  <a:srgbClr val="FFFF00"/>
                </a:solidFill>
              </a:rPr>
              <a:t>Jesus was going to deal with both situations</a:t>
            </a:r>
          </a:p>
          <a:p>
            <a:pPr marL="0" indent="0" algn="ctr">
              <a:buNone/>
            </a:pPr>
            <a:endParaRPr lang="en-US" sz="3200" b="1" dirty="0">
              <a:solidFill>
                <a:srgbClr val="FFFF00"/>
              </a:solidFill>
            </a:endParaRPr>
          </a:p>
          <a:p>
            <a:pPr marL="0" indent="0" algn="ctr">
              <a:buNone/>
            </a:pPr>
            <a:r>
              <a:rPr lang="en-US" sz="3200" b="1" dirty="0">
                <a:solidFill>
                  <a:srgbClr val="FFFF00"/>
                </a:solidFill>
              </a:rPr>
              <a:t>But He still expects the church to do something as well</a:t>
            </a:r>
          </a:p>
        </p:txBody>
      </p:sp>
      <p:pic>
        <p:nvPicPr>
          <p:cNvPr id="6" name="Content Placeholder 5">
            <a:extLst>
              <a:ext uri="{FF2B5EF4-FFF2-40B4-BE49-F238E27FC236}">
                <a16:creationId xmlns:a16="http://schemas.microsoft.com/office/drawing/2014/main" id="{3B0FA713-7F15-42C4-922F-9DC42CD42D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4194" y="1288973"/>
            <a:ext cx="5982158" cy="4759287"/>
          </a:xfrm>
        </p:spPr>
      </p:pic>
    </p:spTree>
    <p:extLst>
      <p:ext uri="{BB962C8B-B14F-4D97-AF65-F5344CB8AC3E}">
        <p14:creationId xmlns:p14="http://schemas.microsoft.com/office/powerpoint/2010/main" val="25031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47C703-915A-43EF-BAB5-155C255FF922}"/>
              </a:ext>
            </a:extLst>
          </p:cNvPr>
          <p:cNvGraphicFramePr>
            <a:graphicFrameLocks noGrp="1"/>
          </p:cNvGraphicFramePr>
          <p:nvPr/>
        </p:nvGraphicFramePr>
        <p:xfrm>
          <a:off x="0" y="0"/>
          <a:ext cx="12192000" cy="68656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440542215"/>
                    </a:ext>
                  </a:extLst>
                </a:gridCol>
                <a:gridCol w="6096000">
                  <a:extLst>
                    <a:ext uri="{9D8B030D-6E8A-4147-A177-3AD203B41FA5}">
                      <a16:colId xmlns:a16="http://schemas.microsoft.com/office/drawing/2014/main" val="3747555742"/>
                    </a:ext>
                  </a:extLst>
                </a:gridCol>
              </a:tblGrid>
              <a:tr h="571500">
                <a:tc>
                  <a:txBody>
                    <a:bodyPr/>
                    <a:lstStyle/>
                    <a:p>
                      <a:pPr algn="ctr"/>
                      <a:r>
                        <a:rPr lang="en-US" sz="3200" dirty="0">
                          <a:solidFill>
                            <a:schemeClr val="bg1"/>
                          </a:solidFill>
                        </a:rPr>
                        <a:t>Problems</a:t>
                      </a:r>
                    </a:p>
                  </a:txBody>
                  <a:tcPr/>
                </a:tc>
                <a:tc>
                  <a:txBody>
                    <a:bodyPr/>
                    <a:lstStyle/>
                    <a:p>
                      <a:pPr algn="ctr"/>
                      <a:r>
                        <a:rPr lang="en-US" sz="3200" dirty="0">
                          <a:solidFill>
                            <a:schemeClr val="bg1"/>
                          </a:solidFill>
                        </a:rPr>
                        <a:t>Challenges</a:t>
                      </a:r>
                    </a:p>
                  </a:txBody>
                  <a:tcPr/>
                </a:tc>
                <a:extLst>
                  <a:ext uri="{0D108BD9-81ED-4DB2-BD59-A6C34878D82A}">
                    <a16:rowId xmlns:a16="http://schemas.microsoft.com/office/drawing/2014/main" val="3062015997"/>
                  </a:ext>
                </a:extLst>
              </a:tr>
              <a:tr h="571500">
                <a:tc>
                  <a:txBody>
                    <a:bodyPr/>
                    <a:lstStyle/>
                    <a:p>
                      <a:pPr algn="ctr"/>
                      <a:r>
                        <a:rPr lang="en-US" sz="2400" b="1" dirty="0">
                          <a:solidFill>
                            <a:schemeClr val="tx1"/>
                          </a:solidFill>
                        </a:rPr>
                        <a:t>Left first love (Ephesus) – 2:4,5</a:t>
                      </a:r>
                    </a:p>
                  </a:txBody>
                  <a:tcPr/>
                </a:tc>
                <a:tc>
                  <a:txBody>
                    <a:bodyPr/>
                    <a:lstStyle/>
                    <a:p>
                      <a:pPr algn="ctr"/>
                      <a:r>
                        <a:rPr lang="en-US" sz="2400" b="1" dirty="0">
                          <a:solidFill>
                            <a:schemeClr val="tx1"/>
                          </a:solidFill>
                        </a:rPr>
                        <a:t>False Teachers (Ephesus) – 2:2,6</a:t>
                      </a:r>
                    </a:p>
                  </a:txBody>
                  <a:tcPr/>
                </a:tc>
                <a:extLst>
                  <a:ext uri="{0D108BD9-81ED-4DB2-BD59-A6C34878D82A}">
                    <a16:rowId xmlns:a16="http://schemas.microsoft.com/office/drawing/2014/main" val="1368396586"/>
                  </a:ext>
                </a:extLst>
              </a:tr>
              <a:tr h="571500">
                <a:tc>
                  <a:txBody>
                    <a:bodyPr/>
                    <a:lstStyle/>
                    <a:p>
                      <a:pPr algn="ctr"/>
                      <a:r>
                        <a:rPr lang="en-US" sz="2300" b="1" dirty="0">
                          <a:solidFill>
                            <a:schemeClr val="accent6">
                              <a:lumMod val="75000"/>
                            </a:schemeClr>
                          </a:solidFill>
                        </a:rPr>
                        <a:t>Not fighting false doctrine (Pergamum) – 2:14,15</a:t>
                      </a:r>
                    </a:p>
                  </a:txBody>
                  <a:tcPr/>
                </a:tc>
                <a:tc>
                  <a:txBody>
                    <a:bodyPr/>
                    <a:lstStyle/>
                    <a:p>
                      <a:pPr algn="ctr"/>
                      <a:r>
                        <a:rPr lang="en-US" sz="2400" b="1" dirty="0">
                          <a:solidFill>
                            <a:srgbClr val="C00000"/>
                          </a:solidFill>
                        </a:rPr>
                        <a:t>Poor congregation (Smyrna) – 2:9</a:t>
                      </a:r>
                    </a:p>
                  </a:txBody>
                  <a:tcPr/>
                </a:tc>
                <a:extLst>
                  <a:ext uri="{0D108BD9-81ED-4DB2-BD59-A6C34878D82A}">
                    <a16:rowId xmlns:a16="http://schemas.microsoft.com/office/drawing/2014/main" val="3081444498"/>
                  </a:ext>
                </a:extLst>
              </a:tr>
              <a:tr h="571500">
                <a:tc>
                  <a:txBody>
                    <a:bodyPr/>
                    <a:lstStyle/>
                    <a:p>
                      <a:pPr algn="ctr"/>
                      <a:r>
                        <a:rPr lang="en-US" sz="2400" b="1" dirty="0">
                          <a:solidFill>
                            <a:schemeClr val="accent2">
                              <a:lumMod val="75000"/>
                            </a:schemeClr>
                          </a:solidFill>
                        </a:rPr>
                        <a:t>Permitting False Teaching (Thyatira) – 2:20-23</a:t>
                      </a:r>
                    </a:p>
                  </a:txBody>
                  <a:tcPr/>
                </a:tc>
                <a:tc>
                  <a:txBody>
                    <a:bodyPr/>
                    <a:lstStyle/>
                    <a:p>
                      <a:pPr algn="ctr"/>
                      <a:r>
                        <a:rPr lang="en-US" sz="2400" b="1" dirty="0">
                          <a:solidFill>
                            <a:srgbClr val="C00000"/>
                          </a:solidFill>
                        </a:rPr>
                        <a:t>Persecuted (Smyrna) – 2:9</a:t>
                      </a:r>
                    </a:p>
                  </a:txBody>
                  <a:tcPr/>
                </a:tc>
                <a:extLst>
                  <a:ext uri="{0D108BD9-81ED-4DB2-BD59-A6C34878D82A}">
                    <a16:rowId xmlns:a16="http://schemas.microsoft.com/office/drawing/2014/main" val="3794670501"/>
                  </a:ext>
                </a:extLst>
              </a:tr>
              <a:tr h="571500">
                <a:tc>
                  <a:txBody>
                    <a:bodyPr/>
                    <a:lstStyle/>
                    <a:p>
                      <a:endParaRPr lang="en-US" dirty="0"/>
                    </a:p>
                  </a:txBody>
                  <a:tcPr/>
                </a:tc>
                <a:tc>
                  <a:txBody>
                    <a:bodyPr/>
                    <a:lstStyle/>
                    <a:p>
                      <a:pPr algn="ctr"/>
                      <a:r>
                        <a:rPr lang="en-US" sz="2400" b="1" dirty="0">
                          <a:solidFill>
                            <a:schemeClr val="accent6">
                              <a:lumMod val="75000"/>
                            </a:schemeClr>
                          </a:solidFill>
                        </a:rPr>
                        <a:t>Persecuted (Pergamum) – 2:13</a:t>
                      </a:r>
                    </a:p>
                  </a:txBody>
                  <a:tcPr/>
                </a:tc>
                <a:extLst>
                  <a:ext uri="{0D108BD9-81ED-4DB2-BD59-A6C34878D82A}">
                    <a16:rowId xmlns:a16="http://schemas.microsoft.com/office/drawing/2014/main" val="3154110212"/>
                  </a:ext>
                </a:extLst>
              </a:tr>
              <a:tr h="571500">
                <a:tc>
                  <a:txBody>
                    <a:bodyPr/>
                    <a:lstStyle/>
                    <a:p>
                      <a:endParaRPr lang="en-US"/>
                    </a:p>
                  </a:txBody>
                  <a:tcPr/>
                </a:tc>
                <a:tc>
                  <a:txBody>
                    <a:bodyPr/>
                    <a:lstStyle/>
                    <a:p>
                      <a:pPr algn="ctr"/>
                      <a:r>
                        <a:rPr lang="en-US" sz="2400" b="1" dirty="0">
                          <a:solidFill>
                            <a:schemeClr val="accent6">
                              <a:lumMod val="75000"/>
                            </a:schemeClr>
                          </a:solidFill>
                        </a:rPr>
                        <a:t>Lost a faithful member (Pergamum) – 2:13</a:t>
                      </a:r>
                    </a:p>
                  </a:txBody>
                  <a:tcPr/>
                </a:tc>
                <a:extLst>
                  <a:ext uri="{0D108BD9-81ED-4DB2-BD59-A6C34878D82A}">
                    <a16:rowId xmlns:a16="http://schemas.microsoft.com/office/drawing/2014/main" val="1043091541"/>
                  </a:ext>
                </a:extLst>
              </a:tr>
              <a:tr h="571500">
                <a:tc>
                  <a:txBody>
                    <a:bodyPr/>
                    <a:lstStyle/>
                    <a:p>
                      <a:endParaRPr lang="en-US" dirty="0"/>
                    </a:p>
                  </a:txBody>
                  <a:tcPr/>
                </a:tc>
                <a:tc>
                  <a:txBody>
                    <a:bodyPr/>
                    <a:lstStyle/>
                    <a:p>
                      <a:pPr algn="ctr"/>
                      <a:r>
                        <a:rPr lang="en-US" sz="2200" b="1" dirty="0">
                          <a:solidFill>
                            <a:schemeClr val="accent2">
                              <a:lumMod val="75000"/>
                            </a:schemeClr>
                          </a:solidFill>
                        </a:rPr>
                        <a:t>Needed to Fight False Teaching – (Thyatira) – 2:24</a:t>
                      </a:r>
                    </a:p>
                  </a:txBody>
                  <a:tcPr/>
                </a:tc>
                <a:extLst>
                  <a:ext uri="{0D108BD9-81ED-4DB2-BD59-A6C34878D82A}">
                    <a16:rowId xmlns:a16="http://schemas.microsoft.com/office/drawing/2014/main" val="2759980235"/>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843282457"/>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3337481511"/>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446712529"/>
                  </a:ext>
                </a:extLst>
              </a:tr>
              <a:tr h="571500">
                <a:tc>
                  <a:txBody>
                    <a:bodyPr/>
                    <a:lstStyle/>
                    <a:p>
                      <a:endParaRPr lang="en-US"/>
                    </a:p>
                  </a:txBody>
                  <a:tcPr/>
                </a:tc>
                <a:tc>
                  <a:txBody>
                    <a:bodyPr/>
                    <a:lstStyle/>
                    <a:p>
                      <a:endParaRPr lang="en-US"/>
                    </a:p>
                  </a:txBody>
                  <a:tcPr/>
                </a:tc>
                <a:extLst>
                  <a:ext uri="{0D108BD9-81ED-4DB2-BD59-A6C34878D82A}">
                    <a16:rowId xmlns:a16="http://schemas.microsoft.com/office/drawing/2014/main" val="933501990"/>
                  </a:ext>
                </a:extLst>
              </a:tr>
              <a:tr h="571500">
                <a:tc>
                  <a:txBody>
                    <a:bodyPr/>
                    <a:lstStyle/>
                    <a:p>
                      <a:endParaRPr lang="en-US"/>
                    </a:p>
                  </a:txBody>
                  <a:tcPr/>
                </a:tc>
                <a:tc>
                  <a:txBody>
                    <a:bodyPr/>
                    <a:lstStyle/>
                    <a:p>
                      <a:endParaRPr lang="en-US" dirty="0"/>
                    </a:p>
                  </a:txBody>
                  <a:tcPr/>
                </a:tc>
                <a:extLst>
                  <a:ext uri="{0D108BD9-81ED-4DB2-BD59-A6C34878D82A}">
                    <a16:rowId xmlns:a16="http://schemas.microsoft.com/office/drawing/2014/main" val="3543711815"/>
                  </a:ext>
                </a:extLst>
              </a:tr>
            </a:tbl>
          </a:graphicData>
        </a:graphic>
      </p:graphicFrame>
    </p:spTree>
    <p:extLst>
      <p:ext uri="{BB962C8B-B14F-4D97-AF65-F5344CB8AC3E}">
        <p14:creationId xmlns:p14="http://schemas.microsoft.com/office/powerpoint/2010/main" val="62208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ECE0-7249-4C46-B204-ACFD9C48C4B2}"/>
              </a:ext>
            </a:extLst>
          </p:cNvPr>
          <p:cNvSpPr>
            <a:spLocks noGrp="1"/>
          </p:cNvSpPr>
          <p:nvPr>
            <p:ph type="title"/>
          </p:nvPr>
        </p:nvSpPr>
        <p:spPr>
          <a:xfrm>
            <a:off x="0" y="0"/>
            <a:ext cx="2510928" cy="1111135"/>
          </a:xfrm>
        </p:spPr>
        <p:txBody>
          <a:bodyPr>
            <a:normAutofit/>
          </a:bodyPr>
          <a:lstStyle/>
          <a:p>
            <a:endParaRPr lang="en-US" sz="6000" b="1" u="sng" dirty="0">
              <a:solidFill>
                <a:schemeClr val="accent2">
                  <a:lumMod val="40000"/>
                  <a:lumOff val="60000"/>
                </a:schemeClr>
              </a:solidFill>
            </a:endParaRPr>
          </a:p>
        </p:txBody>
      </p:sp>
      <p:sp>
        <p:nvSpPr>
          <p:cNvPr id="4" name="Content Placeholder 3">
            <a:extLst>
              <a:ext uri="{FF2B5EF4-FFF2-40B4-BE49-F238E27FC236}">
                <a16:creationId xmlns:a16="http://schemas.microsoft.com/office/drawing/2014/main" id="{9DE735C9-B732-45C3-A5D4-538B9077406D}"/>
              </a:ext>
            </a:extLst>
          </p:cNvPr>
          <p:cNvSpPr>
            <a:spLocks noGrp="1"/>
          </p:cNvSpPr>
          <p:nvPr>
            <p:ph sz="half" idx="2"/>
          </p:nvPr>
        </p:nvSpPr>
        <p:spPr>
          <a:xfrm>
            <a:off x="6408145" y="88134"/>
            <a:ext cx="5783855" cy="6769865"/>
          </a:xfrm>
        </p:spPr>
        <p:txBody>
          <a:bodyPr>
            <a:normAutofit/>
          </a:bodyPr>
          <a:lstStyle/>
          <a:p>
            <a:pPr marL="0" indent="0">
              <a:buNone/>
            </a:pPr>
            <a:endParaRPr lang="en-US" b="1" dirty="0">
              <a:solidFill>
                <a:srgbClr val="FFFF00"/>
              </a:solidFill>
            </a:endParaRPr>
          </a:p>
        </p:txBody>
      </p:sp>
      <p:pic>
        <p:nvPicPr>
          <p:cNvPr id="8" name="Content Placeholder 7">
            <a:extLst>
              <a:ext uri="{FF2B5EF4-FFF2-40B4-BE49-F238E27FC236}">
                <a16:creationId xmlns:a16="http://schemas.microsoft.com/office/drawing/2014/main" id="{5131FB2C-4932-4B16-9EE7-B73B7310F8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671551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12855</TotalTime>
  <Words>1755</Words>
  <Application>Microsoft Office PowerPoint</Application>
  <PresentationFormat>Widescreen</PresentationFormat>
  <Paragraphs>143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Central Theme of First Three Chapters</vt:lpstr>
      <vt:lpstr>Thyatira</vt:lpstr>
      <vt:lpstr>PowerPoint Presentation</vt:lpstr>
      <vt:lpstr>24 “Now to you I say, and to the rest in Thyatira, as many as do not have this doctrine, who have not known the depths of Satan, as they say, I will put on you no other burden. 25 But hold fast what you have till I come. </vt:lpstr>
      <vt:lpstr>Notes about BOTH Thyatira and Pergamum</vt:lpstr>
      <vt:lpstr>PowerPoint Presentation</vt:lpstr>
      <vt:lpstr>PowerPoint Presentation</vt:lpstr>
      <vt:lpstr>Stepped in glorious history.  Ancient capitol and one that was extremely rich.  The king thought the city walls were impregnable to attack.  The Persians proved that wrong.  They snuck in over the walls one night.  300 years later the city fell again to the Romans.  Historians say, “it fell to those who are like thieves in the night.”</vt:lpstr>
      <vt:lpstr>Sardis</vt:lpstr>
      <vt:lpstr>Sardis</vt:lpstr>
      <vt:lpstr>“I have not found your works perfect before God.”</vt:lpstr>
      <vt:lpstr>“Therefore if you will not watch, I will come upon you as a thief, and you will not know what hour I will come upon you.”</vt:lpstr>
      <vt:lpstr>“4 You have a few names even in Sardis who have not defiled their garments; and they shall walk with Me in white, for they are worthy.”</vt:lpstr>
      <vt:lpstr>Comparison of Pergamum, Thyatira, and Sardis</vt:lpstr>
      <vt:lpstr>Comparison of Pergamum, Thyatira, and Sardis</vt:lpstr>
      <vt:lpstr>PowerPoint Presentation</vt:lpstr>
      <vt:lpstr>How Long to Stay and Fight Sin?</vt:lpstr>
      <vt:lpstr>A Few More 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Paden, Eddie - LCMS Lang. Arts</dc:creator>
  <cp:lastModifiedBy>Kevin Stilts</cp:lastModifiedBy>
  <cp:revision>131</cp:revision>
  <cp:lastPrinted>2022-09-27T14:12:05Z</cp:lastPrinted>
  <dcterms:created xsi:type="dcterms:W3CDTF">2022-09-22T16:52:21Z</dcterms:created>
  <dcterms:modified xsi:type="dcterms:W3CDTF">2022-10-31T17:20:33Z</dcterms:modified>
</cp:coreProperties>
</file>