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7"/>
  </p:notesMasterIdLst>
  <p:sldIdLst>
    <p:sldId id="277" r:id="rId2"/>
    <p:sldId id="256" r:id="rId3"/>
    <p:sldId id="274" r:id="rId4"/>
    <p:sldId id="261" r:id="rId5"/>
    <p:sldId id="275" r:id="rId6"/>
    <p:sldId id="276" r:id="rId7"/>
    <p:sldId id="296" r:id="rId8"/>
    <p:sldId id="262" r:id="rId9"/>
    <p:sldId id="278" r:id="rId10"/>
    <p:sldId id="257" r:id="rId11"/>
    <p:sldId id="263" r:id="rId12"/>
    <p:sldId id="264" r:id="rId13"/>
    <p:sldId id="265" r:id="rId14"/>
    <p:sldId id="266" r:id="rId15"/>
    <p:sldId id="267" r:id="rId16"/>
    <p:sldId id="268" r:id="rId17"/>
    <p:sldId id="269" r:id="rId18"/>
    <p:sldId id="272" r:id="rId19"/>
    <p:sldId id="271" r:id="rId20"/>
    <p:sldId id="295" r:id="rId21"/>
    <p:sldId id="281" r:id="rId22"/>
    <p:sldId id="282" r:id="rId23"/>
    <p:sldId id="283" r:id="rId24"/>
    <p:sldId id="286" r:id="rId25"/>
    <p:sldId id="284" r:id="rId26"/>
    <p:sldId id="285" r:id="rId27"/>
    <p:sldId id="287" r:id="rId28"/>
    <p:sldId id="288" r:id="rId29"/>
    <p:sldId id="289" r:id="rId30"/>
    <p:sldId id="291" r:id="rId31"/>
    <p:sldId id="292" r:id="rId32"/>
    <p:sldId id="293" r:id="rId33"/>
    <p:sldId id="280" r:id="rId34"/>
    <p:sldId id="297" r:id="rId35"/>
    <p:sldId id="294" r:id="rId3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A39"/>
    <a:srgbClr val="1D3A00"/>
    <a:srgbClr val="5EEC3C"/>
    <a:srgbClr val="990099"/>
    <a:srgbClr val="CC0099"/>
    <a:srgbClr val="FE9202"/>
    <a:srgbClr val="007033"/>
    <a:srgbClr val="6C1A00"/>
    <a:srgbClr val="00AACC"/>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728942-07CA-42CE-BC16-AD6A76351C8F}" v="1" dt="2022-08-13T19:50:08.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8" autoAdjust="0"/>
    <p:restoredTop sz="74814" autoAdjust="0"/>
  </p:normalViewPr>
  <p:slideViewPr>
    <p:cSldViewPr>
      <p:cViewPr varScale="1">
        <p:scale>
          <a:sx n="68" d="100"/>
          <a:sy n="68" d="100"/>
        </p:scale>
        <p:origin x="1398" y="6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8/13/2022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visitors -  ask follow along</a:t>
            </a:r>
          </a:p>
          <a:p>
            <a:r>
              <a:rPr lang="en-US" dirty="0"/>
              <a:t>Thank the elders for this opportunity</a:t>
            </a:r>
          </a:p>
        </p:txBody>
      </p:sp>
      <p:sp>
        <p:nvSpPr>
          <p:cNvPr id="4" name="Slide Number Placeholder 3"/>
          <p:cNvSpPr>
            <a:spLocks noGrp="1"/>
          </p:cNvSpPr>
          <p:nvPr>
            <p:ph type="sldNum" sz="quarter" idx="5"/>
          </p:nvPr>
        </p:nvSpPr>
        <p:spPr/>
        <p:txBody>
          <a:bodyPr/>
          <a:lstStyle/>
          <a:p>
            <a:fld id="{AF533E96-F078-4B3D-A8F4-F1AF21EBC357}" type="slidenum">
              <a:rPr lang="en-US" smtClean="0"/>
              <a:t>1</a:t>
            </a:fld>
            <a:endParaRPr lang="en-US"/>
          </a:p>
        </p:txBody>
      </p:sp>
    </p:spTree>
    <p:extLst>
      <p:ext uri="{BB962C8B-B14F-4D97-AF65-F5344CB8AC3E}">
        <p14:creationId xmlns:p14="http://schemas.microsoft.com/office/powerpoint/2010/main" val="4080857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Collins Dictionary defines submission as “to yield to the action, control or power of another or 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Greek word we find here and in many other places where it says submit, submission or be in subjection to is </a:t>
            </a:r>
            <a:r>
              <a:rPr lang="en-US" sz="1800" dirty="0" err="1">
                <a:effectLst/>
                <a:latin typeface="Calibri" panose="020F0502020204030204" pitchFamily="34" charset="0"/>
                <a:ea typeface="Calibri" panose="020F0502020204030204" pitchFamily="34" charset="0"/>
                <a:cs typeface="Calibri" panose="020F0502020204030204" pitchFamily="34" charset="0"/>
              </a:rPr>
              <a:t>Hupotassó</a:t>
            </a:r>
            <a:r>
              <a:rPr lang="en-US" sz="1800" dirty="0">
                <a:effectLst/>
                <a:latin typeface="Calibri" panose="020F0502020204030204" pitchFamily="34" charset="0"/>
                <a:ea typeface="Calibri" panose="020F0502020204030204" pitchFamily="34" charset="0"/>
                <a:cs typeface="Calibri" panose="020F0502020204030204" pitchFamily="34" charset="0"/>
              </a:rPr>
              <a:t> (ὑπ</a:t>
            </a:r>
            <a:r>
              <a:rPr lang="en-US" sz="1800" dirty="0" err="1">
                <a:effectLst/>
                <a:latin typeface="Calibri" panose="020F0502020204030204" pitchFamily="34" charset="0"/>
                <a:ea typeface="Calibri" panose="020F0502020204030204" pitchFamily="34" charset="0"/>
                <a:cs typeface="Calibri" panose="020F0502020204030204" pitchFamily="34" charset="0"/>
              </a:rPr>
              <a:t>οτάσσω</a:t>
            </a:r>
            <a:r>
              <a:rPr lang="en-US" sz="1800" dirty="0">
                <a:effectLst/>
                <a:latin typeface="Calibri" panose="020F0502020204030204" pitchFamily="34" charset="0"/>
                <a:ea typeface="Calibri" panose="020F0502020204030204" pitchFamily="34" charset="0"/>
                <a:cs typeface="Calibri" panose="020F0502020204030204" pitchFamily="34" charset="0"/>
              </a:rPr>
              <a:t>): to place or rank under, to subject, mid. to obey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Compound word from </a:t>
            </a:r>
            <a:r>
              <a:rPr lang="en-US" sz="1800" dirty="0" err="1">
                <a:effectLst/>
                <a:latin typeface="Calibri" panose="020F0502020204030204" pitchFamily="34" charset="0"/>
                <a:ea typeface="Calibri" panose="020F0502020204030204" pitchFamily="34" charset="0"/>
              </a:rPr>
              <a:t>hypó</a:t>
            </a:r>
            <a:r>
              <a:rPr lang="en-US" sz="1800" dirty="0">
                <a:effectLst/>
                <a:latin typeface="Calibri" panose="020F0502020204030204" pitchFamily="34" charset="0"/>
                <a:ea typeface="Calibri" panose="020F0502020204030204" pitchFamily="34" charset="0"/>
              </a:rPr>
              <a:t>, "under" and /</a:t>
            </a:r>
            <a:r>
              <a:rPr lang="en-US" sz="1800" dirty="0" err="1">
                <a:effectLst/>
                <a:latin typeface="Calibri" panose="020F0502020204030204" pitchFamily="34" charset="0"/>
                <a:ea typeface="Calibri" panose="020F0502020204030204" pitchFamily="34" charset="0"/>
              </a:rPr>
              <a:t>tássō</a:t>
            </a:r>
            <a:r>
              <a:rPr lang="en-US" sz="1800" dirty="0">
                <a:effectLst/>
                <a:latin typeface="Calibri" panose="020F0502020204030204" pitchFamily="34" charset="0"/>
                <a:ea typeface="Calibri" panose="020F0502020204030204" pitchFamily="34" charset="0"/>
              </a:rPr>
              <a:t>, "arrange".  So to be arranged under or when talking about Submitting to God it would be "under God’s arrangement," i.e. submitting to the Lord (His plan).</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10</a:t>
            </a:fld>
            <a:endParaRPr lang="en-US"/>
          </a:p>
        </p:txBody>
      </p:sp>
    </p:spTree>
    <p:extLst>
      <p:ext uri="{BB962C8B-B14F-4D97-AF65-F5344CB8AC3E}">
        <p14:creationId xmlns:p14="http://schemas.microsoft.com/office/powerpoint/2010/main" val="595348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this I heard back in 2007 and has stuck with me, a farmer got a piece of ground, and he needed to build a house, a barn and a well on it.  He told his son that he wanted to build his house in the front of the property in the lower corner close to the road for ease of access and easy to get the mail.</a:t>
            </a:r>
          </a:p>
        </p:txBody>
      </p:sp>
      <p:sp>
        <p:nvSpPr>
          <p:cNvPr id="4" name="Slide Number Placeholder 3"/>
          <p:cNvSpPr>
            <a:spLocks noGrp="1"/>
          </p:cNvSpPr>
          <p:nvPr>
            <p:ph type="sldNum" sz="quarter" idx="5"/>
          </p:nvPr>
        </p:nvSpPr>
        <p:spPr/>
        <p:txBody>
          <a:bodyPr/>
          <a:lstStyle/>
          <a:p>
            <a:fld id="{AF533E96-F078-4B3D-A8F4-F1AF21EBC357}" type="slidenum">
              <a:rPr lang="en-US" smtClean="0"/>
              <a:t>11</a:t>
            </a:fld>
            <a:endParaRPr lang="en-US"/>
          </a:p>
        </p:txBody>
      </p:sp>
    </p:spTree>
    <p:extLst>
      <p:ext uri="{BB962C8B-B14F-4D97-AF65-F5344CB8AC3E}">
        <p14:creationId xmlns:p14="http://schemas.microsoft.com/office/powerpoint/2010/main" val="77959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told his son that he wanted to build his barn in the back of the property in the far corner, far away from the house so the smell of the animals won’t be on top of us and it’s close to the pasture.</a:t>
            </a:r>
          </a:p>
        </p:txBody>
      </p:sp>
      <p:sp>
        <p:nvSpPr>
          <p:cNvPr id="4" name="Slide Number Placeholder 3"/>
          <p:cNvSpPr>
            <a:spLocks noGrp="1"/>
          </p:cNvSpPr>
          <p:nvPr>
            <p:ph type="sldNum" sz="quarter" idx="5"/>
          </p:nvPr>
        </p:nvSpPr>
        <p:spPr/>
        <p:txBody>
          <a:bodyPr/>
          <a:lstStyle/>
          <a:p>
            <a:fld id="{AF533E96-F078-4B3D-A8F4-F1AF21EBC357}" type="slidenum">
              <a:rPr lang="en-US" smtClean="0"/>
              <a:t>12</a:t>
            </a:fld>
            <a:endParaRPr lang="en-US"/>
          </a:p>
        </p:txBody>
      </p:sp>
    </p:spTree>
    <p:extLst>
      <p:ext uri="{BB962C8B-B14F-4D97-AF65-F5344CB8AC3E}">
        <p14:creationId xmlns:p14="http://schemas.microsoft.com/office/powerpoint/2010/main" val="1304530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I want you to build the well on the hill behind the house because it’s a great spot to get water and have plenty of pressure.</a:t>
            </a: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13</a:t>
            </a:fld>
            <a:endParaRPr lang="en-US"/>
          </a:p>
        </p:txBody>
      </p:sp>
    </p:spTree>
    <p:extLst>
      <p:ext uri="{BB962C8B-B14F-4D97-AF65-F5344CB8AC3E}">
        <p14:creationId xmlns:p14="http://schemas.microsoft.com/office/powerpoint/2010/main" val="2089117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son comes along and says “Wow, that’s a great place for the house.  Great trees for shade and a great view looking out.” </a:t>
            </a:r>
          </a:p>
        </p:txBody>
      </p:sp>
      <p:sp>
        <p:nvSpPr>
          <p:cNvPr id="4" name="Slide Number Placeholder 3"/>
          <p:cNvSpPr>
            <a:spLocks noGrp="1"/>
          </p:cNvSpPr>
          <p:nvPr>
            <p:ph type="sldNum" sz="quarter" idx="5"/>
          </p:nvPr>
        </p:nvSpPr>
        <p:spPr/>
        <p:txBody>
          <a:bodyPr/>
          <a:lstStyle/>
          <a:p>
            <a:fld id="{AF533E96-F078-4B3D-A8F4-F1AF21EBC357}" type="slidenum">
              <a:rPr lang="en-US" smtClean="0"/>
              <a:t>14</a:t>
            </a:fld>
            <a:endParaRPr lang="en-US"/>
          </a:p>
        </p:txBody>
      </p:sp>
    </p:spTree>
    <p:extLst>
      <p:ext uri="{BB962C8B-B14F-4D97-AF65-F5344CB8AC3E}">
        <p14:creationId xmlns:p14="http://schemas.microsoft.com/office/powerpoint/2010/main" val="484155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son comes along and says “The barn that’s a perfect spot to keep all the cows, horses, pigs, &amp; chickens back there and we won’t smell it so bad.” </a:t>
            </a: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15</a:t>
            </a:fld>
            <a:endParaRPr lang="en-US"/>
          </a:p>
        </p:txBody>
      </p:sp>
    </p:spTree>
    <p:extLst>
      <p:ext uri="{BB962C8B-B14F-4D97-AF65-F5344CB8AC3E}">
        <p14:creationId xmlns:p14="http://schemas.microsoft.com/office/powerpoint/2010/main" val="3499120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well though…I want to put it here between the house and the barn so when I walk from the house to the barn I can grab the water for the animals and not have to go all the way up to the back of the property and then walk all the way over to the barn. And the same for when I walk back to the house, I can grab the water for the house on the way and make a shorter trip.”</a:t>
            </a: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16</a:t>
            </a:fld>
            <a:endParaRPr lang="en-US"/>
          </a:p>
        </p:txBody>
      </p:sp>
    </p:spTree>
    <p:extLst>
      <p:ext uri="{BB962C8B-B14F-4D97-AF65-F5344CB8AC3E}">
        <p14:creationId xmlns:p14="http://schemas.microsoft.com/office/powerpoint/2010/main" val="3004728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Aft>
                <a:spcPts val="1200"/>
              </a:spcAft>
              <a:buFont typeface="+mj-lt"/>
              <a:buAutoNum type="arabicPeriod"/>
            </a:pPr>
            <a:r>
              <a:rPr lang="en-US" dirty="0">
                <a:solidFill>
                  <a:schemeClr val="bg1"/>
                </a:solidFill>
              </a:rPr>
              <a:t>Did son do the father’s will in where he built the house?  We want to say Yes.</a:t>
            </a:r>
          </a:p>
          <a:p>
            <a:pPr marL="228600" indent="-228600">
              <a:spcAft>
                <a:spcPts val="1200"/>
              </a:spcAft>
              <a:buFont typeface="+mj-lt"/>
              <a:buAutoNum type="arabicPeriod"/>
            </a:pPr>
            <a:r>
              <a:rPr lang="en-US" dirty="0">
                <a:solidFill>
                  <a:schemeClr val="bg1"/>
                </a:solidFill>
              </a:rPr>
              <a:t>…the barn? We want to say Yes.</a:t>
            </a:r>
          </a:p>
          <a:p>
            <a:pPr marL="228600" indent="-228600">
              <a:spcAft>
                <a:spcPts val="1200"/>
              </a:spcAft>
              <a:buFont typeface="+mj-lt"/>
              <a:buAutoNum type="arabicPeriod"/>
            </a:pPr>
            <a:r>
              <a:rPr lang="en-US" dirty="0">
                <a:solidFill>
                  <a:schemeClr val="bg1"/>
                </a:solidFill>
              </a:rPr>
              <a:t>…the well? We want to say No and that’s correct.</a:t>
            </a:r>
          </a:p>
          <a:p>
            <a:pPr marL="228600" indent="-228600">
              <a:spcAft>
                <a:spcPts val="1200"/>
              </a:spcAft>
              <a:buFont typeface="+mj-lt"/>
              <a:buAutoNum type="arabicPeriod"/>
            </a:pPr>
            <a:r>
              <a:rPr lang="en-US" dirty="0">
                <a:solidFill>
                  <a:schemeClr val="bg1"/>
                </a:solidFill>
              </a:rPr>
              <a:t>Does answer to #3 change answer to #1 &amp; #2?  He only did the father’s will in the other two choices, is that he personally agreed with it.</a:t>
            </a: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17</a:t>
            </a:fld>
            <a:endParaRPr lang="en-US"/>
          </a:p>
        </p:txBody>
      </p:sp>
    </p:spTree>
    <p:extLst>
      <p:ext uri="{BB962C8B-B14F-4D97-AF65-F5344CB8AC3E}">
        <p14:creationId xmlns:p14="http://schemas.microsoft.com/office/powerpoint/2010/main" val="3879668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way you find out about submission is when you’re not necessarily in agreement with what’s being said or decisions made.</a:t>
            </a:r>
          </a:p>
          <a:p>
            <a:endParaRPr lang="en-US" dirty="0"/>
          </a:p>
          <a:p>
            <a:r>
              <a:rPr lang="en-US" dirty="0"/>
              <a:t>When you are in agreement with it, there’s no submission on our part, it’s just compliance, agreement, and going along with it.</a:t>
            </a:r>
          </a:p>
          <a:p>
            <a:endParaRPr lang="en-US" dirty="0"/>
          </a:p>
          <a:p>
            <a:r>
              <a:rPr lang="en-US" dirty="0"/>
              <a:t>When we disagree or are self-willed, that’s when our submission or lack thereof is shown.</a:t>
            </a:r>
          </a:p>
        </p:txBody>
      </p:sp>
      <p:sp>
        <p:nvSpPr>
          <p:cNvPr id="4" name="Slide Number Placeholder 3"/>
          <p:cNvSpPr>
            <a:spLocks noGrp="1"/>
          </p:cNvSpPr>
          <p:nvPr>
            <p:ph type="sldNum" sz="quarter" idx="5"/>
          </p:nvPr>
        </p:nvSpPr>
        <p:spPr/>
        <p:txBody>
          <a:bodyPr/>
          <a:lstStyle/>
          <a:p>
            <a:fld id="{AF533E96-F078-4B3D-A8F4-F1AF21EBC357}" type="slidenum">
              <a:rPr lang="en-US" smtClean="0"/>
              <a:t>18</a:t>
            </a:fld>
            <a:endParaRPr lang="en-US"/>
          </a:p>
        </p:txBody>
      </p:sp>
    </p:spTree>
    <p:extLst>
      <p:ext uri="{BB962C8B-B14F-4D97-AF65-F5344CB8AC3E}">
        <p14:creationId xmlns:p14="http://schemas.microsoft.com/office/powerpoint/2010/main" val="3841130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Let’s examine some areas where the Bible says we are to submit ourselves 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God &amp; His Will (Matt. 6:33) – FIRST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If we needed it simpler, Jas. 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19</a:t>
            </a:fld>
            <a:endParaRPr lang="en-US"/>
          </a:p>
        </p:txBody>
      </p:sp>
    </p:spTree>
    <p:extLst>
      <p:ext uri="{BB962C8B-B14F-4D97-AF65-F5344CB8AC3E}">
        <p14:creationId xmlns:p14="http://schemas.microsoft.com/office/powerpoint/2010/main" val="3961100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This year we’ve had sermons all about The Light and shining as lights and I’d like to continue that again this morning as we discuss Shining as Lights.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2</a:t>
            </a:fld>
            <a:endParaRPr lang="en-US"/>
          </a:p>
        </p:txBody>
      </p:sp>
    </p:spTree>
    <p:extLst>
      <p:ext uri="{BB962C8B-B14F-4D97-AF65-F5344CB8AC3E}">
        <p14:creationId xmlns:p14="http://schemas.microsoft.com/office/powerpoint/2010/main" val="2802191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Luke 6:46 – Submitting to God includes submitting to doing what Christ says.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And this submitting to God is an every hour of the day choice we make.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Remember: if you agree, it’s not submission.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20</a:t>
            </a:fld>
            <a:endParaRPr lang="en-US"/>
          </a:p>
        </p:txBody>
      </p:sp>
    </p:spTree>
    <p:extLst>
      <p:ext uri="{BB962C8B-B14F-4D97-AF65-F5344CB8AC3E}">
        <p14:creationId xmlns:p14="http://schemas.microsoft.com/office/powerpoint/2010/main" val="3991643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We also are commanded to be subject and in submission to the government (Rom. 13:1-7)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21</a:t>
            </a:fld>
            <a:endParaRPr lang="en-US"/>
          </a:p>
        </p:txBody>
      </p:sp>
    </p:spTree>
    <p:extLst>
      <p:ext uri="{BB962C8B-B14F-4D97-AF65-F5344CB8AC3E}">
        <p14:creationId xmlns:p14="http://schemas.microsoft.com/office/powerpoint/2010/main" val="918750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And in 1 Pet. 2:13-17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22</a:t>
            </a:fld>
            <a:endParaRPr lang="en-US"/>
          </a:p>
        </p:txBody>
      </p:sp>
    </p:spTree>
    <p:extLst>
      <p:ext uri="{BB962C8B-B14F-4D97-AF65-F5344CB8AC3E}">
        <p14:creationId xmlns:p14="http://schemas.microsoft.com/office/powerpoint/2010/main" val="3354841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So in those verses we are to submit and be in subjection to the government but our service is FIRSTMOST to God.  (Acts 5:29)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Reminder…</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23</a:t>
            </a:fld>
            <a:endParaRPr lang="en-US"/>
          </a:p>
        </p:txBody>
      </p:sp>
    </p:spTree>
    <p:extLst>
      <p:ext uri="{BB962C8B-B14F-4D97-AF65-F5344CB8AC3E}">
        <p14:creationId xmlns:p14="http://schemas.microsoft.com/office/powerpoint/2010/main" val="2142803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Christians are also commanded to be in submission to the elders of the congregation.  (Heb. 13,7,17)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Elders are watching out for your souls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They must give an account for themselves but also for how they shepherded each soul under their care.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For these reasons, we are to submit to their decisions and follow their example so they can do so with joy, and not grief.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Remember…</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24</a:t>
            </a:fld>
            <a:endParaRPr lang="en-US"/>
          </a:p>
        </p:txBody>
      </p:sp>
    </p:spTree>
    <p:extLst>
      <p:ext uri="{BB962C8B-B14F-4D97-AF65-F5344CB8AC3E}">
        <p14:creationId xmlns:p14="http://schemas.microsoft.com/office/powerpoint/2010/main" val="3143393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We are also commanded to be obedient to those who are over us at the workplace.  In Eph 6:5-8, it addresses bondservants to masters but the same is true with employees to employers.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And again…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Not bad mouthing boss’s decisions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Submit &amp; obey, </a:t>
            </a:r>
            <a:r>
              <a:rPr lang="en-US" sz="1800" dirty="0" err="1">
                <a:effectLst/>
                <a:latin typeface="Calibri" panose="020F0502020204030204" pitchFamily="34" charset="0"/>
                <a:ea typeface="Calibri" panose="020F0502020204030204" pitchFamily="34" charset="0"/>
                <a:cs typeface="Calibri" panose="020F0502020204030204" pitchFamily="34" charset="0"/>
              </a:rPr>
              <a:t>esp</a:t>
            </a:r>
            <a:r>
              <a:rPr lang="en-US" sz="1800" dirty="0">
                <a:effectLst/>
                <a:latin typeface="Calibri" panose="020F0502020204030204" pitchFamily="34" charset="0"/>
                <a:ea typeface="Calibri" panose="020F0502020204030204" pitchFamily="34" charset="0"/>
                <a:cs typeface="Calibri" panose="020F0502020204030204" pitchFamily="34" charset="0"/>
              </a:rPr>
              <a:t> when you don’t agree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Not sinful – Acts 5:29 (Obey God…)</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25</a:t>
            </a:fld>
            <a:endParaRPr lang="en-US"/>
          </a:p>
        </p:txBody>
      </p:sp>
    </p:spTree>
    <p:extLst>
      <p:ext uri="{BB962C8B-B14F-4D97-AF65-F5344CB8AC3E}">
        <p14:creationId xmlns:p14="http://schemas.microsoft.com/office/powerpoint/2010/main" val="545083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Children are also commanded to be submissive and obedient to their parents (Eph.6:1-3; Col. 3:20)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So when parents say something and you think you know everything and know better, if their request not sinful, SUBMIT.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26</a:t>
            </a:fld>
            <a:endParaRPr lang="en-US"/>
          </a:p>
        </p:txBody>
      </p:sp>
    </p:spTree>
    <p:extLst>
      <p:ext uri="{BB962C8B-B14F-4D97-AF65-F5344CB8AC3E}">
        <p14:creationId xmlns:p14="http://schemas.microsoft.com/office/powerpoint/2010/main" val="291215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Calibri" panose="020F0502020204030204" pitchFamily="34" charset="0"/>
              </a:rPr>
              <a:t>We are to submit to each other (Eph. 5:21)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27</a:t>
            </a:fld>
            <a:endParaRPr lang="en-US"/>
          </a:p>
        </p:txBody>
      </p:sp>
    </p:spTree>
    <p:extLst>
      <p:ext uri="{BB962C8B-B14F-4D97-AF65-F5344CB8AC3E}">
        <p14:creationId xmlns:p14="http://schemas.microsoft.com/office/powerpoint/2010/main" val="1161288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This includes submitting our will and our interests for others (Phil. 2:1-11)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Submitting and sacrificing even when you don’t agree…</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28</a:t>
            </a:fld>
            <a:endParaRPr lang="en-US"/>
          </a:p>
        </p:txBody>
      </p:sp>
    </p:spTree>
    <p:extLst>
      <p:ext uri="{BB962C8B-B14F-4D97-AF65-F5344CB8AC3E}">
        <p14:creationId xmlns:p14="http://schemas.microsoft.com/office/powerpoint/2010/main" val="658294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Wives are told to submit to their husbands (Eph. 5:22-24 and Col. 3:18)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This submission 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As to the Lord.</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In Everything.</a:t>
            </a:r>
          </a:p>
          <a:p>
            <a:pPr marL="342900" marR="0" lvl="0" indent="-342900">
              <a:lnSpc>
                <a:spcPct val="107000"/>
              </a:lnSpc>
              <a:spcBef>
                <a:spcPts val="0"/>
              </a:spcBef>
              <a:spcAft>
                <a:spcPts val="0"/>
              </a:spcAft>
              <a:buFont typeface="Symbol" panose="05050102010706020507" pitchFamily="18" charset="2"/>
              <a:buChar char=""/>
            </a:pPr>
            <a:r>
              <a:rPr lang="en-US" sz="1800" kern="1200" dirty="0">
                <a:effectLst/>
                <a:latin typeface="Calibri" panose="020F0502020204030204" pitchFamily="34" charset="0"/>
                <a:ea typeface="Calibri" panose="020F0502020204030204" pitchFamily="34" charset="0"/>
              </a:rPr>
              <a:t>As is fitting in the Lord.</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29</a:t>
            </a:fld>
            <a:endParaRPr lang="en-US"/>
          </a:p>
        </p:txBody>
      </p:sp>
    </p:spTree>
    <p:extLst>
      <p:ext uri="{BB962C8B-B14F-4D97-AF65-F5344CB8AC3E}">
        <p14:creationId xmlns:p14="http://schemas.microsoft.com/office/powerpoint/2010/main" val="429977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Phil. 2:15 tells us we are to shine as lights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Verses will be on screen for those with babies in laps but I encourage those who can to turn in your Bible and follow along.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3</a:t>
            </a:fld>
            <a:endParaRPr lang="en-US"/>
          </a:p>
        </p:txBody>
      </p:sp>
    </p:spTree>
    <p:extLst>
      <p:ext uri="{BB962C8B-B14F-4D97-AF65-F5344CB8AC3E}">
        <p14:creationId xmlns:p14="http://schemas.microsoft.com/office/powerpoint/2010/main" val="33905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We already read 1 Pet. 3:1 but let's look at it again from this angle.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The Likewise in verse 1 goes back to </a:t>
            </a:r>
            <a:r>
              <a:rPr lang="en-US" sz="1800" kern="1200" dirty="0" err="1">
                <a:effectLst/>
                <a:latin typeface="Calibri" panose="020F0502020204030204" pitchFamily="34" charset="0"/>
                <a:ea typeface="Calibri" panose="020F0502020204030204" pitchFamily="34" charset="0"/>
                <a:cs typeface="Calibri" panose="020F0502020204030204" pitchFamily="34" charset="0"/>
              </a:rPr>
              <a:t>ch</a:t>
            </a:r>
            <a:r>
              <a:rPr lang="en-US" sz="1800" kern="1200" dirty="0">
                <a:effectLst/>
                <a:latin typeface="Calibri" panose="020F0502020204030204" pitchFamily="34" charset="0"/>
                <a:ea typeface="Calibri" panose="020F0502020204030204" pitchFamily="34" charset="0"/>
                <a:cs typeface="Calibri" panose="020F0502020204030204" pitchFamily="34" charset="0"/>
              </a:rPr>
              <a:t> 2 to the same submissive attitude we see in our behavior as sojourners &amp; pilgrims, being a royal priesthood and His own special people including in our submission to government, employers, and then in </a:t>
            </a:r>
            <a:br>
              <a:rPr lang="en-US" sz="1800" kern="1200" dirty="0">
                <a:effectLst/>
                <a:latin typeface="Calibri" panose="020F0502020204030204" pitchFamily="34" charset="0"/>
                <a:ea typeface="Calibri" panose="020F0502020204030204" pitchFamily="34" charset="0"/>
                <a:cs typeface="Calibri" panose="020F0502020204030204" pitchFamily="34" charset="0"/>
              </a:rPr>
            </a:br>
            <a:r>
              <a:rPr lang="en-US" sz="1800" kern="1200" dirty="0" err="1">
                <a:effectLst/>
                <a:latin typeface="Calibri" panose="020F0502020204030204" pitchFamily="34" charset="0"/>
                <a:ea typeface="Calibri" panose="020F0502020204030204" pitchFamily="34" charset="0"/>
                <a:cs typeface="Calibri" panose="020F0502020204030204" pitchFamily="34" charset="0"/>
              </a:rPr>
              <a:t>ch.</a:t>
            </a:r>
            <a:r>
              <a:rPr lang="en-US" sz="1800" kern="1200" dirty="0">
                <a:effectLst/>
                <a:latin typeface="Calibri" panose="020F0502020204030204" pitchFamily="34" charset="0"/>
                <a:ea typeface="Calibri" panose="020F0502020204030204" pitchFamily="34" charset="0"/>
                <a:cs typeface="Calibri" panose="020F0502020204030204" pitchFamily="34" charset="0"/>
              </a:rPr>
              <a:t> 3, wives to husbands.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1 Cor. 11:3</a:t>
            </a:r>
            <a:br>
              <a:rPr lang="en-US" sz="1800" kern="1200" dirty="0">
                <a:effectLst/>
                <a:latin typeface="Calibri" panose="020F0502020204030204" pitchFamily="34" charset="0"/>
                <a:ea typeface="Calibri" panose="020F0502020204030204" pitchFamily="34" charset="0"/>
                <a:cs typeface="Calibri" panose="020F0502020204030204" pitchFamily="34" charset="0"/>
              </a:rPr>
            </a:br>
            <a:r>
              <a:rPr lang="en-US" sz="1800" kern="1200" dirty="0">
                <a:effectLst/>
                <a:latin typeface="Calibri" panose="020F0502020204030204" pitchFamily="34" charset="0"/>
                <a:ea typeface="Calibri" panose="020F0502020204030204" pitchFamily="34" charset="0"/>
                <a:cs typeface="Calibri" panose="020F0502020204030204" pitchFamily="34" charset="0"/>
              </a:rPr>
              <a:t>So the head of woman is man and the wives must submit to their husband as is fitting to the Lord, remembering if you agree it’s not submission.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But the husband also has submission in these verses, to Christ in 1 Cor. 11:3 but each other as well including his wife.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30</a:t>
            </a:fld>
            <a:endParaRPr lang="en-US"/>
          </a:p>
        </p:txBody>
      </p:sp>
    </p:spTree>
    <p:extLst>
      <p:ext uri="{BB962C8B-B14F-4D97-AF65-F5344CB8AC3E}">
        <p14:creationId xmlns:p14="http://schemas.microsoft.com/office/powerpoint/2010/main" val="38071541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Eph. 5:25-30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So the husband is the head but told to nourish and cherish wife in same context as told to submit one to another in Lord so his rule is not a dictatorial one.  We are also given Christ’s sacrificial love as an example of this. Christ has all authority but His love is shown in his sacrificing.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31</a:t>
            </a:fld>
            <a:endParaRPr lang="en-US"/>
          </a:p>
        </p:txBody>
      </p:sp>
    </p:spTree>
    <p:extLst>
      <p:ext uri="{BB962C8B-B14F-4D97-AF65-F5344CB8AC3E}">
        <p14:creationId xmlns:p14="http://schemas.microsoft.com/office/powerpoint/2010/main" val="38688696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1 Pet. 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Not weaker as in strength but as a delicate vessel that must </a:t>
            </a:r>
            <a:r>
              <a:rPr lang="en-US" sz="1800" kern="12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be regarded and treated with special kindness and attention.  And in so doing you are showing her value that you both as Christians are joint heirs of the grace of life but if you don’t treat her this way, your prayers will be hindered by your sin.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The husband is the head but must be sacrificial, not dictatorial, and giving heed, taking notice to wife’s needs and views but also not being self-willed, submitting to the needs and desires of each other, sacrificing for our wife, submitting to each other.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solidFill>
                  <a:srgbClr val="001320"/>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200" dirty="0">
                <a:solidFill>
                  <a:srgbClr val="001320"/>
                </a:solidFill>
                <a:effectLst/>
                <a:latin typeface="Calibri" panose="020F0502020204030204" pitchFamily="34" charset="0"/>
                <a:ea typeface="Calibri" panose="020F0502020204030204" pitchFamily="34" charset="0"/>
              </a:rPr>
              <a:t>* Remember: If you agree, it’s not submission.</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32</a:t>
            </a:fld>
            <a:endParaRPr lang="en-US"/>
          </a:p>
        </p:txBody>
      </p:sp>
    </p:spTree>
    <p:extLst>
      <p:ext uri="{BB962C8B-B14F-4D97-AF65-F5344CB8AC3E}">
        <p14:creationId xmlns:p14="http://schemas.microsoft.com/office/powerpoint/2010/main" val="41589356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So this morning I have a few questions for you: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Are you </a:t>
            </a:r>
            <a:r>
              <a:rPr lang="en-US" sz="1800" b="1" u="sng" kern="1200" dirty="0">
                <a:effectLst/>
                <a:latin typeface="Calibri" panose="020F0502020204030204" pitchFamily="34" charset="0"/>
                <a:ea typeface="Calibri" panose="020F0502020204030204" pitchFamily="34" charset="0"/>
                <a:cs typeface="Calibri" panose="020F0502020204030204" pitchFamily="34" charset="0"/>
              </a:rPr>
              <a:t>shining as lights</a:t>
            </a:r>
            <a:r>
              <a:rPr lang="en-US" sz="1800" kern="1200" dirty="0">
                <a:effectLst/>
                <a:latin typeface="Calibri" panose="020F0502020204030204" pitchFamily="34" charset="0"/>
                <a:ea typeface="Calibri" panose="020F0502020204030204" pitchFamily="34" charset="0"/>
                <a:cs typeface="Calibri" panose="020F0502020204030204" pitchFamily="34" charset="0"/>
              </a:rPr>
              <a:t> in submission to God &amp; His will?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Are you an example in your conduct to the government as a member of </a:t>
            </a:r>
            <a:r>
              <a:rPr lang="en-US" sz="1800" b="1" u="sng" kern="1200" dirty="0">
                <a:effectLst/>
                <a:latin typeface="Calibri" panose="020F0502020204030204" pitchFamily="34" charset="0"/>
                <a:ea typeface="Calibri" panose="020F0502020204030204" pitchFamily="34" charset="0"/>
                <a:cs typeface="Calibri" panose="020F0502020204030204" pitchFamily="34" charset="0"/>
              </a:rPr>
              <a:t>God’s chosen generation</a:t>
            </a:r>
            <a:r>
              <a:rPr lang="en-US" sz="1800" kern="12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What about in your service in submission to the elders – are you being that </a:t>
            </a:r>
            <a:r>
              <a:rPr lang="en-US" sz="1800" b="1" u="sng" kern="1200" dirty="0">
                <a:effectLst/>
                <a:latin typeface="Calibri" panose="020F0502020204030204" pitchFamily="34" charset="0"/>
                <a:ea typeface="Calibri" panose="020F0502020204030204" pitchFamily="34" charset="0"/>
                <a:cs typeface="Calibri" panose="020F0502020204030204" pitchFamily="34" charset="0"/>
              </a:rPr>
              <a:t>royal priesthood</a:t>
            </a:r>
            <a:r>
              <a:rPr lang="en-US" sz="1800" kern="12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Are you shining as a light of that </a:t>
            </a:r>
            <a:r>
              <a:rPr lang="en-US" sz="1800" b="1" u="sng" kern="1200" dirty="0">
                <a:effectLst/>
                <a:latin typeface="Calibri" panose="020F0502020204030204" pitchFamily="34" charset="0"/>
                <a:ea typeface="Calibri" panose="020F0502020204030204" pitchFamily="34" charset="0"/>
                <a:cs typeface="Calibri" panose="020F0502020204030204" pitchFamily="34" charset="0"/>
              </a:rPr>
              <a:t>holy nation</a:t>
            </a:r>
            <a:r>
              <a:rPr lang="en-US" sz="1800" kern="1200" dirty="0">
                <a:effectLst/>
                <a:latin typeface="Calibri" panose="020F0502020204030204" pitchFamily="34" charset="0"/>
                <a:ea typeface="Calibri" panose="020F0502020204030204" pitchFamily="34" charset="0"/>
                <a:cs typeface="Calibri" panose="020F0502020204030204" pitchFamily="34" charset="0"/>
              </a:rPr>
              <a:t> in your duties at work to your employer?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Are you being </a:t>
            </a:r>
            <a:r>
              <a:rPr lang="en-US" sz="1800" b="1" u="sng" kern="1200" dirty="0">
                <a:effectLst/>
                <a:latin typeface="Calibri" panose="020F0502020204030204" pitchFamily="34" charset="0"/>
                <a:ea typeface="Calibri" panose="020F0502020204030204" pitchFamily="34" charset="0"/>
                <a:cs typeface="Calibri" panose="020F0502020204030204" pitchFamily="34" charset="0"/>
              </a:rPr>
              <a:t>His own special people</a:t>
            </a:r>
            <a:r>
              <a:rPr lang="en-US" sz="1800" kern="1200" dirty="0">
                <a:effectLst/>
                <a:latin typeface="Calibri" panose="020F0502020204030204" pitchFamily="34" charset="0"/>
                <a:ea typeface="Calibri" panose="020F0502020204030204" pitchFamily="34" charset="0"/>
                <a:cs typeface="Calibri" panose="020F0502020204030204" pitchFamily="34" charset="0"/>
              </a:rPr>
              <a:t> in your responsibilities to each other? Whether children to parents, or to each other as fellow man?</a:t>
            </a: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rPr>
              <a:t>And are you </a:t>
            </a:r>
            <a:r>
              <a:rPr lang="en-US" sz="1800" b="1" u="sng" kern="1200" dirty="0">
                <a:effectLst/>
                <a:latin typeface="Calibri" panose="020F0502020204030204" pitchFamily="34" charset="0"/>
                <a:ea typeface="Calibri" panose="020F0502020204030204" pitchFamily="34" charset="0"/>
              </a:rPr>
              <a:t>proclaiming the praises of Him who called you out of darkness into His marvelous light</a:t>
            </a:r>
            <a:r>
              <a:rPr lang="en-US" sz="1800" kern="1200" dirty="0">
                <a:effectLst/>
                <a:latin typeface="Calibri" panose="020F0502020204030204" pitchFamily="34" charset="0"/>
                <a:ea typeface="Calibri" panose="020F0502020204030204" pitchFamily="34" charset="0"/>
              </a:rPr>
              <a:t> in your relationship with your spouse?</a:t>
            </a:r>
            <a:endParaRPr lang="en-US" sz="1200" dirty="0">
              <a:solidFill>
                <a:schemeClr val="tx1"/>
              </a:solidFill>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33</a:t>
            </a:fld>
            <a:endParaRPr lang="en-US"/>
          </a:p>
        </p:txBody>
      </p:sp>
    </p:spTree>
    <p:extLst>
      <p:ext uri="{BB962C8B-B14F-4D97-AF65-F5344CB8AC3E}">
        <p14:creationId xmlns:p14="http://schemas.microsoft.com/office/powerpoint/2010/main" val="39167487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Remembering: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You find out about submission is when you’re not in agreement with what’s being said or decisions made.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When in agreement: there’s no submission just compliance, agreement, and going along with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kern="1200" dirty="0">
                <a:effectLst/>
                <a:latin typeface="Calibri" panose="020F0502020204030204" pitchFamily="34" charset="0"/>
                <a:ea typeface="Calibri" panose="020F0502020204030204" pitchFamily="34" charset="0"/>
                <a:cs typeface="Calibri" panose="020F0502020204030204" pitchFamily="34" charset="0"/>
              </a:rPr>
              <a:t>When we disagree or are self-willed, that’s when our submission or lack thereof is shown.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If you need to submit to God, do so today.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 Become a Christian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 Believing in Christ (Jn 8:24)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 Confessing that belief as the eunuch did (Acts 8:37)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 Repenting of sins and being baptized (Acts 2:38)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200" dirty="0">
                <a:effectLst/>
                <a:latin typeface="Calibri" panose="020F0502020204030204" pitchFamily="34" charset="0"/>
                <a:ea typeface="Calibri" panose="020F0502020204030204" pitchFamily="34" charset="0"/>
              </a:rPr>
              <a:t>- Confess sin &amp; have congregation here pray (Jas. 5:16)</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34</a:t>
            </a:fld>
            <a:endParaRPr lang="en-US"/>
          </a:p>
        </p:txBody>
      </p:sp>
    </p:spTree>
    <p:extLst>
      <p:ext uri="{BB962C8B-B14F-4D97-AF65-F5344CB8AC3E}">
        <p14:creationId xmlns:p14="http://schemas.microsoft.com/office/powerpoint/2010/main" val="3301661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Matt 5:16 after saying we are the light of the world, it says…</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4</a:t>
            </a:fld>
            <a:endParaRPr lang="en-US"/>
          </a:p>
        </p:txBody>
      </p:sp>
    </p:spTree>
    <p:extLst>
      <p:ext uri="{BB962C8B-B14F-4D97-AF65-F5344CB8AC3E}">
        <p14:creationId xmlns:p14="http://schemas.microsoft.com/office/powerpoint/2010/main" val="31159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Timothy and us today are commanded to be an example (1 Tim. 4:12)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200" dirty="0">
                <a:effectLst/>
                <a:latin typeface="Calibri" panose="020F0502020204030204" pitchFamily="34" charset="0"/>
                <a:ea typeface="Calibri" panose="020F0502020204030204" pitchFamily="34" charset="0"/>
              </a:rPr>
              <a:t>Let’s look more into being an example in our conduct.</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5</a:t>
            </a:fld>
            <a:endParaRPr lang="en-US"/>
          </a:p>
        </p:txBody>
      </p:sp>
    </p:spTree>
    <p:extLst>
      <p:ext uri="{BB962C8B-B14F-4D97-AF65-F5344CB8AC3E}">
        <p14:creationId xmlns:p14="http://schemas.microsoft.com/office/powerpoint/2010/main" val="4117210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Our conduct is evident and can be clearly seen by others.</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Our friends will notice the change.  (1 Pet. 4:3-4)</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6</a:t>
            </a:fld>
            <a:endParaRPr lang="en-US"/>
          </a:p>
        </p:txBody>
      </p:sp>
    </p:spTree>
    <p:extLst>
      <p:ext uri="{BB962C8B-B14F-4D97-AF65-F5344CB8AC3E}">
        <p14:creationId xmlns:p14="http://schemas.microsoft.com/office/powerpoint/2010/main" val="4114295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And 1 Pet. 2:9-12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200" dirty="0" err="1">
                <a:effectLst/>
                <a:latin typeface="Calibri" panose="020F0502020204030204" pitchFamily="34" charset="0"/>
                <a:ea typeface="Calibri" panose="020F0502020204030204" pitchFamily="34" charset="0"/>
              </a:rPr>
              <a:t>Echos</a:t>
            </a:r>
            <a:r>
              <a:rPr lang="en-US" sz="1800" kern="1200" dirty="0">
                <a:effectLst/>
                <a:latin typeface="Calibri" panose="020F0502020204030204" pitchFamily="34" charset="0"/>
                <a:ea typeface="Calibri" panose="020F0502020204030204" pitchFamily="34" charset="0"/>
              </a:rPr>
              <a:t> Matt. 5:16 of letting light shine so that they may see your good works and glorify your Father in heaven.</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7</a:t>
            </a:fld>
            <a:endParaRPr lang="en-US"/>
          </a:p>
        </p:txBody>
      </p:sp>
    </p:spTree>
    <p:extLst>
      <p:ext uri="{BB962C8B-B14F-4D97-AF65-F5344CB8AC3E}">
        <p14:creationId xmlns:p14="http://schemas.microsoft.com/office/powerpoint/2010/main" val="605098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Our spouse will all notice a change in our lives (1 Pet. 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200" dirty="0">
                <a:effectLst/>
                <a:latin typeface="Calibri" panose="020F0502020204030204" pitchFamily="34" charset="0"/>
                <a:ea typeface="Calibri" panose="020F0502020204030204" pitchFamily="34" charset="0"/>
              </a:rPr>
              <a:t>When we say Submission today, it’s a very taboo word but the Bible has a LOT to say about it and I would like us to examine it this morning as we look at…</a:t>
            </a:r>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8</a:t>
            </a:fld>
            <a:endParaRPr lang="en-US"/>
          </a:p>
        </p:txBody>
      </p:sp>
    </p:spTree>
    <p:extLst>
      <p:ext uri="{BB962C8B-B14F-4D97-AF65-F5344CB8AC3E}">
        <p14:creationId xmlns:p14="http://schemas.microsoft.com/office/powerpoint/2010/main" val="307914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Shining as Lights in the area of submission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Calibri" panose="020F0502020204030204" pitchFamily="34" charset="0"/>
                <a:cs typeface="Calibri" panose="020F0502020204030204" pitchFamily="34" charset="0"/>
              </a:rPr>
              <a:t>Before we can get into a lesson on submission, we must first define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F533E96-F078-4B3D-A8F4-F1AF21EBC357}" type="slidenum">
              <a:rPr lang="en-US" smtClean="0"/>
              <a:t>9</a:t>
            </a:fld>
            <a:endParaRPr lang="en-US"/>
          </a:p>
        </p:txBody>
      </p:sp>
    </p:spTree>
    <p:extLst>
      <p:ext uri="{BB962C8B-B14F-4D97-AF65-F5344CB8AC3E}">
        <p14:creationId xmlns:p14="http://schemas.microsoft.com/office/powerpoint/2010/main" val="3229062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877159"/>
            <a:ext cx="7177135" cy="1374345"/>
          </a:xfrm>
          <a:noFill/>
          <a:effectLst>
            <a:outerShdw blurRad="50800" dist="38100" dir="2700000" algn="tl" rotWithShape="0">
              <a:prstClr val="black">
                <a:alpha val="40000"/>
              </a:prstClr>
            </a:outerShdw>
          </a:effectLst>
        </p:spPr>
        <p:txBody>
          <a:bodyPr>
            <a:normAutofit/>
          </a:bodyPr>
          <a:lstStyle>
            <a:lvl1pPr algn="l">
              <a:defRPr sz="3600">
                <a:solidFill>
                  <a:schemeClr val="bg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48965" y="4251504"/>
            <a:ext cx="7164342" cy="610821"/>
          </a:xfrm>
        </p:spPr>
        <p:txBody>
          <a:bodyPr>
            <a:normAutofit/>
          </a:bodyPr>
          <a:lstStyle>
            <a:lvl1pPr marL="0" indent="0" algn="l">
              <a:buNone/>
              <a:defRPr sz="2800" b="0" i="0">
                <a:solidFill>
                  <a:srgbClr val="E39A3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586585"/>
            <a:ext cx="8246070" cy="610821"/>
          </a:xfrm>
        </p:spPr>
        <p:txBody>
          <a:bodyPr>
            <a:normAutofit/>
          </a:bodyPr>
          <a:lstStyle>
            <a:lvl1pPr algn="l">
              <a:defRPr sz="3600" baseline="0">
                <a:solidFill>
                  <a:srgbClr val="E39A3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02815"/>
            <a:ext cx="8246070" cy="3359507"/>
          </a:xfrm>
        </p:spPr>
        <p:txBody>
          <a:bodyPr/>
          <a:lstStyle>
            <a:lvl1pPr algn="l">
              <a:defRPr sz="2800">
                <a:solidFill>
                  <a:schemeClr val="bg2"/>
                </a:solidFill>
              </a:defRPr>
            </a:lvl1pPr>
            <a:lvl2pPr algn="l">
              <a:defRPr>
                <a:solidFill>
                  <a:schemeClr val="bg2"/>
                </a:solidFill>
              </a:defRPr>
            </a:lvl2pPr>
            <a:lvl3pPr algn="l">
              <a:defRPr>
                <a:solidFill>
                  <a:schemeClr val="bg2"/>
                </a:solidFill>
              </a:defRPr>
            </a:lvl3pPr>
            <a:lvl4pPr algn="l">
              <a:defRPr>
                <a:solidFill>
                  <a:schemeClr val="bg2"/>
                </a:solidFill>
              </a:defRPr>
            </a:lvl4pPr>
            <a:lvl5pPr algn="l">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4129" y="433880"/>
            <a:ext cx="6260905" cy="572644"/>
          </a:xfrm>
        </p:spPr>
        <p:txBody>
          <a:bodyPr>
            <a:normAutofit/>
          </a:bodyPr>
          <a:lstStyle>
            <a:lvl1pPr algn="l">
              <a:defRPr sz="3600">
                <a:solidFill>
                  <a:srgbClr val="E39A3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34129" y="1044700"/>
            <a:ext cx="6260905" cy="3511061"/>
          </a:xfrm>
        </p:spPr>
        <p:txBody>
          <a:bodyPr/>
          <a:lstStyle>
            <a:lvl1pPr>
              <a:defRPr sz="280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739290"/>
            <a:ext cx="8093365" cy="610820"/>
          </a:xfrm>
        </p:spPr>
        <p:txBody>
          <a:bodyPr>
            <a:normAutofit/>
          </a:bodyPr>
          <a:lstStyle>
            <a:lvl1pPr algn="l">
              <a:defRPr sz="3600" baseline="0">
                <a:solidFill>
                  <a:srgbClr val="E39A3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808225"/>
            <a:ext cx="4040188" cy="479822"/>
          </a:xfrm>
        </p:spPr>
        <p:txBody>
          <a:bodyPr anchor="b"/>
          <a:lstStyle>
            <a:lvl1pPr marL="0" indent="0" algn="ctr">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280622"/>
            <a:ext cx="4040188" cy="2276294"/>
          </a:xfrm>
        </p:spPr>
        <p:txBody>
          <a:bodyPr/>
          <a:lstStyle>
            <a:lvl1pPr algn="ctr">
              <a:defRPr sz="2400">
                <a:solidFill>
                  <a:schemeClr val="bg2"/>
                </a:solidFill>
              </a:defRPr>
            </a:lvl1pPr>
            <a:lvl2pPr algn="ctr">
              <a:defRPr sz="2000">
                <a:solidFill>
                  <a:schemeClr val="bg2"/>
                </a:solidFill>
              </a:defRPr>
            </a:lvl2pPr>
            <a:lvl3pPr algn="ctr">
              <a:defRPr sz="1800">
                <a:solidFill>
                  <a:schemeClr val="bg2"/>
                </a:solidFill>
              </a:defRPr>
            </a:lvl3pPr>
            <a:lvl4pPr algn="ctr">
              <a:defRPr sz="1600">
                <a:solidFill>
                  <a:schemeClr val="bg2"/>
                </a:solidFill>
              </a:defRPr>
            </a:lvl4pPr>
            <a:lvl5pPr algn="ctr">
              <a:defRPr sz="1600">
                <a:solidFill>
                  <a:schemeClr val="bg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808225"/>
            <a:ext cx="4041775" cy="479822"/>
          </a:xfrm>
        </p:spPr>
        <p:txBody>
          <a:bodyPr anchor="b"/>
          <a:lstStyle>
            <a:lvl1pPr marL="0" indent="0" algn="ctr">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280622"/>
            <a:ext cx="4041775" cy="2276294"/>
          </a:xfrm>
        </p:spPr>
        <p:txBody>
          <a:bodyPr/>
          <a:lstStyle>
            <a:lvl1pPr algn="ctr">
              <a:defRPr sz="2400">
                <a:solidFill>
                  <a:schemeClr val="bg2"/>
                </a:solidFill>
              </a:defRPr>
            </a:lvl1pPr>
            <a:lvl2pPr algn="ctr">
              <a:defRPr sz="2000">
                <a:solidFill>
                  <a:schemeClr val="bg2"/>
                </a:solidFill>
              </a:defRPr>
            </a:lvl2pPr>
            <a:lvl3pPr algn="ctr">
              <a:defRPr sz="1800">
                <a:solidFill>
                  <a:schemeClr val="bg2"/>
                </a:solidFill>
              </a:defRPr>
            </a:lvl3pPr>
            <a:lvl4pPr algn="ctr">
              <a:defRPr sz="1600">
                <a:solidFill>
                  <a:schemeClr val="bg2"/>
                </a:solidFill>
              </a:defRPr>
            </a:lvl4pPr>
            <a:lvl5pPr algn="ctr">
              <a:defRPr sz="1600">
                <a:solidFill>
                  <a:schemeClr val="bg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8/13/2022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8/13/2022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309B64-7CB6-DCEF-670E-D4FE72867DB9}"/>
              </a:ext>
            </a:extLst>
          </p:cNvPr>
          <p:cNvSpPr/>
          <p:nvPr userDrawn="1"/>
        </p:nvSpPr>
        <p:spPr>
          <a:xfrm>
            <a:off x="0" y="0"/>
            <a:ext cx="9153150" cy="5143500"/>
          </a:xfrm>
          <a:prstGeom prst="rect">
            <a:avLst/>
          </a:prstGeom>
          <a:gradFill flip="none" rotWithShape="1">
            <a:gsLst>
              <a:gs pos="0">
                <a:schemeClr val="tx1"/>
              </a:gs>
              <a:gs pos="58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8/13/2022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microsoft.com/office/2007/relationships/hdphoto" Target="../media/hdphoto2.wdp"/><Relationship Id="rId4" Type="http://schemas.openxmlformats.org/officeDocument/2006/relationships/image" Target="../media/image6.sv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microsoft.com/office/2007/relationships/hdphoto" Target="../media/hdphoto2.wdp"/><Relationship Id="rId4" Type="http://schemas.openxmlformats.org/officeDocument/2006/relationships/image" Target="../media/image6.sv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microsoft.com/office/2007/relationships/hdphoto" Target="../media/hdphoto2.wdp"/><Relationship Id="rId4" Type="http://schemas.openxmlformats.org/officeDocument/2006/relationships/image" Target="../media/image6.svg"/><Relationship Id="rId9" Type="http://schemas.openxmlformats.org/officeDocument/2006/relationships/image" Target="../media/image11.png"/></Relationships>
</file>

<file path=ppt/slides/_rels/slide1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10" Type="http://schemas.microsoft.com/office/2007/relationships/hdphoto" Target="../media/hdphoto2.wdp"/><Relationship Id="rId4" Type="http://schemas.openxmlformats.org/officeDocument/2006/relationships/image" Target="../media/image6.svg"/><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9.png"/><Relationship Id="rId10" Type="http://schemas.openxmlformats.org/officeDocument/2006/relationships/image" Target="../media/image6.svg"/><Relationship Id="rId4" Type="http://schemas.openxmlformats.org/officeDocument/2006/relationships/image" Target="../media/image8.svg"/><Relationship Id="rId9"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9.png"/><Relationship Id="rId10" Type="http://schemas.openxmlformats.org/officeDocument/2006/relationships/image" Target="../media/image6.svg"/><Relationship Id="rId4" Type="http://schemas.openxmlformats.org/officeDocument/2006/relationships/image" Target="../media/image8.svg"/><Relationship Id="rId9"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9.png"/><Relationship Id="rId10" Type="http://schemas.openxmlformats.org/officeDocument/2006/relationships/image" Target="../media/image6.svg"/><Relationship Id="rId4" Type="http://schemas.openxmlformats.org/officeDocument/2006/relationships/image" Target="../media/image8.svg"/><Relationship Id="rId9"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5321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Submission</a:t>
            </a:r>
          </a:p>
        </p:txBody>
      </p:sp>
      <p:sp>
        <p:nvSpPr>
          <p:cNvPr id="3" name="Content Placeholder 2"/>
          <p:cNvSpPr>
            <a:spLocks noGrp="1"/>
          </p:cNvSpPr>
          <p:nvPr>
            <p:ph idx="1"/>
          </p:nvPr>
        </p:nvSpPr>
        <p:spPr/>
        <p:txBody>
          <a:bodyPr/>
          <a:lstStyle/>
          <a:p>
            <a:r>
              <a:rPr lang="en-US" dirty="0"/>
              <a:t>“to yield to the action, control or power of another or others” (Collins Dictionary)</a:t>
            </a:r>
          </a:p>
          <a:p>
            <a:r>
              <a:rPr lang="en-US" dirty="0" err="1"/>
              <a:t>Hupotassó</a:t>
            </a:r>
            <a:r>
              <a:rPr lang="en-US" dirty="0"/>
              <a:t> (</a:t>
            </a:r>
            <a:r>
              <a:rPr lang="el-GR" b="0" i="0" dirty="0">
                <a:solidFill>
                  <a:schemeClr val="bg1"/>
                </a:solidFill>
                <a:effectLst/>
                <a:latin typeface="Cardo"/>
              </a:rPr>
              <a:t>ὑποτάσσω</a:t>
            </a:r>
            <a:r>
              <a:rPr lang="en-US" b="0" i="0" dirty="0">
                <a:solidFill>
                  <a:schemeClr val="bg1"/>
                </a:solidFill>
                <a:effectLst/>
                <a:latin typeface="Cardo"/>
              </a:rPr>
              <a:t>)</a:t>
            </a:r>
            <a:r>
              <a:rPr lang="en-US" dirty="0"/>
              <a:t>: to place or rank under, to subject, mid. to obey</a:t>
            </a:r>
          </a:p>
          <a:p>
            <a:r>
              <a:rPr lang="en-US" dirty="0"/>
              <a:t>5293 </a:t>
            </a:r>
            <a:r>
              <a:rPr lang="en-US" dirty="0" err="1"/>
              <a:t>hypotássō</a:t>
            </a:r>
            <a:r>
              <a:rPr lang="en-US" dirty="0"/>
              <a:t> (from 5259 /</a:t>
            </a:r>
            <a:r>
              <a:rPr lang="en-US" dirty="0" err="1"/>
              <a:t>hypó</a:t>
            </a:r>
            <a:r>
              <a:rPr lang="en-US" dirty="0"/>
              <a:t>, "under" and 5021 /</a:t>
            </a:r>
            <a:r>
              <a:rPr lang="en-US" dirty="0" err="1"/>
              <a:t>tássō</a:t>
            </a:r>
            <a:r>
              <a:rPr lang="en-US" dirty="0"/>
              <a:t>, "arrange") – properly, "under God’s arrangement," i.e. submitting to the Lord (His plan).</a:t>
            </a:r>
          </a:p>
          <a:p>
            <a:endParaRPr lang="en-US"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31510" y="1655520"/>
            <a:ext cx="914400" cy="914400"/>
          </a:xfrm>
          <a:prstGeom prst="rect">
            <a:avLst/>
          </a:prstGeom>
          <a:effectLst>
            <a:innerShdw blurRad="1270000">
              <a:schemeClr val="accent1"/>
            </a:innerShdw>
          </a:effectLst>
        </p:spPr>
      </p:pic>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5">
            <a:lum bright="10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31510" y="1655520"/>
            <a:ext cx="914400" cy="914400"/>
          </a:xfrm>
          <a:prstGeom prst="rect">
            <a:avLst/>
          </a:prstGeom>
          <a:effectLst>
            <a:innerShdw blurRad="1270000">
              <a:schemeClr val="accent2"/>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475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31510" y="1655520"/>
            <a:ext cx="914400" cy="914400"/>
          </a:xfrm>
          <a:prstGeom prst="rect">
            <a:avLst/>
          </a:prstGeom>
          <a:effectLst>
            <a:innerShdw blurRad="1270000">
              <a:schemeClr val="accent1"/>
            </a:innerShdw>
          </a:effectLst>
        </p:spPr>
      </p:pic>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5">
            <a:lum bright="10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17900" y="3793390"/>
            <a:ext cx="914400" cy="914400"/>
          </a:xfrm>
          <a:prstGeom prst="rect">
            <a:avLst/>
          </a:prstGeom>
          <a:effectLst>
            <a:innerShdw blurRad="1270000">
              <a:schemeClr val="accent2"/>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0480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31510" y="1655520"/>
            <a:ext cx="914400" cy="914400"/>
          </a:xfrm>
          <a:prstGeom prst="rect">
            <a:avLst/>
          </a:prstGeom>
          <a:effectLst>
            <a:innerShdw blurRad="1270000">
              <a:schemeClr val="accent1"/>
            </a:innerShdw>
          </a:effectLst>
        </p:spPr>
      </p:pic>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5">
            <a:lum bright="10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17900" y="3793390"/>
            <a:ext cx="914400" cy="914400"/>
          </a:xfrm>
          <a:prstGeom prst="rect">
            <a:avLst/>
          </a:prstGeom>
          <a:effectLst>
            <a:innerShdw blurRad="1270000">
              <a:schemeClr val="accent2"/>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1444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31510" y="1655520"/>
            <a:ext cx="914400" cy="914400"/>
          </a:xfrm>
          <a:prstGeom prst="rect">
            <a:avLst/>
          </a:prstGeom>
          <a:effectLst>
            <a:innerShdw blurRad="1270000">
              <a:schemeClr val="accent1"/>
            </a:innerShdw>
          </a:effectLst>
        </p:spPr>
      </p:pic>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5">
            <a:lum bright="10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17900" y="3793390"/>
            <a:ext cx="914400" cy="914400"/>
          </a:xfrm>
          <a:prstGeom prst="rect">
            <a:avLst/>
          </a:prstGeom>
          <a:effectLst>
            <a:innerShdw blurRad="1270000">
              <a:schemeClr val="accent2"/>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670605" y="192466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5513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17900" y="3793390"/>
            <a:ext cx="914400" cy="914400"/>
          </a:xfrm>
          <a:prstGeom prst="rect">
            <a:avLst/>
          </a:prstGeom>
          <a:effectLst>
            <a:innerShdw blurRad="1270000">
              <a:schemeClr val="accent2"/>
            </a:innerShdw>
          </a:effec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670605" y="192466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9">
            <a:lum bright="100000"/>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17900" y="3793390"/>
            <a:ext cx="914400" cy="914400"/>
          </a:xfrm>
          <a:prstGeom prst="rect">
            <a:avLst/>
          </a:prstGeom>
          <a:effectLst>
            <a:innerShdw blurRad="1270000">
              <a:schemeClr val="accent1"/>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18900" y="2724455"/>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94409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17900" y="3793390"/>
            <a:ext cx="914400" cy="914400"/>
          </a:xfrm>
          <a:prstGeom prst="rect">
            <a:avLst/>
          </a:prstGeom>
          <a:effectLst>
            <a:innerShdw blurRad="1270000">
              <a:schemeClr val="accent2"/>
            </a:innerShdw>
          </a:effec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670605" y="192466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9">
            <a:lum bright="100000"/>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17900" y="3793390"/>
            <a:ext cx="914400" cy="914400"/>
          </a:xfrm>
          <a:prstGeom prst="rect">
            <a:avLst/>
          </a:prstGeom>
          <a:effectLst>
            <a:innerShdw blurRad="1270000">
              <a:schemeClr val="accent1"/>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988813" y="4062530"/>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7562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040A-67FA-489E-AAE4-FCC31E3FD3B6}"/>
              </a:ext>
            </a:extLst>
          </p:cNvPr>
          <p:cNvSpPr>
            <a:spLocks noGrp="1"/>
          </p:cNvSpPr>
          <p:nvPr>
            <p:ph type="title"/>
          </p:nvPr>
        </p:nvSpPr>
        <p:spPr/>
        <p:txBody>
          <a:bodyPr>
            <a:normAutofit fontScale="90000"/>
          </a:bodyPr>
          <a:lstStyle/>
          <a:p>
            <a:r>
              <a:rPr lang="en-US" dirty="0"/>
              <a:t>Illustration</a:t>
            </a:r>
          </a:p>
        </p:txBody>
      </p:sp>
      <p:sp>
        <p:nvSpPr>
          <p:cNvPr id="4" name="Rectangle 3">
            <a:extLst>
              <a:ext uri="{FF2B5EF4-FFF2-40B4-BE49-F238E27FC236}">
                <a16:creationId xmlns:a16="http://schemas.microsoft.com/office/drawing/2014/main" id="{81646A65-AA12-47D9-9E49-FA256B0FD649}"/>
              </a:ext>
            </a:extLst>
          </p:cNvPr>
          <p:cNvSpPr/>
          <p:nvPr/>
        </p:nvSpPr>
        <p:spPr>
          <a:xfrm>
            <a:off x="601670" y="1655520"/>
            <a:ext cx="6566315" cy="320680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6" name="Graphic 5" descr="House with solid fill">
            <a:extLst>
              <a:ext uri="{FF2B5EF4-FFF2-40B4-BE49-F238E27FC236}">
                <a16:creationId xmlns:a16="http://schemas.microsoft.com/office/drawing/2014/main" id="{8A7F8D2B-1A58-4A0E-B882-4ABEBB3A2119}"/>
              </a:ext>
            </a:extLst>
          </p:cNvPr>
          <p:cNvPicPr>
            <a:picLocks noChangeAspect="1"/>
          </p:cNvPicPr>
          <p:nvPr/>
        </p:nvPicPr>
        <p:blipFill>
          <a:blip r:embed="rId3">
            <a:lum bright="10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17900" y="3793390"/>
            <a:ext cx="914400" cy="914400"/>
          </a:xfrm>
          <a:prstGeom prst="rect">
            <a:avLst/>
          </a:prstGeom>
          <a:effectLst>
            <a:innerShdw blurRad="1270000">
              <a:schemeClr val="accent2"/>
            </a:innerShdw>
          </a:effectLst>
        </p:spPr>
      </p:pic>
      <p:pic>
        <p:nvPicPr>
          <p:cNvPr id="1026" name="Picture 2" descr="Barn Icon #428483 - Free Icons Library">
            <a:extLst>
              <a:ext uri="{FF2B5EF4-FFF2-40B4-BE49-F238E27FC236}">
                <a16:creationId xmlns:a16="http://schemas.microsoft.com/office/drawing/2014/main" id="{A7A8CFF3-47D1-4DEE-9A9C-B82AD930AB5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pic>
        <p:nvPicPr>
          <p:cNvPr id="11" name="Picture 4" descr="Water-well Icons - Free SVG &amp; PNG Water-well Images - Noun Project">
            <a:extLst>
              <a:ext uri="{FF2B5EF4-FFF2-40B4-BE49-F238E27FC236}">
                <a16:creationId xmlns:a16="http://schemas.microsoft.com/office/drawing/2014/main" id="{D10B7F9F-C396-45A8-8D82-6AB76994831F}"/>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670605" y="1924660"/>
            <a:ext cx="799795" cy="799795"/>
          </a:xfrm>
          <a:prstGeom prst="rect">
            <a:avLst/>
          </a:prstGeom>
          <a:noFill/>
          <a:effectLst>
            <a:innerShdw blurRad="1270000">
              <a:schemeClr val="accent2"/>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48F1248-CBC2-4CE5-9EC3-E25B1E4D6538}"/>
              </a:ext>
            </a:extLst>
          </p:cNvPr>
          <p:cNvSpPr/>
          <p:nvPr/>
        </p:nvSpPr>
        <p:spPr>
          <a:xfrm>
            <a:off x="754375" y="1655520"/>
            <a:ext cx="610820" cy="32068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07F920C-98F9-45F6-9D40-AF8293CBC141}"/>
              </a:ext>
            </a:extLst>
          </p:cNvPr>
          <p:cNvCxnSpPr>
            <a:stCxn id="8" idx="0"/>
            <a:endCxn id="8" idx="2"/>
          </p:cNvCxnSpPr>
          <p:nvPr/>
        </p:nvCxnSpPr>
        <p:spPr>
          <a:xfrm>
            <a:off x="1059785" y="1655520"/>
            <a:ext cx="0" cy="3206805"/>
          </a:xfrm>
          <a:prstGeom prst="line">
            <a:avLst/>
          </a:prstGeom>
          <a:ln w="3175" cmpd="dbl">
            <a:solidFill>
              <a:schemeClr val="bg1"/>
            </a:solidFill>
            <a:prstDash val="lgDash"/>
          </a:ln>
        </p:spPr>
        <p:style>
          <a:lnRef idx="1">
            <a:schemeClr val="accent1"/>
          </a:lnRef>
          <a:fillRef idx="0">
            <a:schemeClr val="accent1"/>
          </a:fillRef>
          <a:effectRef idx="0">
            <a:schemeClr val="accent1"/>
          </a:effectRef>
          <a:fontRef idx="minor">
            <a:schemeClr val="tx1"/>
          </a:fontRef>
        </p:style>
      </p:cxnSp>
      <p:pic>
        <p:nvPicPr>
          <p:cNvPr id="7" name="Graphic 6" descr="House with solid fill">
            <a:extLst>
              <a:ext uri="{FF2B5EF4-FFF2-40B4-BE49-F238E27FC236}">
                <a16:creationId xmlns:a16="http://schemas.microsoft.com/office/drawing/2014/main" id="{CF301DD9-CFDE-4A54-8717-355F6F449BCA}"/>
              </a:ext>
            </a:extLst>
          </p:cNvPr>
          <p:cNvPicPr>
            <a:picLocks noChangeAspect="1"/>
          </p:cNvPicPr>
          <p:nvPr/>
        </p:nvPicPr>
        <p:blipFill>
          <a:blip r:embed="rId9">
            <a:lum bright="100000"/>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17900" y="3793390"/>
            <a:ext cx="914400" cy="914400"/>
          </a:xfrm>
          <a:prstGeom prst="rect">
            <a:avLst/>
          </a:prstGeom>
          <a:effectLst>
            <a:innerShdw blurRad="1270000">
              <a:schemeClr val="accent1"/>
            </a:innerShdw>
          </a:effectLst>
        </p:spPr>
      </p:pic>
      <p:pic>
        <p:nvPicPr>
          <p:cNvPr id="9" name="Picture 2" descr="Barn Icon #428483 - Free Icons Library">
            <a:extLst>
              <a:ext uri="{FF2B5EF4-FFF2-40B4-BE49-F238E27FC236}">
                <a16:creationId xmlns:a16="http://schemas.microsoft.com/office/drawing/2014/main" id="{9CDCFF95-1F6A-41AD-8E3F-7268A02048F0}"/>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96459" y="1802198"/>
            <a:ext cx="939620" cy="922257"/>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pic>
        <p:nvPicPr>
          <p:cNvPr id="1028" name="Picture 4" descr="Water-well Icons - Free SVG &amp; PNG Water-well Images - Noun Project">
            <a:extLst>
              <a:ext uri="{FF2B5EF4-FFF2-40B4-BE49-F238E27FC236}">
                <a16:creationId xmlns:a16="http://schemas.microsoft.com/office/drawing/2014/main" id="{6625983F-62BE-4B0A-868E-0066E1A93411}"/>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772205" y="2859024"/>
            <a:ext cx="799795" cy="799795"/>
          </a:xfrm>
          <a:prstGeom prst="rect">
            <a:avLst/>
          </a:prstGeom>
          <a:noFill/>
          <a:effectLst>
            <a:innerShdw blurRad="1270000">
              <a:schemeClr val="accent1"/>
            </a:innerShdw>
          </a:effectLst>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97F939E6-5E5A-493B-88A1-A569A64E7B8B}"/>
              </a:ext>
            </a:extLst>
          </p:cNvPr>
          <p:cNvSpPr txBox="1"/>
          <p:nvPr/>
        </p:nvSpPr>
        <p:spPr>
          <a:xfrm>
            <a:off x="7167985" y="1655520"/>
            <a:ext cx="1976013" cy="3662541"/>
          </a:xfrm>
          <a:prstGeom prst="rect">
            <a:avLst/>
          </a:prstGeom>
          <a:noFill/>
        </p:spPr>
        <p:txBody>
          <a:bodyPr wrap="square" rtlCol="0">
            <a:spAutoFit/>
          </a:bodyPr>
          <a:lstStyle/>
          <a:p>
            <a:pPr marL="228600" indent="-228600">
              <a:spcAft>
                <a:spcPts val="1200"/>
              </a:spcAft>
              <a:buFont typeface="+mj-lt"/>
              <a:buAutoNum type="arabicPeriod"/>
            </a:pPr>
            <a:r>
              <a:rPr lang="en-US" dirty="0">
                <a:solidFill>
                  <a:schemeClr val="bg1"/>
                </a:solidFill>
              </a:rPr>
              <a:t>Did the son do the father’s will in where he built the house?</a:t>
            </a:r>
          </a:p>
          <a:p>
            <a:pPr marL="228600" indent="-228600">
              <a:spcAft>
                <a:spcPts val="1200"/>
              </a:spcAft>
              <a:buFont typeface="+mj-lt"/>
              <a:buAutoNum type="arabicPeriod"/>
            </a:pPr>
            <a:r>
              <a:rPr lang="en-US" dirty="0">
                <a:solidFill>
                  <a:schemeClr val="bg1"/>
                </a:solidFill>
              </a:rPr>
              <a:t>…the barn?</a:t>
            </a:r>
          </a:p>
          <a:p>
            <a:pPr marL="228600" indent="-228600">
              <a:spcAft>
                <a:spcPts val="1200"/>
              </a:spcAft>
              <a:buFont typeface="+mj-lt"/>
              <a:buAutoNum type="arabicPeriod"/>
            </a:pPr>
            <a:r>
              <a:rPr lang="en-US" dirty="0">
                <a:solidFill>
                  <a:schemeClr val="bg1"/>
                </a:solidFill>
              </a:rPr>
              <a:t>…the well?</a:t>
            </a:r>
          </a:p>
          <a:p>
            <a:pPr marL="228600" indent="-228600">
              <a:spcAft>
                <a:spcPts val="1200"/>
              </a:spcAft>
              <a:buFont typeface="+mj-lt"/>
              <a:buAutoNum type="arabicPeriod"/>
            </a:pPr>
            <a:r>
              <a:rPr lang="en-US" dirty="0">
                <a:solidFill>
                  <a:schemeClr val="bg1"/>
                </a:solidFill>
              </a:rPr>
              <a:t>Does answer to #3 change answer to </a:t>
            </a:r>
            <a:br>
              <a:rPr lang="en-US" dirty="0">
                <a:solidFill>
                  <a:schemeClr val="bg1"/>
                </a:solidFill>
              </a:rPr>
            </a:br>
            <a:r>
              <a:rPr lang="en-US" dirty="0">
                <a:solidFill>
                  <a:schemeClr val="bg1"/>
                </a:solidFill>
              </a:rPr>
              <a:t>#1 &amp; #2?</a:t>
            </a:r>
          </a:p>
          <a:p>
            <a:pPr marL="228600" indent="-228600">
              <a:spcAft>
                <a:spcPts val="1200"/>
              </a:spcAft>
              <a:buFont typeface="+mj-lt"/>
              <a:buAutoNum type="arabicPeriod"/>
            </a:pPr>
            <a:endParaRPr lang="en-US" sz="1200" dirty="0">
              <a:solidFill>
                <a:schemeClr val="bg1"/>
              </a:solidFill>
            </a:endParaRPr>
          </a:p>
        </p:txBody>
      </p:sp>
    </p:spTree>
    <p:extLst>
      <p:ext uri="{BB962C8B-B14F-4D97-AF65-F5344CB8AC3E}">
        <p14:creationId xmlns:p14="http://schemas.microsoft.com/office/powerpoint/2010/main" val="9353734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AD4E07C-AA0E-49D6-8E62-B2F303DB490F}"/>
              </a:ext>
            </a:extLst>
          </p:cNvPr>
          <p:cNvSpPr>
            <a:spLocks noGrp="1"/>
          </p:cNvSpPr>
          <p:nvPr>
            <p:ph type="title"/>
          </p:nvPr>
        </p:nvSpPr>
        <p:spPr/>
        <p:txBody>
          <a:bodyPr/>
          <a:lstStyle/>
          <a:p>
            <a:endParaRPr lang="en-US" dirty="0"/>
          </a:p>
        </p:txBody>
      </p:sp>
      <p:sp>
        <p:nvSpPr>
          <p:cNvPr id="7" name="Text Placeholder 6">
            <a:extLst>
              <a:ext uri="{FF2B5EF4-FFF2-40B4-BE49-F238E27FC236}">
                <a16:creationId xmlns:a16="http://schemas.microsoft.com/office/drawing/2014/main" id="{18FDB006-2332-4180-AB3A-A36429F9EB2D}"/>
              </a:ext>
            </a:extLst>
          </p:cNvPr>
          <p:cNvSpPr>
            <a:spLocks noGrp="1"/>
          </p:cNvSpPr>
          <p:nvPr>
            <p:ph type="body" idx="1"/>
          </p:nvPr>
        </p:nvSpPr>
        <p:spPr>
          <a:xfrm>
            <a:off x="0" y="2180035"/>
            <a:ext cx="9144000" cy="1125140"/>
          </a:xfrm>
        </p:spPr>
        <p:txBody>
          <a:bodyPr>
            <a:noAutofit/>
          </a:bodyPr>
          <a:lstStyle/>
          <a:p>
            <a:pPr algn="ctr"/>
            <a:r>
              <a:rPr lang="en-US" sz="3600" dirty="0">
                <a:solidFill>
                  <a:schemeClr val="bg1"/>
                </a:solidFill>
                <a:latin typeface="+mj-lt"/>
              </a:rPr>
              <a:t>If you agree, it’s not submission.</a:t>
            </a:r>
          </a:p>
        </p:txBody>
      </p:sp>
    </p:spTree>
    <p:extLst>
      <p:ext uri="{BB962C8B-B14F-4D97-AF65-F5344CB8AC3E}">
        <p14:creationId xmlns:p14="http://schemas.microsoft.com/office/powerpoint/2010/main" val="246514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God &amp; His Will </a:t>
            </a:r>
            <a:br>
              <a:rPr lang="en-US" dirty="0"/>
            </a:br>
            <a:r>
              <a:rPr lang="en-US" dirty="0"/>
              <a:t>(Matt. 6:33; Jas. 4:7; Luke 6:46)</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2113635"/>
            <a:ext cx="6031849"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“But seek first the kingdom of God and His righteousness, and all these things shall be added to you.”</a:t>
            </a:r>
          </a:p>
        </p:txBody>
      </p:sp>
      <p:sp>
        <p:nvSpPr>
          <p:cNvPr id="6" name="TextBox 5">
            <a:extLst>
              <a:ext uri="{FF2B5EF4-FFF2-40B4-BE49-F238E27FC236}">
                <a16:creationId xmlns:a16="http://schemas.microsoft.com/office/drawing/2014/main" id="{548F0C19-7133-49DB-95CD-7CBECC425C74}"/>
              </a:ext>
            </a:extLst>
          </p:cNvPr>
          <p:cNvSpPr txBox="1"/>
          <p:nvPr/>
        </p:nvSpPr>
        <p:spPr>
          <a:xfrm>
            <a:off x="2898257" y="3543619"/>
            <a:ext cx="6031849"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“Therefore submit to God. Resist the devil and he will flee from you.”</a:t>
            </a:r>
          </a:p>
        </p:txBody>
      </p:sp>
    </p:spTree>
    <p:extLst>
      <p:ext uri="{BB962C8B-B14F-4D97-AF65-F5344CB8AC3E}">
        <p14:creationId xmlns:p14="http://schemas.microsoft.com/office/powerpoint/2010/main" val="303245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3335275"/>
            <a:ext cx="7177135" cy="1374345"/>
          </a:xfrm>
        </p:spPr>
        <p:txBody>
          <a:bodyPr/>
          <a:lstStyle/>
          <a:p>
            <a:r>
              <a:rPr lang="en-US" dirty="0"/>
              <a:t>Shining as Lights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God &amp; His Will </a:t>
            </a:r>
            <a:br>
              <a:rPr lang="en-US" dirty="0"/>
            </a:br>
            <a:r>
              <a:rPr lang="en-US" dirty="0"/>
              <a:t>(Matt. 6:33; Jas. 4:7; Luke 6:46)</a:t>
            </a:r>
          </a:p>
        </p:txBody>
      </p:sp>
      <p:sp>
        <p:nvSpPr>
          <p:cNvPr id="9" name="TextBox 8">
            <a:extLst>
              <a:ext uri="{FF2B5EF4-FFF2-40B4-BE49-F238E27FC236}">
                <a16:creationId xmlns:a16="http://schemas.microsoft.com/office/drawing/2014/main" id="{8FA48AAF-4BB9-4B6E-A147-D1E54EEFDFDB}"/>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
        <p:nvSpPr>
          <p:cNvPr id="7" name="TextBox 6">
            <a:extLst>
              <a:ext uri="{FF2B5EF4-FFF2-40B4-BE49-F238E27FC236}">
                <a16:creationId xmlns:a16="http://schemas.microsoft.com/office/drawing/2014/main" id="{FE89F473-4549-43C8-9C07-410EC8D62929}"/>
              </a:ext>
            </a:extLst>
          </p:cNvPr>
          <p:cNvSpPr txBox="1"/>
          <p:nvPr/>
        </p:nvSpPr>
        <p:spPr>
          <a:xfrm>
            <a:off x="2892245" y="2266340"/>
            <a:ext cx="6031849"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“But why do you call Me ‘Lord, Lord,’ and not do the things which I say?”</a:t>
            </a:r>
          </a:p>
        </p:txBody>
      </p:sp>
    </p:spTree>
    <p:extLst>
      <p:ext uri="{BB962C8B-B14F-4D97-AF65-F5344CB8AC3E}">
        <p14:creationId xmlns:p14="http://schemas.microsoft.com/office/powerpoint/2010/main" val="419076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Government</a:t>
            </a:r>
            <a:br>
              <a:rPr lang="en-US" dirty="0"/>
            </a:br>
            <a:r>
              <a:rPr lang="en-US" dirty="0"/>
              <a:t>(Rom. 13:1-7; 1 Pet. 2:13-17; Acts 5:29)</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2043484"/>
            <a:ext cx="6031849" cy="224676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“Let every soul be subject to the governing authorities. For there is no authority except from God, and the authorities that exist are appointed by God…For he is God’s minister to you for good… for he is God’s minister, an avenger to execute wrath on him who practices evil. Therefore you must be subject, not only because of wrath but also for conscience’ sake…”</a:t>
            </a:r>
          </a:p>
        </p:txBody>
      </p:sp>
    </p:spTree>
    <p:extLst>
      <p:ext uri="{BB962C8B-B14F-4D97-AF65-F5344CB8AC3E}">
        <p14:creationId xmlns:p14="http://schemas.microsoft.com/office/powerpoint/2010/main" val="250906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Government</a:t>
            </a:r>
            <a:br>
              <a:rPr lang="en-US" dirty="0"/>
            </a:br>
            <a:r>
              <a:rPr lang="en-US" dirty="0"/>
              <a:t>(Rom. 13:1-7; 1 Pet. 2:13-17; Acts 5:29)</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2043484"/>
            <a:ext cx="6031849" cy="28623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“Therefore submit yourselves to every ordinance of man for the Lord’s sake, whether to the king as supreme, or to governors, as to those who are sent by him for the punishment of evildoers and for the praise of those who do good. For this is the will of God, that by doing good you may put to silence the ignorance of foolish men— as free, yet not using liberty as a cloak for vice, but as bondservants of God. Honor all people. Love the brotherhood. Fear God. Honor the king.”</a:t>
            </a:r>
          </a:p>
        </p:txBody>
      </p:sp>
    </p:spTree>
    <p:extLst>
      <p:ext uri="{BB962C8B-B14F-4D97-AF65-F5344CB8AC3E}">
        <p14:creationId xmlns:p14="http://schemas.microsoft.com/office/powerpoint/2010/main" val="33612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Government</a:t>
            </a:r>
            <a:br>
              <a:rPr lang="en-US" dirty="0"/>
            </a:br>
            <a:r>
              <a:rPr lang="en-US" dirty="0"/>
              <a:t>(Rom. 13:1-7; 1 Pet. 2:13-17; Acts 5:29)</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2043484"/>
            <a:ext cx="6031849"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“But Peter and the other apostles answered and said: “We ought to obey God rather than men.”</a:t>
            </a:r>
          </a:p>
        </p:txBody>
      </p:sp>
      <p:sp>
        <p:nvSpPr>
          <p:cNvPr id="5" name="TextBox 4">
            <a:extLst>
              <a:ext uri="{FF2B5EF4-FFF2-40B4-BE49-F238E27FC236}">
                <a16:creationId xmlns:a16="http://schemas.microsoft.com/office/drawing/2014/main" id="{1CCA82F4-F93E-462D-B225-F47CA7119609}"/>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Tree>
    <p:extLst>
      <p:ext uri="{BB962C8B-B14F-4D97-AF65-F5344CB8AC3E}">
        <p14:creationId xmlns:p14="http://schemas.microsoft.com/office/powerpoint/2010/main" val="38717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Christians to Elders (Heb. 13:7, 17)</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2877160"/>
            <a:ext cx="6031849" cy="13234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“Obey those who rule over you, and be submissive, for they watch out for your souls, as those who must give account. Let them do so with joy and not with grief, for that would be unprofitable for you.”</a:t>
            </a:r>
          </a:p>
        </p:txBody>
      </p:sp>
      <p:sp>
        <p:nvSpPr>
          <p:cNvPr id="5" name="TextBox 4">
            <a:extLst>
              <a:ext uri="{FF2B5EF4-FFF2-40B4-BE49-F238E27FC236}">
                <a16:creationId xmlns:a16="http://schemas.microsoft.com/office/drawing/2014/main" id="{1CCA82F4-F93E-462D-B225-F47CA7119609}"/>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
        <p:nvSpPr>
          <p:cNvPr id="6" name="TextBox 5">
            <a:extLst>
              <a:ext uri="{FF2B5EF4-FFF2-40B4-BE49-F238E27FC236}">
                <a16:creationId xmlns:a16="http://schemas.microsoft.com/office/drawing/2014/main" id="{ED371ED3-51A4-47F2-937C-A3D2CB8A0294}"/>
              </a:ext>
            </a:extLst>
          </p:cNvPr>
          <p:cNvSpPr txBox="1"/>
          <p:nvPr/>
        </p:nvSpPr>
        <p:spPr>
          <a:xfrm>
            <a:off x="2892245" y="1601316"/>
            <a:ext cx="6031849"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“Remember those who rule over you, who have spoken the word of God to you, whose faith follow, considering the outcome of their conduct.”</a:t>
            </a:r>
          </a:p>
        </p:txBody>
      </p:sp>
    </p:spTree>
    <p:extLst>
      <p:ext uri="{BB962C8B-B14F-4D97-AF65-F5344CB8AC3E}">
        <p14:creationId xmlns:p14="http://schemas.microsoft.com/office/powerpoint/2010/main" val="366710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Employee to employer (Eph. 6:5-8)</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1647715"/>
            <a:ext cx="6031849" cy="260379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“Bondservants, be obedient to those who are your masters according to the flesh, with fear and trembling, in sincerity of heart, as to Christ; not with eyeservice, as men-pleasers, but as bondservants of Christ, doing the will of God from the heart, with goodwill doing service, as to the Lord, and not to men, knowing that whatever good anyone does, he will receive the same from the Lord, whether he is a slave or free.”</a:t>
            </a:r>
          </a:p>
        </p:txBody>
      </p:sp>
      <p:sp>
        <p:nvSpPr>
          <p:cNvPr id="5" name="TextBox 4">
            <a:extLst>
              <a:ext uri="{FF2B5EF4-FFF2-40B4-BE49-F238E27FC236}">
                <a16:creationId xmlns:a16="http://schemas.microsoft.com/office/drawing/2014/main" id="{16E0EE74-BEB6-4311-99C4-E57953EAC533}"/>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Tree>
    <p:extLst>
      <p:ext uri="{BB962C8B-B14F-4D97-AF65-F5344CB8AC3E}">
        <p14:creationId xmlns:p14="http://schemas.microsoft.com/office/powerpoint/2010/main" val="49833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Children to Parents (Eph. 6:1-3; Col. 3:20)</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1655520"/>
            <a:ext cx="6031849" cy="13234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“Children, obey your parents in the Lord, for this is right. ‘Honor your father and mother,’ which is the first commandment with promise: ‘that it may be well with you and you may live long on the earth.’”</a:t>
            </a:r>
          </a:p>
        </p:txBody>
      </p:sp>
      <p:sp>
        <p:nvSpPr>
          <p:cNvPr id="5" name="TextBox 4">
            <a:extLst>
              <a:ext uri="{FF2B5EF4-FFF2-40B4-BE49-F238E27FC236}">
                <a16:creationId xmlns:a16="http://schemas.microsoft.com/office/drawing/2014/main" id="{B3553A3A-58E8-49BC-A2B0-1D8F7C9A3FDB}"/>
              </a:ext>
            </a:extLst>
          </p:cNvPr>
          <p:cNvSpPr txBox="1"/>
          <p:nvPr/>
        </p:nvSpPr>
        <p:spPr>
          <a:xfrm>
            <a:off x="2892244" y="3399510"/>
            <a:ext cx="6031849"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“Children, obey your parents in all things, for this is well pleasing to the Lord.”</a:t>
            </a:r>
          </a:p>
        </p:txBody>
      </p:sp>
      <p:sp>
        <p:nvSpPr>
          <p:cNvPr id="6" name="TextBox 5">
            <a:extLst>
              <a:ext uri="{FF2B5EF4-FFF2-40B4-BE49-F238E27FC236}">
                <a16:creationId xmlns:a16="http://schemas.microsoft.com/office/drawing/2014/main" id="{3B91D259-761E-4497-9D77-F7050BDA5FE5}"/>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Tree>
    <p:extLst>
      <p:ext uri="{BB962C8B-B14F-4D97-AF65-F5344CB8AC3E}">
        <p14:creationId xmlns:p14="http://schemas.microsoft.com/office/powerpoint/2010/main" val="235998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Each Other (Eph. 5:21)</a:t>
            </a:r>
          </a:p>
        </p:txBody>
      </p:sp>
      <p:sp>
        <p:nvSpPr>
          <p:cNvPr id="4" name="TextBox 3">
            <a:extLst>
              <a:ext uri="{FF2B5EF4-FFF2-40B4-BE49-F238E27FC236}">
                <a16:creationId xmlns:a16="http://schemas.microsoft.com/office/drawing/2014/main" id="{B1A3E6C9-01A2-4B26-BD0E-8749D333BFDC}"/>
              </a:ext>
            </a:extLst>
          </p:cNvPr>
          <p:cNvSpPr txBox="1"/>
          <p:nvPr/>
        </p:nvSpPr>
        <p:spPr>
          <a:xfrm>
            <a:off x="2892245" y="1655520"/>
            <a:ext cx="6031849"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“submitting to one another in the fear of God.”</a:t>
            </a:r>
          </a:p>
        </p:txBody>
      </p:sp>
    </p:spTree>
    <p:extLst>
      <p:ext uri="{BB962C8B-B14F-4D97-AF65-F5344CB8AC3E}">
        <p14:creationId xmlns:p14="http://schemas.microsoft.com/office/powerpoint/2010/main" val="33388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Each Other (Eph. 5:21)</a:t>
            </a:r>
          </a:p>
          <a:p>
            <a:pPr lvl="1"/>
            <a:r>
              <a:rPr lang="en-US" sz="2000" dirty="0"/>
              <a:t>Fellow man &amp; fellow Christians (Phil. 2:1-11)</a:t>
            </a:r>
          </a:p>
          <a:p>
            <a:endParaRPr lang="en-US" dirty="0"/>
          </a:p>
        </p:txBody>
      </p:sp>
      <p:sp>
        <p:nvSpPr>
          <p:cNvPr id="6" name="TextBox 5">
            <a:extLst>
              <a:ext uri="{FF2B5EF4-FFF2-40B4-BE49-F238E27FC236}">
                <a16:creationId xmlns:a16="http://schemas.microsoft.com/office/drawing/2014/main" id="{3B91D259-761E-4497-9D77-F7050BDA5FE5}"/>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
        <p:nvSpPr>
          <p:cNvPr id="7" name="TextBox 6">
            <a:extLst>
              <a:ext uri="{FF2B5EF4-FFF2-40B4-BE49-F238E27FC236}">
                <a16:creationId xmlns:a16="http://schemas.microsoft.com/office/drawing/2014/main" id="{5B4AEB2F-D1DE-407B-A821-AD309E885C09}"/>
              </a:ext>
            </a:extLst>
          </p:cNvPr>
          <p:cNvSpPr txBox="1"/>
          <p:nvPr/>
        </p:nvSpPr>
        <p:spPr>
          <a:xfrm>
            <a:off x="2892245" y="1960930"/>
            <a:ext cx="6031849" cy="224676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“…fulfill my joy by being like-minded, having the same love, being of one accord, of one mind. Let nothing be done through selfish ambition or conceit, but in lowliness of mind let each esteem others better than himself. Let each of you look out not only for his own interests, but also for the interests of others. Let this mind be in you which was also in Christ Jesus…”</a:t>
            </a:r>
          </a:p>
        </p:txBody>
      </p:sp>
    </p:spTree>
    <p:extLst>
      <p:ext uri="{BB962C8B-B14F-4D97-AF65-F5344CB8AC3E}">
        <p14:creationId xmlns:p14="http://schemas.microsoft.com/office/powerpoint/2010/main" val="190627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Each Other (Eph. 5:21)</a:t>
            </a:r>
          </a:p>
          <a:p>
            <a:pPr lvl="1"/>
            <a:r>
              <a:rPr lang="en-US" sz="2000" dirty="0"/>
              <a:t>Wives to husbands</a:t>
            </a:r>
            <a:br>
              <a:rPr lang="en-US" sz="2000" dirty="0"/>
            </a:br>
            <a:r>
              <a:rPr lang="en-US" sz="2000" dirty="0"/>
              <a:t>(Eph. 5:22-24; Col. 3:18; 1 Pet. 3:1; 1 Cor. 11:3)</a:t>
            </a:r>
          </a:p>
          <a:p>
            <a:endParaRPr lang="en-US" dirty="0"/>
          </a:p>
        </p:txBody>
      </p:sp>
      <p:sp>
        <p:nvSpPr>
          <p:cNvPr id="7" name="TextBox 6">
            <a:extLst>
              <a:ext uri="{FF2B5EF4-FFF2-40B4-BE49-F238E27FC236}">
                <a16:creationId xmlns:a16="http://schemas.microsoft.com/office/drawing/2014/main" id="{5B4AEB2F-D1DE-407B-A821-AD309E885C09}"/>
              </a:ext>
            </a:extLst>
          </p:cNvPr>
          <p:cNvSpPr txBox="1"/>
          <p:nvPr/>
        </p:nvSpPr>
        <p:spPr>
          <a:xfrm>
            <a:off x="2892245" y="2266340"/>
            <a:ext cx="6031849" cy="163121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“Wives, submit to your own husbands, as to the Lord. For the husband is head of the wife, as also Christ is head of the church; and He is the Savior of the body. Therefore, just as the church is subject to Christ, so let the wives be to their own husbands in everything.”</a:t>
            </a:r>
          </a:p>
        </p:txBody>
      </p:sp>
      <p:sp>
        <p:nvSpPr>
          <p:cNvPr id="8" name="TextBox 7">
            <a:extLst>
              <a:ext uri="{FF2B5EF4-FFF2-40B4-BE49-F238E27FC236}">
                <a16:creationId xmlns:a16="http://schemas.microsoft.com/office/drawing/2014/main" id="{BEE47328-CA1B-40A3-AD57-AAF677C4EBF7}"/>
              </a:ext>
            </a:extLst>
          </p:cNvPr>
          <p:cNvSpPr txBox="1"/>
          <p:nvPr/>
        </p:nvSpPr>
        <p:spPr>
          <a:xfrm>
            <a:off x="2905795" y="3995201"/>
            <a:ext cx="6031849"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“Wives, submit to your own husbands, as is fitting in the Lord.”</a:t>
            </a:r>
          </a:p>
        </p:txBody>
      </p:sp>
    </p:spTree>
    <p:extLst>
      <p:ext uri="{BB962C8B-B14F-4D97-AF65-F5344CB8AC3E}">
        <p14:creationId xmlns:p14="http://schemas.microsoft.com/office/powerpoint/2010/main" val="53953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Shine as Lights</a:t>
            </a:r>
          </a:p>
        </p:txBody>
      </p:sp>
      <p:sp>
        <p:nvSpPr>
          <p:cNvPr id="3" name="Content Placeholder 2"/>
          <p:cNvSpPr>
            <a:spLocks noGrp="1"/>
          </p:cNvSpPr>
          <p:nvPr>
            <p:ph idx="1"/>
          </p:nvPr>
        </p:nvSpPr>
        <p:spPr>
          <a:xfrm>
            <a:off x="448966" y="1502815"/>
            <a:ext cx="8704184" cy="3640685"/>
          </a:xfrm>
        </p:spPr>
        <p:txBody>
          <a:bodyPr>
            <a:normAutofit/>
          </a:bodyPr>
          <a:lstStyle/>
          <a:p>
            <a:r>
              <a:rPr lang="en-US" dirty="0"/>
              <a:t>Phil. 2:15 – We are to shine in this dark world</a:t>
            </a:r>
          </a:p>
        </p:txBody>
      </p:sp>
      <p:sp>
        <p:nvSpPr>
          <p:cNvPr id="4" name="TextBox 3">
            <a:extLst>
              <a:ext uri="{FF2B5EF4-FFF2-40B4-BE49-F238E27FC236}">
                <a16:creationId xmlns:a16="http://schemas.microsoft.com/office/drawing/2014/main" id="{932B762F-474D-4005-A88C-AB9D13365F36}"/>
              </a:ext>
            </a:extLst>
          </p:cNvPr>
          <p:cNvSpPr txBox="1"/>
          <p:nvPr/>
        </p:nvSpPr>
        <p:spPr>
          <a:xfrm>
            <a:off x="678023" y="2227279"/>
            <a:ext cx="7787955"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“that you may become blameless and harmless, children of God without fault in the midst of a crooked and perverse generation, among whom you shine as lights in the world,”</a:t>
            </a:r>
          </a:p>
        </p:txBody>
      </p:sp>
    </p:spTree>
    <p:extLst>
      <p:ext uri="{BB962C8B-B14F-4D97-AF65-F5344CB8AC3E}">
        <p14:creationId xmlns:p14="http://schemas.microsoft.com/office/powerpoint/2010/main" val="3618950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Each Other (Eph. 5:21)</a:t>
            </a:r>
          </a:p>
          <a:p>
            <a:pPr lvl="1"/>
            <a:r>
              <a:rPr lang="en-US" sz="2000" dirty="0"/>
              <a:t>Wives to husbands</a:t>
            </a:r>
            <a:br>
              <a:rPr lang="en-US" sz="2000" dirty="0"/>
            </a:br>
            <a:r>
              <a:rPr lang="en-US" sz="2000" dirty="0"/>
              <a:t>(Eph. 5:22-24; Col. 3:18; 1 Pet. 3:1; 1 Cor. 11:3)</a:t>
            </a:r>
          </a:p>
          <a:p>
            <a:endParaRPr lang="en-US" dirty="0"/>
          </a:p>
        </p:txBody>
      </p:sp>
      <p:sp>
        <p:nvSpPr>
          <p:cNvPr id="7" name="TextBox 6">
            <a:extLst>
              <a:ext uri="{FF2B5EF4-FFF2-40B4-BE49-F238E27FC236}">
                <a16:creationId xmlns:a16="http://schemas.microsoft.com/office/drawing/2014/main" id="{5B4AEB2F-D1DE-407B-A821-AD309E885C09}"/>
              </a:ext>
            </a:extLst>
          </p:cNvPr>
          <p:cNvSpPr txBox="1"/>
          <p:nvPr/>
        </p:nvSpPr>
        <p:spPr>
          <a:xfrm>
            <a:off x="2892245" y="2266340"/>
            <a:ext cx="6031849"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“Wives, likewise, be submissive to your own husbands, that even if some do not obey the word, they, without a word, may be won by the conduct of their wives,”</a:t>
            </a:r>
          </a:p>
        </p:txBody>
      </p:sp>
      <p:sp>
        <p:nvSpPr>
          <p:cNvPr id="5" name="TextBox 4">
            <a:extLst>
              <a:ext uri="{FF2B5EF4-FFF2-40B4-BE49-F238E27FC236}">
                <a16:creationId xmlns:a16="http://schemas.microsoft.com/office/drawing/2014/main" id="{AA28E1EB-0DA7-4EA8-92B2-55317D702EBA}"/>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
        <p:nvSpPr>
          <p:cNvPr id="8" name="TextBox 7">
            <a:extLst>
              <a:ext uri="{FF2B5EF4-FFF2-40B4-BE49-F238E27FC236}">
                <a16:creationId xmlns:a16="http://schemas.microsoft.com/office/drawing/2014/main" id="{28FABFBC-6E05-4BCA-A62E-AE722980B76E}"/>
              </a:ext>
            </a:extLst>
          </p:cNvPr>
          <p:cNvSpPr txBox="1"/>
          <p:nvPr/>
        </p:nvSpPr>
        <p:spPr>
          <a:xfrm>
            <a:off x="2892245" y="3410425"/>
            <a:ext cx="6031849"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“But I want you to know that the head of every man is Christ, the head of woman is man, and the head of Christ is God.”</a:t>
            </a:r>
          </a:p>
        </p:txBody>
      </p:sp>
    </p:spTree>
    <p:extLst>
      <p:ext uri="{BB962C8B-B14F-4D97-AF65-F5344CB8AC3E}">
        <p14:creationId xmlns:p14="http://schemas.microsoft.com/office/powerpoint/2010/main" val="156434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Each Other (Eph. 5:21)</a:t>
            </a:r>
          </a:p>
          <a:p>
            <a:pPr lvl="1"/>
            <a:r>
              <a:rPr lang="en-US" sz="2000" dirty="0"/>
              <a:t>Husbands to wives (Eph. 5:25-30; 1 Pet. 3:7)</a:t>
            </a:r>
          </a:p>
        </p:txBody>
      </p:sp>
      <p:sp>
        <p:nvSpPr>
          <p:cNvPr id="7" name="TextBox 6">
            <a:extLst>
              <a:ext uri="{FF2B5EF4-FFF2-40B4-BE49-F238E27FC236}">
                <a16:creationId xmlns:a16="http://schemas.microsoft.com/office/drawing/2014/main" id="{5B4AEB2F-D1DE-407B-A821-AD309E885C09}"/>
              </a:ext>
            </a:extLst>
          </p:cNvPr>
          <p:cNvSpPr txBox="1"/>
          <p:nvPr/>
        </p:nvSpPr>
        <p:spPr>
          <a:xfrm>
            <a:off x="2739540" y="1960930"/>
            <a:ext cx="6337259" cy="317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“Husbands, love your wives, just as Christ also loved the church and gave Himself for her, that He might sanctify and cleanse her with the washing of water by the word, that He might present her to Himself a glorious church, not having spot or wrinkle or any such thing, but that she should be holy and without blemish. So husbands ought to love their own wives as their own bodies; he who loves his wife loves himself. For no one ever hated his own flesh, but nourishes and cherishes it, just as the Lord does the church. For we are members of His body, of His flesh and of His bones.”</a:t>
            </a:r>
          </a:p>
        </p:txBody>
      </p:sp>
    </p:spTree>
    <p:extLst>
      <p:ext uri="{BB962C8B-B14F-4D97-AF65-F5344CB8AC3E}">
        <p14:creationId xmlns:p14="http://schemas.microsoft.com/office/powerpoint/2010/main" val="221593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433880"/>
            <a:ext cx="6871725" cy="572644"/>
          </a:xfrm>
        </p:spPr>
        <p:txBody>
          <a:bodyPr>
            <a:normAutofit fontScale="90000"/>
          </a:bodyPr>
          <a:lstStyle/>
          <a:p>
            <a:r>
              <a:rPr lang="en-US" dirty="0"/>
              <a:t>Shining as lights in 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434129" y="1044700"/>
            <a:ext cx="6719021" cy="4098800"/>
          </a:xfrm>
        </p:spPr>
        <p:txBody>
          <a:bodyPr>
            <a:normAutofit/>
          </a:bodyPr>
          <a:lstStyle/>
          <a:p>
            <a:r>
              <a:rPr lang="en-US" dirty="0"/>
              <a:t>Each Other (Eph. 5:21)</a:t>
            </a:r>
          </a:p>
          <a:p>
            <a:pPr lvl="1"/>
            <a:r>
              <a:rPr lang="en-US" sz="2000" dirty="0"/>
              <a:t>Husbands to wives (Eph. 5:25-30; 1 Pet. 3:7)</a:t>
            </a:r>
          </a:p>
        </p:txBody>
      </p:sp>
      <p:sp>
        <p:nvSpPr>
          <p:cNvPr id="7" name="TextBox 6">
            <a:extLst>
              <a:ext uri="{FF2B5EF4-FFF2-40B4-BE49-F238E27FC236}">
                <a16:creationId xmlns:a16="http://schemas.microsoft.com/office/drawing/2014/main" id="{5B4AEB2F-D1DE-407B-A821-AD309E885C09}"/>
              </a:ext>
            </a:extLst>
          </p:cNvPr>
          <p:cNvSpPr txBox="1"/>
          <p:nvPr/>
        </p:nvSpPr>
        <p:spPr>
          <a:xfrm>
            <a:off x="2892245" y="1960930"/>
            <a:ext cx="6031849" cy="13234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“Husbands, likewise, dwell with them with understanding, giving honor to the wife, as to the weaker vessel, and as being heirs together of the grace of life, that your prayers may not be hindered.”</a:t>
            </a:r>
          </a:p>
        </p:txBody>
      </p:sp>
      <p:sp>
        <p:nvSpPr>
          <p:cNvPr id="5" name="TextBox 4">
            <a:extLst>
              <a:ext uri="{FF2B5EF4-FFF2-40B4-BE49-F238E27FC236}">
                <a16:creationId xmlns:a16="http://schemas.microsoft.com/office/drawing/2014/main" id="{E13D81ED-97B4-4EC8-8FB0-0AC1B6070C50}"/>
              </a:ext>
            </a:extLst>
          </p:cNvPr>
          <p:cNvSpPr txBox="1"/>
          <p:nvPr/>
        </p:nvSpPr>
        <p:spPr>
          <a:xfrm>
            <a:off x="1670604" y="4464264"/>
            <a:ext cx="7473395" cy="523220"/>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ambria" panose="02040503050406030204"/>
                <a:ea typeface="+mn-ea"/>
                <a:cs typeface="+mn-cs"/>
              </a:rPr>
              <a:t>Reminder: If you agree, it’s not submission.</a:t>
            </a:r>
          </a:p>
        </p:txBody>
      </p:sp>
    </p:spTree>
    <p:extLst>
      <p:ext uri="{BB962C8B-B14F-4D97-AF65-F5344CB8AC3E}">
        <p14:creationId xmlns:p14="http://schemas.microsoft.com/office/powerpoint/2010/main" val="225395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166646"/>
            <a:ext cx="6871725" cy="572644"/>
          </a:xfrm>
        </p:spPr>
        <p:txBody>
          <a:bodyPr>
            <a:noAutofit/>
          </a:bodyPr>
          <a:lstStyle/>
          <a:p>
            <a:r>
              <a:rPr lang="en-US" sz="2800" dirty="0"/>
              <a:t>Are you shining as lights </a:t>
            </a:r>
            <a:br>
              <a:rPr lang="en-US" sz="2800" dirty="0"/>
            </a:br>
            <a:r>
              <a:rPr lang="en-US" sz="2800" dirty="0"/>
              <a:t>in your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322576" y="916230"/>
            <a:ext cx="6821424" cy="3640685"/>
          </a:xfrm>
        </p:spPr>
        <p:txBody>
          <a:bodyPr>
            <a:normAutofit lnSpcReduction="10000"/>
          </a:bodyPr>
          <a:lstStyle/>
          <a:p>
            <a:r>
              <a:rPr lang="en-US" sz="2200" dirty="0"/>
              <a:t>God &amp; His Will (Matt. 6:33; Jas. 4:7; Lk. 6:46)</a:t>
            </a:r>
          </a:p>
          <a:p>
            <a:r>
              <a:rPr lang="en-US" sz="2200" dirty="0"/>
              <a:t>Government  (Rom. 13:1-7; 1 Pet. 2:13-17; Acts 5:29)</a:t>
            </a:r>
          </a:p>
          <a:p>
            <a:r>
              <a:rPr lang="en-US" sz="2200" dirty="0"/>
              <a:t>Christians to Elders (Heb. 13:7, 17)</a:t>
            </a:r>
          </a:p>
          <a:p>
            <a:r>
              <a:rPr lang="en-US" sz="2200" dirty="0"/>
              <a:t>Employee to employer (Eph. 6:5-8)</a:t>
            </a:r>
          </a:p>
          <a:p>
            <a:r>
              <a:rPr lang="en-US" sz="2200" dirty="0"/>
              <a:t>Children to Parents (Eph. 6:1-3; Col. 3:20)</a:t>
            </a:r>
          </a:p>
          <a:p>
            <a:r>
              <a:rPr lang="en-US" sz="2200" dirty="0"/>
              <a:t>Each Other (Eph. 5:21)</a:t>
            </a:r>
          </a:p>
          <a:p>
            <a:pPr lvl="1"/>
            <a:r>
              <a:rPr lang="en-US" sz="2000" dirty="0"/>
              <a:t>Fellow man &amp; fellow Christians (Phil. 2:1-11)</a:t>
            </a:r>
          </a:p>
          <a:p>
            <a:pPr lvl="1"/>
            <a:r>
              <a:rPr lang="en-US" sz="2000" dirty="0"/>
              <a:t>Wives to husbands (Eph. 5:22-24; Col. 3:18; 1 Pet. 3:1; </a:t>
            </a:r>
            <a:br>
              <a:rPr lang="en-US" sz="2000" dirty="0"/>
            </a:br>
            <a:r>
              <a:rPr lang="en-US" sz="2000" dirty="0"/>
              <a:t>			     1 Cor. 11:3)</a:t>
            </a:r>
          </a:p>
          <a:p>
            <a:pPr lvl="1"/>
            <a:r>
              <a:rPr lang="en-US" sz="2000" dirty="0"/>
              <a:t>Husbands to wives (Eph. 5:25-30; 1 Pet. 3:7)</a:t>
            </a:r>
          </a:p>
          <a:p>
            <a:endParaRPr lang="en-US" dirty="0"/>
          </a:p>
        </p:txBody>
      </p:sp>
    </p:spTree>
    <p:extLst>
      <p:ext uri="{BB962C8B-B14F-4D97-AF65-F5344CB8AC3E}">
        <p14:creationId xmlns:p14="http://schemas.microsoft.com/office/powerpoint/2010/main" val="4017673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88E5-8387-4FDA-98F2-A303919D0A2C}"/>
              </a:ext>
            </a:extLst>
          </p:cNvPr>
          <p:cNvSpPr>
            <a:spLocks noGrp="1"/>
          </p:cNvSpPr>
          <p:nvPr>
            <p:ph type="title"/>
          </p:nvPr>
        </p:nvSpPr>
        <p:spPr>
          <a:xfrm>
            <a:off x="2281425" y="166646"/>
            <a:ext cx="6871725" cy="572644"/>
          </a:xfrm>
        </p:spPr>
        <p:txBody>
          <a:bodyPr>
            <a:noAutofit/>
          </a:bodyPr>
          <a:lstStyle/>
          <a:p>
            <a:r>
              <a:rPr lang="en-US" sz="2800" dirty="0"/>
              <a:t>Are you shining as lights </a:t>
            </a:r>
            <a:br>
              <a:rPr lang="en-US" sz="2800" dirty="0"/>
            </a:br>
            <a:r>
              <a:rPr lang="en-US" sz="2800" dirty="0"/>
              <a:t>in your submission to:</a:t>
            </a:r>
          </a:p>
        </p:txBody>
      </p:sp>
      <p:sp>
        <p:nvSpPr>
          <p:cNvPr id="3" name="Content Placeholder 2">
            <a:extLst>
              <a:ext uri="{FF2B5EF4-FFF2-40B4-BE49-F238E27FC236}">
                <a16:creationId xmlns:a16="http://schemas.microsoft.com/office/drawing/2014/main" id="{49533487-CD18-4B06-B68C-E6E45EE4F839}"/>
              </a:ext>
            </a:extLst>
          </p:cNvPr>
          <p:cNvSpPr>
            <a:spLocks noGrp="1"/>
          </p:cNvSpPr>
          <p:nvPr>
            <p:ph idx="1"/>
          </p:nvPr>
        </p:nvSpPr>
        <p:spPr>
          <a:xfrm>
            <a:off x="2322576" y="916230"/>
            <a:ext cx="6821424" cy="3640685"/>
          </a:xfrm>
        </p:spPr>
        <p:txBody>
          <a:bodyPr>
            <a:normAutofit lnSpcReduction="10000"/>
          </a:bodyPr>
          <a:lstStyle/>
          <a:p>
            <a:r>
              <a:rPr lang="en-US" sz="2200" dirty="0"/>
              <a:t>God &amp; His Will (Matt. 6:33; Jas. 4:7; Lk. 6:46)</a:t>
            </a:r>
          </a:p>
          <a:p>
            <a:r>
              <a:rPr lang="en-US" sz="2200" dirty="0"/>
              <a:t>Government  (Rom. 13:1-7; 1 Pet. 2:13-17; Acts 5:29)</a:t>
            </a:r>
          </a:p>
          <a:p>
            <a:r>
              <a:rPr lang="en-US" sz="2200" dirty="0"/>
              <a:t>Christians to Elders (Heb. 13:7, 17)</a:t>
            </a:r>
          </a:p>
          <a:p>
            <a:r>
              <a:rPr lang="en-US" sz="2200" dirty="0"/>
              <a:t>Employee to employer (Eph. 6:5-8)</a:t>
            </a:r>
          </a:p>
          <a:p>
            <a:r>
              <a:rPr lang="en-US" sz="2200" dirty="0"/>
              <a:t>Children to Parents (Eph. 6:1-3; Col. 3:20)</a:t>
            </a:r>
          </a:p>
          <a:p>
            <a:r>
              <a:rPr lang="en-US" sz="2200" dirty="0"/>
              <a:t>Each Other (Eph. 5:21)</a:t>
            </a:r>
          </a:p>
          <a:p>
            <a:pPr lvl="1"/>
            <a:r>
              <a:rPr lang="en-US" sz="2000" dirty="0"/>
              <a:t>Fellow man &amp; fellow Christians (Phil. 2:1-11)</a:t>
            </a:r>
          </a:p>
          <a:p>
            <a:pPr lvl="1"/>
            <a:r>
              <a:rPr lang="en-US" sz="2000" dirty="0"/>
              <a:t>Wives to husbands (Eph. 5:22-24; Col. 3:18; 1 Pet. 3:1; </a:t>
            </a:r>
            <a:br>
              <a:rPr lang="en-US" sz="2000" dirty="0"/>
            </a:br>
            <a:r>
              <a:rPr lang="en-US" sz="2000" dirty="0"/>
              <a:t>			     1 Cor. 11:3)</a:t>
            </a:r>
          </a:p>
          <a:p>
            <a:pPr lvl="1"/>
            <a:r>
              <a:rPr lang="en-US" sz="2000" dirty="0"/>
              <a:t>Husbands to wives (Eph. 5:25-30; 1 Pet. 3:7)</a:t>
            </a:r>
          </a:p>
          <a:p>
            <a:endParaRPr lang="en-US" dirty="0"/>
          </a:p>
        </p:txBody>
      </p:sp>
      <p:sp>
        <p:nvSpPr>
          <p:cNvPr id="4" name="TextBox 3">
            <a:extLst>
              <a:ext uri="{FF2B5EF4-FFF2-40B4-BE49-F238E27FC236}">
                <a16:creationId xmlns:a16="http://schemas.microsoft.com/office/drawing/2014/main" id="{A0D2DDB5-3F64-45E4-94A0-321BA8FA9C7B}"/>
              </a:ext>
            </a:extLst>
          </p:cNvPr>
          <p:cNvSpPr txBox="1"/>
          <p:nvPr/>
        </p:nvSpPr>
        <p:spPr>
          <a:xfrm>
            <a:off x="1670604" y="4556915"/>
            <a:ext cx="7473395" cy="430887"/>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a:ln>
                  <a:noFill/>
                </a:ln>
                <a:solidFill>
                  <a:srgbClr val="E39A39"/>
                </a:solidFill>
                <a:effectLst/>
                <a:uLnTx/>
                <a:uFillTx/>
                <a:ea typeface="+mn-ea"/>
                <a:cs typeface="+mn-cs"/>
              </a:rPr>
              <a:t>Remembering: If you agree, it’s not submission.</a:t>
            </a:r>
          </a:p>
        </p:txBody>
      </p:sp>
    </p:spTree>
    <p:extLst>
      <p:ext uri="{BB962C8B-B14F-4D97-AF65-F5344CB8AC3E}">
        <p14:creationId xmlns:p14="http://schemas.microsoft.com/office/powerpoint/2010/main" val="2374977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11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Shine as Lights</a:t>
            </a:r>
          </a:p>
        </p:txBody>
      </p:sp>
      <p:sp>
        <p:nvSpPr>
          <p:cNvPr id="3" name="Content Placeholder 2"/>
          <p:cNvSpPr>
            <a:spLocks noGrp="1"/>
          </p:cNvSpPr>
          <p:nvPr>
            <p:ph idx="1"/>
          </p:nvPr>
        </p:nvSpPr>
        <p:spPr>
          <a:xfrm>
            <a:off x="448966" y="1502815"/>
            <a:ext cx="8704184" cy="3640685"/>
          </a:xfrm>
        </p:spPr>
        <p:txBody>
          <a:bodyPr>
            <a:normAutofit/>
          </a:bodyPr>
          <a:lstStyle/>
          <a:p>
            <a:r>
              <a:rPr lang="en-US" dirty="0"/>
              <a:t>Phil. 2:15 – We are to shine in this dark world</a:t>
            </a:r>
          </a:p>
          <a:p>
            <a:r>
              <a:rPr lang="en-US" dirty="0"/>
              <a:t>Matt. 5:16 – So others see our good works &amp; glorify God</a:t>
            </a:r>
          </a:p>
        </p:txBody>
      </p:sp>
      <p:sp>
        <p:nvSpPr>
          <p:cNvPr id="4" name="TextBox 3">
            <a:extLst>
              <a:ext uri="{FF2B5EF4-FFF2-40B4-BE49-F238E27FC236}">
                <a16:creationId xmlns:a16="http://schemas.microsoft.com/office/drawing/2014/main" id="{568CA6B7-3A1A-4E79-9D81-D84B24617F08}"/>
              </a:ext>
            </a:extLst>
          </p:cNvPr>
          <p:cNvSpPr txBox="1"/>
          <p:nvPr/>
        </p:nvSpPr>
        <p:spPr>
          <a:xfrm>
            <a:off x="678023" y="2571750"/>
            <a:ext cx="7787955"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“Let your light so shine before men, that they may see your good works and glorify your Father in heaven.”</a:t>
            </a:r>
          </a:p>
        </p:txBody>
      </p:sp>
    </p:spTree>
    <p:extLst>
      <p:ext uri="{BB962C8B-B14F-4D97-AF65-F5344CB8AC3E}">
        <p14:creationId xmlns:p14="http://schemas.microsoft.com/office/powerpoint/2010/main" val="30930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Shine as Lights</a:t>
            </a:r>
          </a:p>
        </p:txBody>
      </p:sp>
      <p:sp>
        <p:nvSpPr>
          <p:cNvPr id="3" name="Content Placeholder 2"/>
          <p:cNvSpPr>
            <a:spLocks noGrp="1"/>
          </p:cNvSpPr>
          <p:nvPr>
            <p:ph idx="1"/>
          </p:nvPr>
        </p:nvSpPr>
        <p:spPr>
          <a:xfrm>
            <a:off x="448966" y="1502815"/>
            <a:ext cx="8704184" cy="3640685"/>
          </a:xfrm>
        </p:spPr>
        <p:txBody>
          <a:bodyPr>
            <a:normAutofit/>
          </a:bodyPr>
          <a:lstStyle/>
          <a:p>
            <a:r>
              <a:rPr lang="en-US" dirty="0"/>
              <a:t>Phil. 2:15 – We are to shine in this dark world</a:t>
            </a:r>
          </a:p>
          <a:p>
            <a:r>
              <a:rPr lang="en-US" dirty="0"/>
              <a:t>Matt. 5:16 – So others see our good works &amp; glorify God</a:t>
            </a:r>
          </a:p>
          <a:p>
            <a:r>
              <a:rPr lang="en-US" dirty="0"/>
              <a:t>1 Tim. 4:12 – Paul instructed Timothy be an example</a:t>
            </a:r>
          </a:p>
        </p:txBody>
      </p:sp>
      <p:sp>
        <p:nvSpPr>
          <p:cNvPr id="6" name="TextBox 5">
            <a:extLst>
              <a:ext uri="{FF2B5EF4-FFF2-40B4-BE49-F238E27FC236}">
                <a16:creationId xmlns:a16="http://schemas.microsoft.com/office/drawing/2014/main" id="{69374009-4B64-421E-919C-3F46055896F7}"/>
              </a:ext>
            </a:extLst>
          </p:cNvPr>
          <p:cNvSpPr txBox="1"/>
          <p:nvPr/>
        </p:nvSpPr>
        <p:spPr>
          <a:xfrm>
            <a:off x="678023" y="3176654"/>
            <a:ext cx="7787955"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“Let no one despise your youth, but be an example to the believers in word, in conduct, in love, in spirit, in faith, in purity.”</a:t>
            </a:r>
          </a:p>
        </p:txBody>
      </p:sp>
    </p:spTree>
    <p:extLst>
      <p:ext uri="{BB962C8B-B14F-4D97-AF65-F5344CB8AC3E}">
        <p14:creationId xmlns:p14="http://schemas.microsoft.com/office/powerpoint/2010/main" val="6530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Shine as Lights</a:t>
            </a:r>
          </a:p>
        </p:txBody>
      </p:sp>
      <p:sp>
        <p:nvSpPr>
          <p:cNvPr id="3" name="Content Placeholder 2"/>
          <p:cNvSpPr>
            <a:spLocks noGrp="1"/>
          </p:cNvSpPr>
          <p:nvPr>
            <p:ph idx="1"/>
          </p:nvPr>
        </p:nvSpPr>
        <p:spPr>
          <a:xfrm>
            <a:off x="448966" y="1502815"/>
            <a:ext cx="8704184" cy="3640685"/>
          </a:xfrm>
        </p:spPr>
        <p:txBody>
          <a:bodyPr>
            <a:normAutofit/>
          </a:bodyPr>
          <a:lstStyle/>
          <a:p>
            <a:r>
              <a:rPr lang="en-US" dirty="0"/>
              <a:t>Our conduct can be clearly seen by others</a:t>
            </a:r>
          </a:p>
          <a:p>
            <a:pPr lvl="1"/>
            <a:r>
              <a:rPr lang="en-US" dirty="0"/>
              <a:t>Our friends will notice the change (1 Pet. 4:3-4; </a:t>
            </a:r>
            <a:br>
              <a:rPr lang="en-US" dirty="0"/>
            </a:br>
            <a:r>
              <a:rPr lang="en-US" dirty="0"/>
              <a:t>2:9-12)</a:t>
            </a:r>
          </a:p>
        </p:txBody>
      </p:sp>
      <p:sp>
        <p:nvSpPr>
          <p:cNvPr id="4" name="TextBox 3">
            <a:extLst>
              <a:ext uri="{FF2B5EF4-FFF2-40B4-BE49-F238E27FC236}">
                <a16:creationId xmlns:a16="http://schemas.microsoft.com/office/drawing/2014/main" id="{581F50BD-803E-4552-B969-5425211EB91C}"/>
              </a:ext>
            </a:extLst>
          </p:cNvPr>
          <p:cNvSpPr txBox="1"/>
          <p:nvPr/>
        </p:nvSpPr>
        <p:spPr>
          <a:xfrm>
            <a:off x="678023" y="3029865"/>
            <a:ext cx="7787955" cy="163121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“For we have spent enough of our past lifetime in doing the will of the Gentiles—when we walked in lewdness, lusts, drunkenness, revelries, drinking parties, and abominable idolatries. In regard to these, they think it strange that you do not run with them in the same flood of dissipation, speaking evil of you.”</a:t>
            </a:r>
          </a:p>
        </p:txBody>
      </p:sp>
    </p:spTree>
    <p:extLst>
      <p:ext uri="{BB962C8B-B14F-4D97-AF65-F5344CB8AC3E}">
        <p14:creationId xmlns:p14="http://schemas.microsoft.com/office/powerpoint/2010/main" val="25226091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Shine as Lights</a:t>
            </a:r>
          </a:p>
        </p:txBody>
      </p:sp>
      <p:sp>
        <p:nvSpPr>
          <p:cNvPr id="3" name="Content Placeholder 2"/>
          <p:cNvSpPr>
            <a:spLocks noGrp="1"/>
          </p:cNvSpPr>
          <p:nvPr>
            <p:ph idx="1"/>
          </p:nvPr>
        </p:nvSpPr>
        <p:spPr>
          <a:xfrm>
            <a:off x="448966" y="1502815"/>
            <a:ext cx="8704184" cy="3640685"/>
          </a:xfrm>
        </p:spPr>
        <p:txBody>
          <a:bodyPr>
            <a:normAutofit/>
          </a:bodyPr>
          <a:lstStyle/>
          <a:p>
            <a:r>
              <a:rPr lang="en-US" dirty="0"/>
              <a:t>Our conduct can be clearly seen by others</a:t>
            </a:r>
          </a:p>
          <a:p>
            <a:pPr lvl="1"/>
            <a:r>
              <a:rPr lang="en-US" dirty="0"/>
              <a:t>Our friends will notice the change (1 Pet. 4:3-4;</a:t>
            </a:r>
            <a:br>
              <a:rPr lang="en-US" dirty="0"/>
            </a:br>
            <a:r>
              <a:rPr lang="en-US" dirty="0"/>
              <a:t>2:9-12)</a:t>
            </a:r>
          </a:p>
        </p:txBody>
      </p:sp>
      <p:sp>
        <p:nvSpPr>
          <p:cNvPr id="4" name="TextBox 3">
            <a:extLst>
              <a:ext uri="{FF2B5EF4-FFF2-40B4-BE49-F238E27FC236}">
                <a16:creationId xmlns:a16="http://schemas.microsoft.com/office/drawing/2014/main" id="{581F50BD-803E-4552-B969-5425211EB91C}"/>
              </a:ext>
            </a:extLst>
          </p:cNvPr>
          <p:cNvSpPr txBox="1"/>
          <p:nvPr/>
        </p:nvSpPr>
        <p:spPr>
          <a:xfrm>
            <a:off x="143555" y="2926080"/>
            <a:ext cx="8856890" cy="21390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900" dirty="0">
                <a:solidFill>
                  <a:schemeClr val="tx1"/>
                </a:solidFill>
              </a:rPr>
              <a:t>“But you are a chosen generation, a royal priesthood, a holy nation, His own special people, that you may proclaim the praises of Him who called you out of darkness into His marvelous light; who once were not a people but are now the people of God, who had not obtained mercy but now have obtained mercy. Beloved, I beg you as sojourners and pilgrims, abstain from fleshly lusts which war against the soul, </a:t>
            </a:r>
            <a:r>
              <a:rPr lang="en-US" sz="1900" b="1" dirty="0">
                <a:solidFill>
                  <a:schemeClr val="tx1"/>
                </a:solidFill>
              </a:rPr>
              <a:t>having your conduct honorable among the Gentiles</a:t>
            </a:r>
            <a:r>
              <a:rPr lang="en-US" sz="1900" dirty="0">
                <a:solidFill>
                  <a:schemeClr val="tx1"/>
                </a:solidFill>
              </a:rPr>
              <a:t>, that when they speak against you as evildoers, they may, </a:t>
            </a:r>
            <a:r>
              <a:rPr lang="en-US" sz="1900" b="1" dirty="0">
                <a:solidFill>
                  <a:schemeClr val="tx1"/>
                </a:solidFill>
              </a:rPr>
              <a:t>by your good works </a:t>
            </a:r>
            <a:r>
              <a:rPr lang="en-US" sz="1900" dirty="0">
                <a:solidFill>
                  <a:schemeClr val="tx1"/>
                </a:solidFill>
              </a:rPr>
              <a:t>which they observe, </a:t>
            </a:r>
            <a:r>
              <a:rPr lang="en-US" sz="1900" b="1" dirty="0">
                <a:solidFill>
                  <a:schemeClr val="tx1"/>
                </a:solidFill>
              </a:rPr>
              <a:t>glorify God </a:t>
            </a:r>
            <a:r>
              <a:rPr lang="en-US" sz="1900" dirty="0">
                <a:solidFill>
                  <a:schemeClr val="tx1"/>
                </a:solidFill>
              </a:rPr>
              <a:t>in the day of visitation..”</a:t>
            </a:r>
          </a:p>
        </p:txBody>
      </p:sp>
    </p:spTree>
    <p:extLst>
      <p:ext uri="{BB962C8B-B14F-4D97-AF65-F5344CB8AC3E}">
        <p14:creationId xmlns:p14="http://schemas.microsoft.com/office/powerpoint/2010/main" val="93741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Shine as Lights</a:t>
            </a:r>
          </a:p>
        </p:txBody>
      </p:sp>
      <p:sp>
        <p:nvSpPr>
          <p:cNvPr id="3" name="Content Placeholder 2"/>
          <p:cNvSpPr>
            <a:spLocks noGrp="1"/>
          </p:cNvSpPr>
          <p:nvPr>
            <p:ph idx="1"/>
          </p:nvPr>
        </p:nvSpPr>
        <p:spPr>
          <a:xfrm>
            <a:off x="448966" y="1502815"/>
            <a:ext cx="8704184" cy="3640685"/>
          </a:xfrm>
        </p:spPr>
        <p:txBody>
          <a:bodyPr>
            <a:normAutofit/>
          </a:bodyPr>
          <a:lstStyle/>
          <a:p>
            <a:r>
              <a:rPr lang="en-US" dirty="0"/>
              <a:t>Our conduct can be clearly seen by others</a:t>
            </a:r>
          </a:p>
          <a:p>
            <a:pPr lvl="1"/>
            <a:r>
              <a:rPr lang="en-US" dirty="0"/>
              <a:t>Our friends will notice the change (1 Pet. 4:3-4; </a:t>
            </a:r>
            <a:br>
              <a:rPr lang="en-US" dirty="0"/>
            </a:br>
            <a:r>
              <a:rPr lang="en-US" dirty="0"/>
              <a:t>2:9-12)</a:t>
            </a:r>
          </a:p>
          <a:p>
            <a:pPr lvl="1"/>
            <a:r>
              <a:rPr lang="en-US" dirty="0"/>
              <a:t>Our spouse will notice change in our lives (1 Pet. 3:1)</a:t>
            </a:r>
          </a:p>
        </p:txBody>
      </p:sp>
      <p:sp>
        <p:nvSpPr>
          <p:cNvPr id="4" name="TextBox 3">
            <a:extLst>
              <a:ext uri="{FF2B5EF4-FFF2-40B4-BE49-F238E27FC236}">
                <a16:creationId xmlns:a16="http://schemas.microsoft.com/office/drawing/2014/main" id="{BB0B6D0E-BB4C-440D-948B-ED8621C5D1F0}"/>
              </a:ext>
            </a:extLst>
          </p:cNvPr>
          <p:cNvSpPr txBox="1"/>
          <p:nvPr/>
        </p:nvSpPr>
        <p:spPr>
          <a:xfrm>
            <a:off x="678023" y="3541252"/>
            <a:ext cx="7787955"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solidFill>
                  <a:schemeClr val="tx1"/>
                </a:solidFill>
              </a:rPr>
              <a:t>“Wives, likewise, be submissive to your own husbands, that even if some do not obey the word, they, without a word, may be won by the conduct of their wives,”</a:t>
            </a:r>
          </a:p>
        </p:txBody>
      </p:sp>
    </p:spTree>
    <p:extLst>
      <p:ext uri="{BB962C8B-B14F-4D97-AF65-F5344CB8AC3E}">
        <p14:creationId xmlns:p14="http://schemas.microsoft.com/office/powerpoint/2010/main" val="304347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3335275"/>
            <a:ext cx="7177135" cy="1374345"/>
          </a:xfrm>
        </p:spPr>
        <p:txBody>
          <a:bodyPr/>
          <a:lstStyle/>
          <a:p>
            <a:r>
              <a:rPr lang="en-US" dirty="0"/>
              <a:t>Shining as Lights</a:t>
            </a:r>
          </a:p>
        </p:txBody>
      </p:sp>
      <p:sp>
        <p:nvSpPr>
          <p:cNvPr id="3" name="Subtitle 2"/>
          <p:cNvSpPr>
            <a:spLocks noGrp="1"/>
          </p:cNvSpPr>
          <p:nvPr>
            <p:ph type="subTitle" idx="1"/>
          </p:nvPr>
        </p:nvSpPr>
        <p:spPr/>
        <p:txBody>
          <a:bodyPr/>
          <a:lstStyle/>
          <a:p>
            <a:r>
              <a:rPr lang="en-US" dirty="0"/>
              <a:t>in the area of submission</a:t>
            </a:r>
          </a:p>
        </p:txBody>
      </p:sp>
    </p:spTree>
    <p:extLst>
      <p:ext uri="{BB962C8B-B14F-4D97-AF65-F5344CB8AC3E}">
        <p14:creationId xmlns:p14="http://schemas.microsoft.com/office/powerpoint/2010/main" val="694486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4031</Words>
  <Application>Microsoft Office PowerPoint</Application>
  <PresentationFormat>On-screen Show (16:9)</PresentationFormat>
  <Paragraphs>273</Paragraphs>
  <Slides>35</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Cambria</vt:lpstr>
      <vt:lpstr>Cardo</vt:lpstr>
      <vt:lpstr>Symbol</vt:lpstr>
      <vt:lpstr>Office Theme</vt:lpstr>
      <vt:lpstr>PowerPoint Presentation</vt:lpstr>
      <vt:lpstr>Shining as Lights</vt:lpstr>
      <vt:lpstr>Shine as Lights</vt:lpstr>
      <vt:lpstr>Shine as Lights</vt:lpstr>
      <vt:lpstr>Shine as Lights</vt:lpstr>
      <vt:lpstr>Shine as Lights</vt:lpstr>
      <vt:lpstr>Shine as Lights</vt:lpstr>
      <vt:lpstr>Shine as Lights</vt:lpstr>
      <vt:lpstr>Shining as Lights</vt:lpstr>
      <vt:lpstr>Submission</vt:lpstr>
      <vt:lpstr>Illustration</vt:lpstr>
      <vt:lpstr>Illustration</vt:lpstr>
      <vt:lpstr>Illustration</vt:lpstr>
      <vt:lpstr>Illustration</vt:lpstr>
      <vt:lpstr>Illustration</vt:lpstr>
      <vt:lpstr>Illustration</vt:lpstr>
      <vt:lpstr>Illustration</vt:lpstr>
      <vt:lpstr>PowerPoint Presentation</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Shining as lights in our submission to:</vt:lpstr>
      <vt:lpstr>Are you shining as lights  in your submission to:</vt:lpstr>
      <vt:lpstr>Are you shining as lights  in your submission to: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2022-08-13T19:50:11Z</dcterms:modified>
</cp:coreProperties>
</file>