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2" r:id="rId2"/>
    <p:sldId id="257" r:id="rId3"/>
    <p:sldId id="289" r:id="rId4"/>
    <p:sldId id="290" r:id="rId5"/>
    <p:sldId id="291" r:id="rId6"/>
    <p:sldId id="292" r:id="rId7"/>
    <p:sldId id="294" r:id="rId8"/>
    <p:sldId id="295" r:id="rId9"/>
    <p:sldId id="296" r:id="rId10"/>
    <p:sldId id="297" r:id="rId11"/>
    <p:sldId id="298" r:id="rId12"/>
    <p:sldId id="300" r:id="rId13"/>
    <p:sldId id="301" r:id="rId14"/>
    <p:sldId id="287"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039FF-C7EF-47FF-B91A-878F80B2CCB0}" v="1" dt="2022-05-29T13:13:14.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64" d="100"/>
          <a:sy n="64" d="100"/>
        </p:scale>
        <p:origin x="252"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AA9039FF-C7EF-47FF-B91A-878F80B2CCB0}"/>
    <pc:docChg chg="addSld modSld">
      <pc:chgData name="College View church of Christ" userId="66daf72c15de8306" providerId="LiveId" clId="{AA9039FF-C7EF-47FF-B91A-878F80B2CCB0}" dt="2022-05-29T13:13:14.653" v="1"/>
      <pc:docMkLst>
        <pc:docMk/>
      </pc:docMkLst>
      <pc:sldChg chg="new setBg">
        <pc:chgData name="College View church of Christ" userId="66daf72c15de8306" providerId="LiveId" clId="{AA9039FF-C7EF-47FF-B91A-878F80B2CCB0}" dt="2022-05-29T13:13:14.653" v="1"/>
        <pc:sldMkLst>
          <pc:docMk/>
          <pc:sldMk cId="956846599"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5" y="3"/>
            <a:ext cx="3077739" cy="471054"/>
          </a:xfrm>
          <a:prstGeom prst="rect">
            <a:avLst/>
          </a:prstGeom>
        </p:spPr>
        <p:txBody>
          <a:bodyPr vert="horz" lIns="94229" tIns="47114" rIns="94229" bIns="47114" rtlCol="0"/>
          <a:lstStyle>
            <a:lvl1pPr algn="r">
              <a:defRPr sz="1200"/>
            </a:lvl1pPr>
          </a:lstStyle>
          <a:p>
            <a:fld id="{19F0EFB0-3D4B-4FDF-B80F-A1D5893F1749}" type="datetimeFigureOut">
              <a:rPr lang="en-US" smtClean="0"/>
              <a:t>5/29/2022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2"/>
            <a:ext cx="3077739" cy="471053"/>
          </a:xfrm>
          <a:prstGeom prst="rect">
            <a:avLst/>
          </a:prstGeom>
        </p:spPr>
        <p:txBody>
          <a:bodyPr vert="horz" lIns="94229" tIns="47114" rIns="94229" bIns="47114" rtlCol="0" anchor="b"/>
          <a:lstStyle>
            <a:lvl1pPr algn="r">
              <a:defRPr sz="1200"/>
            </a:lvl1pPr>
          </a:lstStyle>
          <a:p>
            <a:fld id="{7A07F9BA-CC9C-4282-BC81-E0218E70107A}" type="slidenum">
              <a:rPr lang="en-US" smtClean="0"/>
              <a:t>‹#›</a:t>
            </a:fld>
            <a:endParaRPr lang="en-US"/>
          </a:p>
        </p:txBody>
      </p:sp>
    </p:spTree>
    <p:extLst>
      <p:ext uri="{BB962C8B-B14F-4D97-AF65-F5344CB8AC3E}">
        <p14:creationId xmlns:p14="http://schemas.microsoft.com/office/powerpoint/2010/main" val="161818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
        <p:nvSpPr>
          <p:cNvPr id="4" name="Slide Number Placeholder 3"/>
          <p:cNvSpPr>
            <a:spLocks noGrp="1"/>
          </p:cNvSpPr>
          <p:nvPr>
            <p:ph type="sldNum" sz="quarter" idx="5"/>
          </p:nvPr>
        </p:nvSpPr>
        <p:spPr/>
        <p:txBody>
          <a:bodyPr/>
          <a:lstStyle/>
          <a:p>
            <a:fld id="{7A07F9BA-CC9C-4282-BC81-E0218E70107A}" type="slidenum">
              <a:rPr lang="en-US" smtClean="0"/>
              <a:t>2</a:t>
            </a:fld>
            <a:endParaRPr lang="en-US"/>
          </a:p>
        </p:txBody>
      </p:sp>
    </p:spTree>
    <p:extLst>
      <p:ext uri="{BB962C8B-B14F-4D97-AF65-F5344CB8AC3E}">
        <p14:creationId xmlns:p14="http://schemas.microsoft.com/office/powerpoint/2010/main" val="421674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11</a:t>
            </a:fld>
            <a:endParaRPr lang="en-US"/>
          </a:p>
        </p:txBody>
      </p:sp>
    </p:spTree>
    <p:extLst>
      <p:ext uri="{BB962C8B-B14F-4D97-AF65-F5344CB8AC3E}">
        <p14:creationId xmlns:p14="http://schemas.microsoft.com/office/powerpoint/2010/main" val="3178494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12</a:t>
            </a:fld>
            <a:endParaRPr lang="en-US"/>
          </a:p>
        </p:txBody>
      </p:sp>
    </p:spTree>
    <p:extLst>
      <p:ext uri="{BB962C8B-B14F-4D97-AF65-F5344CB8AC3E}">
        <p14:creationId xmlns:p14="http://schemas.microsoft.com/office/powerpoint/2010/main" val="2272632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13</a:t>
            </a:fld>
            <a:endParaRPr lang="en-US"/>
          </a:p>
        </p:txBody>
      </p:sp>
    </p:spTree>
    <p:extLst>
      <p:ext uri="{BB962C8B-B14F-4D97-AF65-F5344CB8AC3E}">
        <p14:creationId xmlns:p14="http://schemas.microsoft.com/office/powerpoint/2010/main" val="4254964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14</a:t>
            </a:fld>
            <a:endParaRPr lang="en-US"/>
          </a:p>
        </p:txBody>
      </p:sp>
    </p:spTree>
    <p:extLst>
      <p:ext uri="{BB962C8B-B14F-4D97-AF65-F5344CB8AC3E}">
        <p14:creationId xmlns:p14="http://schemas.microsoft.com/office/powerpoint/2010/main" val="1392568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3</a:t>
            </a:fld>
            <a:endParaRPr lang="en-US"/>
          </a:p>
        </p:txBody>
      </p:sp>
    </p:spTree>
    <p:extLst>
      <p:ext uri="{BB962C8B-B14F-4D97-AF65-F5344CB8AC3E}">
        <p14:creationId xmlns:p14="http://schemas.microsoft.com/office/powerpoint/2010/main" val="4140338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4</a:t>
            </a:fld>
            <a:endParaRPr lang="en-US"/>
          </a:p>
        </p:txBody>
      </p:sp>
    </p:spTree>
    <p:extLst>
      <p:ext uri="{BB962C8B-B14F-4D97-AF65-F5344CB8AC3E}">
        <p14:creationId xmlns:p14="http://schemas.microsoft.com/office/powerpoint/2010/main" val="316658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5</a:t>
            </a:fld>
            <a:endParaRPr lang="en-US"/>
          </a:p>
        </p:txBody>
      </p:sp>
    </p:spTree>
    <p:extLst>
      <p:ext uri="{BB962C8B-B14F-4D97-AF65-F5344CB8AC3E}">
        <p14:creationId xmlns:p14="http://schemas.microsoft.com/office/powerpoint/2010/main" val="2737074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6</a:t>
            </a:fld>
            <a:endParaRPr lang="en-US"/>
          </a:p>
        </p:txBody>
      </p:sp>
    </p:spTree>
    <p:extLst>
      <p:ext uri="{BB962C8B-B14F-4D97-AF65-F5344CB8AC3E}">
        <p14:creationId xmlns:p14="http://schemas.microsoft.com/office/powerpoint/2010/main" val="2596899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7</a:t>
            </a:fld>
            <a:endParaRPr lang="en-US"/>
          </a:p>
        </p:txBody>
      </p:sp>
    </p:spTree>
    <p:extLst>
      <p:ext uri="{BB962C8B-B14F-4D97-AF65-F5344CB8AC3E}">
        <p14:creationId xmlns:p14="http://schemas.microsoft.com/office/powerpoint/2010/main" val="18005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8</a:t>
            </a:fld>
            <a:endParaRPr lang="en-US"/>
          </a:p>
        </p:txBody>
      </p:sp>
    </p:spTree>
    <p:extLst>
      <p:ext uri="{BB962C8B-B14F-4D97-AF65-F5344CB8AC3E}">
        <p14:creationId xmlns:p14="http://schemas.microsoft.com/office/powerpoint/2010/main" val="323037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9</a:t>
            </a:fld>
            <a:endParaRPr lang="en-US"/>
          </a:p>
        </p:txBody>
      </p:sp>
    </p:spTree>
    <p:extLst>
      <p:ext uri="{BB962C8B-B14F-4D97-AF65-F5344CB8AC3E}">
        <p14:creationId xmlns:p14="http://schemas.microsoft.com/office/powerpoint/2010/main" val="403037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10</a:t>
            </a:fld>
            <a:endParaRPr lang="en-US"/>
          </a:p>
        </p:txBody>
      </p:sp>
    </p:spTree>
    <p:extLst>
      <p:ext uri="{BB962C8B-B14F-4D97-AF65-F5344CB8AC3E}">
        <p14:creationId xmlns:p14="http://schemas.microsoft.com/office/powerpoint/2010/main" val="18888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313AA-192E-4F04-A4F1-30818A0263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3B539C9-F62B-4F7C-BC5C-FA6363CA3941}"/>
              </a:ext>
            </a:extLst>
          </p:cNvPr>
          <p:cNvSpPr>
            <a:spLocks noGrp="1"/>
          </p:cNvSpPr>
          <p:nvPr>
            <p:ph idx="1"/>
          </p:nvPr>
        </p:nvSpPr>
        <p:spPr>
          <a:xfrm>
            <a:off x="838200" y="1825625"/>
            <a:ext cx="10515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4AF25B-6414-4DBA-8D1F-6B707C3DF246}"/>
              </a:ext>
            </a:extLst>
          </p:cNvPr>
          <p:cNvSpPr>
            <a:spLocks noGrp="1"/>
          </p:cNvSpPr>
          <p:nvPr>
            <p:ph type="dt" sz="half" idx="10"/>
          </p:nvPr>
        </p:nvSpPr>
        <p:spPr>
          <a:xfrm>
            <a:off x="838200" y="6356350"/>
            <a:ext cx="2743200" cy="365125"/>
          </a:xfrm>
          <a:prstGeom prst="rect">
            <a:avLst/>
          </a:prstGeom>
        </p:spPr>
        <p:txBody>
          <a:bodyPr/>
          <a:lstStyle/>
          <a:p>
            <a:fld id="{9C49DB63-9FA2-4FF3-B6D7-054342F2958D}" type="datetime1">
              <a:rPr lang="en-US" smtClean="0"/>
              <a:t>5/29/2022</a:t>
            </a:fld>
            <a:endParaRPr lang="en-US" dirty="0"/>
          </a:p>
        </p:txBody>
      </p:sp>
      <p:sp>
        <p:nvSpPr>
          <p:cNvPr id="5" name="Footer Placeholder 4">
            <a:extLst>
              <a:ext uri="{FF2B5EF4-FFF2-40B4-BE49-F238E27FC236}">
                <a16:creationId xmlns:a16="http://schemas.microsoft.com/office/drawing/2014/main" id="{67FA19B0-55C0-4A26-A8FC-CC4F59266212}"/>
              </a:ext>
            </a:extLst>
          </p:cNvPr>
          <p:cNvSpPr>
            <a:spLocks noGrp="1"/>
          </p:cNvSpPr>
          <p:nvPr>
            <p:ph type="ftr" sz="quarter" idx="11"/>
          </p:nvPr>
        </p:nvSpPr>
        <p:spPr/>
        <p:txBody>
          <a:bodyPr/>
          <a:lstStyle>
            <a:lvl1pPr>
              <a:defRPr sz="1600" b="1"/>
            </a:lvl1pPr>
          </a:lstStyle>
          <a:p>
            <a:r>
              <a:rPr lang="en-US"/>
              <a:t>Communicating with Love</a:t>
            </a:r>
            <a:endParaRPr lang="en-US" dirty="0"/>
          </a:p>
        </p:txBody>
      </p:sp>
      <p:sp>
        <p:nvSpPr>
          <p:cNvPr id="6" name="Slide Number Placeholder 5">
            <a:extLst>
              <a:ext uri="{FF2B5EF4-FFF2-40B4-BE49-F238E27FC236}">
                <a16:creationId xmlns:a16="http://schemas.microsoft.com/office/drawing/2014/main" id="{8A8110F1-D450-4A01-8A83-488C4D21E826}"/>
              </a:ext>
            </a:extLst>
          </p:cNvPr>
          <p:cNvSpPr>
            <a:spLocks noGrp="1"/>
          </p:cNvSpPr>
          <p:nvPr>
            <p:ph type="sldNum" sz="quarter" idx="12"/>
          </p:nvPr>
        </p:nvSpPr>
        <p:spPr>
          <a:xfrm>
            <a:off x="8610600" y="6356350"/>
            <a:ext cx="2743200" cy="365125"/>
          </a:xfrm>
          <a:prstGeom prst="rect">
            <a:avLst/>
          </a:prstGeom>
        </p:spPr>
        <p:txBody>
          <a:bodyPr/>
          <a:lstStyle/>
          <a:p>
            <a:fld id="{D5C42E67-AE0F-4BB5-9626-42FF14DBF5F3}" type="slidenum">
              <a:rPr lang="en-US" smtClean="0"/>
              <a:t>‹#›</a:t>
            </a:fld>
            <a:endParaRPr lang="en-US" dirty="0"/>
          </a:p>
        </p:txBody>
      </p:sp>
    </p:spTree>
    <p:extLst>
      <p:ext uri="{BB962C8B-B14F-4D97-AF65-F5344CB8AC3E}">
        <p14:creationId xmlns:p14="http://schemas.microsoft.com/office/powerpoint/2010/main" val="42434108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D1704D3-74C9-44BA-A4F2-43064B1FA5E5}"/>
              </a:ext>
            </a:extLst>
          </p:cNvPr>
          <p:cNvSpPr>
            <a:spLocks noGrp="1"/>
          </p:cNvSpPr>
          <p:nvPr>
            <p:ph type="ftr" sz="quarter" idx="3"/>
          </p:nvPr>
        </p:nvSpPr>
        <p:spPr>
          <a:xfrm>
            <a:off x="8467724" y="6365586"/>
            <a:ext cx="3657311" cy="365125"/>
          </a:xfrm>
          <a:prstGeom prst="rect">
            <a:avLst/>
          </a:prstGeom>
          <a:noFill/>
          <a:ln>
            <a:solidFill>
              <a:schemeClr val="tx1"/>
            </a:solidFill>
          </a:ln>
        </p:spPr>
        <p:txBody>
          <a:bodyPr vert="horz" lIns="91440" tIns="45720" rIns="91440" bIns="45720" rtlCol="0" anchor="ctr"/>
          <a:lstStyle>
            <a:lvl1pPr algn="ctr">
              <a:defRPr sz="1400" b="1" baseline="0">
                <a:solidFill>
                  <a:schemeClr val="tx1">
                    <a:tint val="75000"/>
                  </a:schemeClr>
                </a:solidFill>
              </a:defRPr>
            </a:lvl1pPr>
          </a:lstStyle>
          <a:p>
            <a:r>
              <a:rPr lang="en-US"/>
              <a:t>Communicating with Love</a:t>
            </a:r>
            <a:endParaRPr lang="en-US" dirty="0"/>
          </a:p>
        </p:txBody>
      </p:sp>
    </p:spTree>
    <p:extLst>
      <p:ext uri="{BB962C8B-B14F-4D97-AF65-F5344CB8AC3E}">
        <p14:creationId xmlns:p14="http://schemas.microsoft.com/office/powerpoint/2010/main" val="97678811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3CE5-DB81-098B-2970-13D7E68713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039E65-A055-B641-1D27-8B5D41E9C57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14FC566-2F98-BDCE-EC74-B14CC4BA0C29}"/>
              </a:ext>
            </a:extLst>
          </p:cNvPr>
          <p:cNvSpPr>
            <a:spLocks noGrp="1"/>
          </p:cNvSpPr>
          <p:nvPr>
            <p:ph type="sldNum" sz="quarter" idx="12"/>
          </p:nvPr>
        </p:nvSpPr>
        <p:spPr/>
        <p:txBody>
          <a:bodyPr/>
          <a:lstStyle/>
          <a:p>
            <a:fld id="{D5C42E67-AE0F-4BB5-9626-42FF14DBF5F3}" type="slidenum">
              <a:rPr lang="en-US" smtClean="0"/>
              <a:t>1</a:t>
            </a:fld>
            <a:endParaRPr lang="en-US" dirty="0"/>
          </a:p>
        </p:txBody>
      </p:sp>
    </p:spTree>
    <p:extLst>
      <p:ext uri="{BB962C8B-B14F-4D97-AF65-F5344CB8AC3E}">
        <p14:creationId xmlns:p14="http://schemas.microsoft.com/office/powerpoint/2010/main" val="9568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172064" y="104243"/>
            <a:ext cx="11901949" cy="4566080"/>
          </a:xfrm>
          <a:ln>
            <a:noFill/>
          </a:ln>
        </p:spPr>
        <p:txBody>
          <a:bodyPr>
            <a:noAutofit/>
          </a:bodyPr>
          <a:lstStyle/>
          <a:p>
            <a:pPr marL="0" indent="0">
              <a:buNone/>
            </a:pPr>
            <a:r>
              <a:rPr lang="en-US" sz="3800" b="1" i="1" u="sng" strike="noStrike" baseline="0" dirty="0">
                <a:solidFill>
                  <a:srgbClr val="000000"/>
                </a:solidFill>
              </a:rPr>
              <a:t>John 18:1-11 (NASU) </a:t>
            </a:r>
          </a:p>
          <a:p>
            <a:pPr marL="0" marR="1350" indent="0" algn="l">
              <a:buNone/>
            </a:pPr>
            <a:r>
              <a:rPr lang="en-US" sz="3800" b="1" baseline="30000" dirty="0">
                <a:solidFill>
                  <a:srgbClr val="21770A"/>
                </a:solidFill>
              </a:rPr>
              <a:t>10</a:t>
            </a:r>
            <a:r>
              <a:rPr lang="en-US" sz="3800" b="0" i="0" u="none" strike="noStrike" baseline="0" dirty="0">
                <a:solidFill>
                  <a:srgbClr val="000000"/>
                </a:solidFill>
              </a:rPr>
              <a:t>Simon Peter then, having a sword, drew it and struck the high priest's slave, and cut off his right ear; and the slave's name was </a:t>
            </a:r>
            <a:r>
              <a:rPr lang="en-US" sz="3800" b="0" i="0" u="none" strike="noStrike" baseline="0" dirty="0" err="1">
                <a:solidFill>
                  <a:srgbClr val="000000"/>
                </a:solidFill>
              </a:rPr>
              <a:t>Malchus</a:t>
            </a:r>
            <a:r>
              <a:rPr lang="en-US" sz="3800" b="0" i="0" u="none" strike="noStrike" baseline="0" dirty="0">
                <a:solidFill>
                  <a:srgbClr val="000000"/>
                </a:solidFill>
              </a:rPr>
              <a:t>. </a:t>
            </a:r>
            <a:r>
              <a:rPr lang="en-US" sz="3800" b="1" baseline="30000" dirty="0">
                <a:solidFill>
                  <a:srgbClr val="21770A"/>
                </a:solidFill>
              </a:rPr>
              <a:t>11</a:t>
            </a:r>
            <a:r>
              <a:rPr lang="en-US" sz="3800" b="0" i="0" u="none" strike="noStrike" baseline="0" dirty="0">
                <a:solidFill>
                  <a:srgbClr val="000000"/>
                </a:solidFill>
              </a:rPr>
              <a:t>So Jesus said to Peter, </a:t>
            </a:r>
            <a:r>
              <a:rPr lang="en-US" sz="3800" b="0" i="0" u="none" strike="noStrike" baseline="0" dirty="0">
                <a:solidFill>
                  <a:srgbClr val="BC0406"/>
                </a:solidFill>
              </a:rPr>
              <a:t>"Put the sword into the sheath; the cup which the Father has given Me, shall I not drink it?" </a:t>
            </a:r>
            <a:endParaRPr lang="en-US" sz="3800" b="0" i="0" u="none" strike="noStrike" baseline="0" dirty="0">
              <a:solidFill>
                <a:srgbClr val="000000"/>
              </a:solidFill>
            </a:endParaRPr>
          </a:p>
          <a:p>
            <a:pPr marR="1350" algn="l"/>
            <a:endParaRPr lang="en-US" sz="3600" b="0" i="0" u="none" strike="noStrike" baseline="0" dirty="0">
              <a:solidFill>
                <a:srgbClr val="000000"/>
              </a:solidFill>
              <a:latin typeface="Tahoma" panose="020B0604030504040204" pitchFamily="34" charset="0"/>
            </a:endParaRPr>
          </a:p>
          <a:p>
            <a:pPr marL="0" indent="0" algn="l">
              <a:buNone/>
            </a:pPr>
            <a:endParaRPr lang="en-US" sz="3600" i="0" u="none" strike="noStrike" baseline="0" dirty="0">
              <a:cs typeface="Arial" panose="020B0604020202020204" pitchFamily="34" charset="0"/>
            </a:endParaRPr>
          </a:p>
        </p:txBody>
      </p:sp>
      <p:sp>
        <p:nvSpPr>
          <p:cNvPr id="2" name="Slide Number Placeholder 1">
            <a:extLst>
              <a:ext uri="{FF2B5EF4-FFF2-40B4-BE49-F238E27FC236}">
                <a16:creationId xmlns:a16="http://schemas.microsoft.com/office/drawing/2014/main" id="{A0D6EF61-91E5-BEDB-B75B-82B835612593}"/>
              </a:ext>
            </a:extLst>
          </p:cNvPr>
          <p:cNvSpPr>
            <a:spLocks noGrp="1"/>
          </p:cNvSpPr>
          <p:nvPr>
            <p:ph type="sldNum" sz="quarter" idx="12"/>
          </p:nvPr>
        </p:nvSpPr>
        <p:spPr>
          <a:xfrm>
            <a:off x="172064" y="6209393"/>
            <a:ext cx="2743200" cy="365125"/>
          </a:xfrm>
        </p:spPr>
        <p:txBody>
          <a:bodyPr/>
          <a:lstStyle/>
          <a:p>
            <a:fld id="{D5C42E67-AE0F-4BB5-9626-42FF14DBF5F3}" type="slidenum">
              <a:rPr lang="en-US" smtClean="0"/>
              <a:t>10</a:t>
            </a:fld>
            <a:endParaRPr lang="en-US" dirty="0"/>
          </a:p>
        </p:txBody>
      </p:sp>
    </p:spTree>
    <p:extLst>
      <p:ext uri="{BB962C8B-B14F-4D97-AF65-F5344CB8AC3E}">
        <p14:creationId xmlns:p14="http://schemas.microsoft.com/office/powerpoint/2010/main" val="2902228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98323" y="146473"/>
            <a:ext cx="11995354" cy="903838"/>
          </a:xfrm>
        </p:spPr>
        <p:txBody>
          <a:bodyPr>
            <a:normAutofit/>
          </a:bodyPr>
          <a:lstStyle/>
          <a:p>
            <a:pPr algn="ctr"/>
            <a:r>
              <a:rPr lang="en-US" sz="5400" i="1" u="sng" dirty="0">
                <a:latin typeface="+mn-lt"/>
                <a:cs typeface="Arial" panose="020B0604020202020204" pitchFamily="34" charset="0"/>
              </a:rPr>
              <a:t>Was Peter Lukewarm in John 18? </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186813" y="1352939"/>
            <a:ext cx="11906864" cy="5244506"/>
          </a:xfrm>
          <a:ln>
            <a:noFill/>
          </a:ln>
        </p:spPr>
        <p:txBody>
          <a:bodyPr>
            <a:noAutofit/>
          </a:bodyPr>
          <a:lstStyle/>
          <a:p>
            <a:pPr marR="1350"/>
            <a:r>
              <a:rPr lang="en-US" sz="4000" i="0" u="none" strike="noStrike" baseline="0" dirty="0">
                <a:cs typeface="Arial" panose="020B0604020202020204" pitchFamily="34" charset="0"/>
              </a:rPr>
              <a:t>He had one of only two known swords. (Luke 22:38)</a:t>
            </a:r>
          </a:p>
          <a:p>
            <a:pPr marR="1350"/>
            <a:r>
              <a:rPr lang="en-US" sz="4000" dirty="0">
                <a:cs typeface="Arial" panose="020B0604020202020204" pitchFamily="34" charset="0"/>
              </a:rPr>
              <a:t>He started to physically fight to the death (Luke 22:33)  the cohort/mob alone in the defense of Jesus. (John 18:10)</a:t>
            </a:r>
          </a:p>
          <a:p>
            <a:pPr marR="1350"/>
            <a:r>
              <a:rPr lang="en-US" sz="4000" i="0" u="none" strike="noStrike" baseline="0" dirty="0">
                <a:cs typeface="Arial" panose="020B0604020202020204" pitchFamily="34" charset="0"/>
              </a:rPr>
              <a:t>He</a:t>
            </a:r>
            <a:r>
              <a:rPr lang="en-US" sz="4000" dirty="0">
                <a:cs typeface="Arial" panose="020B0604020202020204" pitchFamily="34" charset="0"/>
              </a:rPr>
              <a:t> misunderstood and was incorrect. </a:t>
            </a:r>
          </a:p>
          <a:p>
            <a:pPr marR="1350"/>
            <a:r>
              <a:rPr lang="en-US" sz="4000" dirty="0">
                <a:cs typeface="Arial" panose="020B0604020202020204" pitchFamily="34" charset="0"/>
              </a:rPr>
              <a:t>He obeyed Jesus</a:t>
            </a:r>
            <a:endParaRPr lang="en-US" sz="4000" i="0" u="none" strike="noStrike" baseline="0" dirty="0">
              <a:cs typeface="Arial" panose="020B0604020202020204" pitchFamily="34" charset="0"/>
            </a:endParaRPr>
          </a:p>
          <a:p>
            <a:pPr marR="1350"/>
            <a:r>
              <a:rPr lang="en-US" sz="4000" i="0" u="none" strike="noStrike" baseline="0" dirty="0">
                <a:cs typeface="Arial" panose="020B0604020202020204" pitchFamily="34" charset="0"/>
              </a:rPr>
              <a:t>He learn</a:t>
            </a:r>
            <a:r>
              <a:rPr lang="en-US" sz="4000" dirty="0">
                <a:cs typeface="Arial" panose="020B0604020202020204" pitchFamily="34" charset="0"/>
              </a:rPr>
              <a:t>ed a valuable lesson with the instruction of Jesus (also Matthew 25:52-56) </a:t>
            </a:r>
            <a:endParaRPr lang="en-US" sz="4000" i="0" u="none" strike="noStrike" baseline="0" dirty="0">
              <a:cs typeface="Arial" panose="020B0604020202020204" pitchFamily="34" charset="0"/>
            </a:endParaRPr>
          </a:p>
        </p:txBody>
      </p:sp>
      <p:sp>
        <p:nvSpPr>
          <p:cNvPr id="4" name="Slide Number Placeholder 3">
            <a:extLst>
              <a:ext uri="{FF2B5EF4-FFF2-40B4-BE49-F238E27FC236}">
                <a16:creationId xmlns:a16="http://schemas.microsoft.com/office/drawing/2014/main" id="{783762F9-2FA0-B20F-F619-F9F73F16F3BF}"/>
              </a:ext>
            </a:extLst>
          </p:cNvPr>
          <p:cNvSpPr>
            <a:spLocks noGrp="1"/>
          </p:cNvSpPr>
          <p:nvPr>
            <p:ph type="sldNum" sz="quarter" idx="12"/>
          </p:nvPr>
        </p:nvSpPr>
        <p:spPr>
          <a:xfrm>
            <a:off x="186813" y="6346402"/>
            <a:ext cx="2743200" cy="365125"/>
          </a:xfrm>
        </p:spPr>
        <p:txBody>
          <a:bodyPr/>
          <a:lstStyle/>
          <a:p>
            <a:fld id="{D5C42E67-AE0F-4BB5-9626-42FF14DBF5F3}" type="slidenum">
              <a:rPr lang="en-US" smtClean="0"/>
              <a:t>11</a:t>
            </a:fld>
            <a:endParaRPr lang="en-US" dirty="0"/>
          </a:p>
        </p:txBody>
      </p:sp>
    </p:spTree>
    <p:extLst>
      <p:ext uri="{BB962C8B-B14F-4D97-AF65-F5344CB8AC3E}">
        <p14:creationId xmlns:p14="http://schemas.microsoft.com/office/powerpoint/2010/main" val="3155227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98323" y="146473"/>
            <a:ext cx="11995354" cy="903838"/>
          </a:xfrm>
        </p:spPr>
        <p:txBody>
          <a:bodyPr>
            <a:normAutofit fontScale="90000"/>
          </a:bodyPr>
          <a:lstStyle/>
          <a:p>
            <a:pPr algn="ctr"/>
            <a:r>
              <a:rPr lang="en-US" sz="6000" i="1" u="sng" dirty="0">
                <a:latin typeface="+mn-lt"/>
                <a:cs typeface="Arial" panose="020B0604020202020204" pitchFamily="34" charset="0"/>
              </a:rPr>
              <a:t>Are You Lukewarm to God? </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186813" y="1160207"/>
            <a:ext cx="11710219" cy="5196144"/>
          </a:xfrm>
          <a:ln>
            <a:noFill/>
          </a:ln>
        </p:spPr>
        <p:txBody>
          <a:bodyPr>
            <a:noAutofit/>
          </a:bodyPr>
          <a:lstStyle/>
          <a:p>
            <a:pPr marR="1350"/>
            <a:r>
              <a:rPr lang="en-US" sz="4000" dirty="0">
                <a:cs typeface="Arial" panose="020B0604020202020204" pitchFamily="34" charset="0"/>
              </a:rPr>
              <a:t>No one is going to be perfect</a:t>
            </a:r>
          </a:p>
          <a:p>
            <a:pPr marR="1350"/>
            <a:r>
              <a:rPr lang="en-US" sz="4000" dirty="0">
                <a:cs typeface="Arial" panose="020B0604020202020204" pitchFamily="34" charset="0"/>
              </a:rPr>
              <a:t>Peter’s shortfalls are distinctly written as an example.</a:t>
            </a:r>
          </a:p>
          <a:p>
            <a:pPr marR="1350"/>
            <a:r>
              <a:rPr lang="en-US" sz="4000" dirty="0">
                <a:cs typeface="Arial" panose="020B0604020202020204" pitchFamily="34" charset="0"/>
              </a:rPr>
              <a:t>Peter had a big heart and had to learn how to use it.</a:t>
            </a:r>
          </a:p>
          <a:p>
            <a:pPr marR="1350"/>
            <a:endParaRPr lang="en-US" sz="4000" dirty="0">
              <a:cs typeface="Arial" panose="020B0604020202020204" pitchFamily="34" charset="0"/>
            </a:endParaRPr>
          </a:p>
          <a:p>
            <a:pPr marR="1350"/>
            <a:r>
              <a:rPr lang="en-US" sz="4000" dirty="0">
                <a:cs typeface="Arial" panose="020B0604020202020204" pitchFamily="34" charset="0"/>
              </a:rPr>
              <a:t>What level of enthusiasm do you have for God?</a:t>
            </a:r>
          </a:p>
          <a:p>
            <a:pPr marR="1350"/>
            <a:r>
              <a:rPr lang="en-US" sz="4000" dirty="0">
                <a:cs typeface="Arial" panose="020B0604020202020204" pitchFamily="34" charset="0"/>
              </a:rPr>
              <a:t>Spiritual Enthusiasm will look different for all of us. </a:t>
            </a:r>
          </a:p>
          <a:p>
            <a:pPr marR="1350"/>
            <a:r>
              <a:rPr lang="en-US" sz="4000" dirty="0">
                <a:cs typeface="Arial" panose="020B0604020202020204" pitchFamily="34" charset="0"/>
              </a:rPr>
              <a:t>God is the one who knows your heart. He also knows your works. </a:t>
            </a:r>
          </a:p>
          <a:p>
            <a:pPr marL="0" marR="1350" indent="0">
              <a:buNone/>
            </a:pPr>
            <a:endParaRPr lang="en-US" sz="4000" dirty="0">
              <a:cs typeface="Arial" panose="020B0604020202020204" pitchFamily="34" charset="0"/>
            </a:endParaRPr>
          </a:p>
          <a:p>
            <a:pPr marL="0" marR="1350" indent="0">
              <a:buNone/>
            </a:pPr>
            <a:endParaRPr lang="en-US" sz="4000" dirty="0">
              <a:cs typeface="Arial" panose="020B0604020202020204" pitchFamily="34" charset="0"/>
            </a:endParaRPr>
          </a:p>
          <a:p>
            <a:pPr marR="1350"/>
            <a:endParaRPr lang="en-US" sz="4000" dirty="0">
              <a:cs typeface="Arial" panose="020B0604020202020204" pitchFamily="34" charset="0"/>
            </a:endParaRPr>
          </a:p>
          <a:p>
            <a:pPr marR="1350"/>
            <a:endParaRPr lang="en-US" sz="4000" dirty="0">
              <a:cs typeface="Arial" panose="020B0604020202020204" pitchFamily="34" charset="0"/>
            </a:endParaRPr>
          </a:p>
        </p:txBody>
      </p:sp>
      <p:sp>
        <p:nvSpPr>
          <p:cNvPr id="4" name="Slide Number Placeholder 3">
            <a:extLst>
              <a:ext uri="{FF2B5EF4-FFF2-40B4-BE49-F238E27FC236}">
                <a16:creationId xmlns:a16="http://schemas.microsoft.com/office/drawing/2014/main" id="{4A83561D-077F-49FF-C757-133B0211C2B9}"/>
              </a:ext>
            </a:extLst>
          </p:cNvPr>
          <p:cNvSpPr>
            <a:spLocks noGrp="1"/>
          </p:cNvSpPr>
          <p:nvPr>
            <p:ph type="sldNum" sz="quarter" idx="12"/>
          </p:nvPr>
        </p:nvSpPr>
        <p:spPr>
          <a:xfrm>
            <a:off x="186813" y="6283684"/>
            <a:ext cx="2743200" cy="365125"/>
          </a:xfrm>
        </p:spPr>
        <p:txBody>
          <a:bodyPr/>
          <a:lstStyle/>
          <a:p>
            <a:fld id="{D5C42E67-AE0F-4BB5-9626-42FF14DBF5F3}" type="slidenum">
              <a:rPr lang="en-US" smtClean="0"/>
              <a:t>12</a:t>
            </a:fld>
            <a:endParaRPr lang="en-US" dirty="0"/>
          </a:p>
        </p:txBody>
      </p:sp>
    </p:spTree>
    <p:extLst>
      <p:ext uri="{BB962C8B-B14F-4D97-AF65-F5344CB8AC3E}">
        <p14:creationId xmlns:p14="http://schemas.microsoft.com/office/powerpoint/2010/main" val="3566994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88490" y="127819"/>
            <a:ext cx="11769213" cy="6228531"/>
          </a:xfrm>
          <a:ln>
            <a:noFill/>
          </a:ln>
        </p:spPr>
        <p:txBody>
          <a:bodyPr>
            <a:noAutofit/>
          </a:bodyPr>
          <a:lstStyle/>
          <a:p>
            <a:pPr marL="0" indent="0" algn="l">
              <a:buNone/>
            </a:pPr>
            <a:r>
              <a:rPr lang="en-US" sz="3600" b="1" i="1" u="sng" strike="noStrike" baseline="0" dirty="0">
                <a:solidFill>
                  <a:srgbClr val="000000"/>
                </a:solidFill>
                <a:latin typeface="Tahoma" panose="020B0604030504040204" pitchFamily="34" charset="0"/>
              </a:rPr>
              <a:t>Luke 5:4-8 (NASU) </a:t>
            </a:r>
          </a:p>
          <a:p>
            <a:pPr marL="0" marR="1350" indent="0" algn="l">
              <a:buNone/>
            </a:pPr>
            <a:r>
              <a:rPr lang="en-US" sz="3600" b="1" baseline="30000" dirty="0">
                <a:solidFill>
                  <a:srgbClr val="21770A"/>
                </a:solidFill>
                <a:latin typeface="Trebuchet MS" panose="020B0603020202020204" pitchFamily="34" charset="0"/>
              </a:rPr>
              <a:t>4</a:t>
            </a:r>
            <a:r>
              <a:rPr lang="en-US" sz="3600" b="0" i="0" u="none" strike="noStrike" baseline="0" dirty="0">
                <a:solidFill>
                  <a:srgbClr val="000000"/>
                </a:solidFill>
                <a:latin typeface="Trebuchet MS" panose="020B0603020202020204" pitchFamily="34" charset="0"/>
              </a:rPr>
              <a:t>When He had finished speaking, He said to Simon, </a:t>
            </a:r>
            <a:r>
              <a:rPr lang="en-US" sz="3600" b="0" i="0" u="none" strike="noStrike" baseline="0" dirty="0">
                <a:solidFill>
                  <a:srgbClr val="BC0406"/>
                </a:solidFill>
                <a:latin typeface="Trebuchet MS" panose="020B0603020202020204" pitchFamily="34" charset="0"/>
              </a:rPr>
              <a:t>"Put out into the deep water and let down your nets for a catch." </a:t>
            </a:r>
            <a:r>
              <a:rPr lang="en-US" sz="3600" b="0" i="0" u="none" strike="noStrike" baseline="0" dirty="0">
                <a:solidFill>
                  <a:srgbClr val="000000"/>
                </a:solidFill>
                <a:latin typeface="Trebuchet MS" panose="020B0603020202020204" pitchFamily="34" charset="0"/>
              </a:rPr>
              <a:t> </a:t>
            </a:r>
            <a:r>
              <a:rPr lang="en-US" sz="3600" b="1" i="0" u="none" strike="noStrike" baseline="30000" dirty="0">
                <a:solidFill>
                  <a:srgbClr val="21770A"/>
                </a:solidFill>
                <a:latin typeface="Trebuchet MS" panose="020B0603020202020204" pitchFamily="34" charset="0"/>
              </a:rPr>
              <a:t>5</a:t>
            </a:r>
            <a:r>
              <a:rPr lang="en-US" sz="3600" b="0" i="0" u="none" strike="noStrike" baseline="0" dirty="0">
                <a:solidFill>
                  <a:srgbClr val="000000"/>
                </a:solidFill>
                <a:latin typeface="Trebuchet MS" panose="020B0603020202020204" pitchFamily="34" charset="0"/>
              </a:rPr>
              <a:t>Simon answered and said, "Master, we worked hard all night and caught nothing, but I will do as You say </a:t>
            </a:r>
            <a:r>
              <a:rPr lang="en-US" sz="3600" b="0" i="1" u="none" strike="noStrike" baseline="0" dirty="0">
                <a:solidFill>
                  <a:srgbClr val="555454"/>
                </a:solidFill>
                <a:latin typeface="Trebuchet MS" panose="020B0603020202020204" pitchFamily="34" charset="0"/>
              </a:rPr>
              <a:t>and </a:t>
            </a:r>
            <a:r>
              <a:rPr lang="en-US" sz="3600" b="0" i="0" u="none" strike="noStrike" baseline="0" dirty="0">
                <a:solidFill>
                  <a:srgbClr val="000000"/>
                </a:solidFill>
                <a:latin typeface="Trebuchet MS" panose="020B0603020202020204" pitchFamily="34" charset="0"/>
              </a:rPr>
              <a:t>let down the nets." </a:t>
            </a:r>
            <a:r>
              <a:rPr lang="en-US" sz="3600" b="1" i="0" u="none" strike="noStrike" baseline="30000" dirty="0">
                <a:solidFill>
                  <a:srgbClr val="21770A"/>
                </a:solidFill>
                <a:latin typeface="Trebuchet MS" panose="020B0603020202020204" pitchFamily="34" charset="0"/>
              </a:rPr>
              <a:t>6</a:t>
            </a:r>
            <a:r>
              <a:rPr lang="en-US" sz="3600" b="0" i="0" u="none" strike="noStrike" baseline="0" dirty="0">
                <a:solidFill>
                  <a:srgbClr val="000000"/>
                </a:solidFill>
                <a:latin typeface="Trebuchet MS" panose="020B0603020202020204" pitchFamily="34" charset="0"/>
              </a:rPr>
              <a:t>When they had done this, they enclosed a great quantity of fish, and their nets </a:t>
            </a:r>
            <a:r>
              <a:rPr lang="en-US" sz="3600" b="0" i="1" u="none" strike="noStrike" baseline="0" dirty="0">
                <a:solidFill>
                  <a:srgbClr val="555454"/>
                </a:solidFill>
                <a:latin typeface="Trebuchet MS" panose="020B0603020202020204" pitchFamily="34" charset="0"/>
              </a:rPr>
              <a:t>began </a:t>
            </a:r>
            <a:r>
              <a:rPr lang="en-US" sz="3600" b="0" i="0" u="none" strike="noStrike" baseline="0" dirty="0">
                <a:solidFill>
                  <a:srgbClr val="000000"/>
                </a:solidFill>
                <a:latin typeface="Trebuchet MS" panose="020B0603020202020204" pitchFamily="34" charset="0"/>
              </a:rPr>
              <a:t>to break; </a:t>
            </a:r>
            <a:r>
              <a:rPr lang="en-US" sz="3600" b="1" i="0" u="none" strike="noStrike" baseline="30000" dirty="0">
                <a:solidFill>
                  <a:srgbClr val="21770A"/>
                </a:solidFill>
                <a:latin typeface="Trebuchet MS" panose="020B0603020202020204" pitchFamily="34" charset="0"/>
              </a:rPr>
              <a:t>7</a:t>
            </a:r>
            <a:r>
              <a:rPr lang="en-US" sz="3600" b="0" i="0" u="none" strike="noStrike" baseline="0" dirty="0">
                <a:solidFill>
                  <a:srgbClr val="000000"/>
                </a:solidFill>
                <a:latin typeface="Trebuchet MS" panose="020B0603020202020204" pitchFamily="34" charset="0"/>
              </a:rPr>
              <a:t>so they signaled to their partners in the other boat for them to come and help them. And they came and filled both of the boats, so that they began to sink. </a:t>
            </a:r>
            <a:r>
              <a:rPr lang="en-US" sz="3600" b="1" i="0" u="none" strike="noStrike" baseline="30000" dirty="0">
                <a:solidFill>
                  <a:srgbClr val="21770A"/>
                </a:solidFill>
                <a:latin typeface="Trebuchet MS" panose="020B0603020202020204" pitchFamily="34" charset="0"/>
              </a:rPr>
              <a:t>8</a:t>
            </a:r>
            <a:r>
              <a:rPr lang="en-US" sz="3600" b="0" i="0" u="none" strike="noStrike" baseline="0" dirty="0">
                <a:solidFill>
                  <a:srgbClr val="000000"/>
                </a:solidFill>
                <a:latin typeface="Trebuchet MS" panose="020B0603020202020204" pitchFamily="34" charset="0"/>
              </a:rPr>
              <a:t>But when Simon Peter saw </a:t>
            </a:r>
            <a:r>
              <a:rPr lang="en-US" sz="3600" b="0" i="1" u="none" strike="noStrike" baseline="0" dirty="0">
                <a:latin typeface="Trebuchet MS" panose="020B0603020202020204" pitchFamily="34" charset="0"/>
              </a:rPr>
              <a:t>that</a:t>
            </a:r>
            <a:r>
              <a:rPr lang="en-US" sz="3600" b="0" i="1" u="none" strike="noStrike" baseline="0" dirty="0">
                <a:solidFill>
                  <a:srgbClr val="555454"/>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he fell down at Jesus’ feet, saying, "Go away from me Lord, for I am a sinful man!" </a:t>
            </a:r>
            <a:endParaRPr lang="en-US" sz="3600" dirty="0">
              <a:cs typeface="Arial" panose="020B0604020202020204" pitchFamily="34" charset="0"/>
            </a:endParaRPr>
          </a:p>
          <a:p>
            <a:pPr marR="1350"/>
            <a:endParaRPr lang="en-US" sz="4000" dirty="0">
              <a:cs typeface="Arial" panose="020B0604020202020204" pitchFamily="34" charset="0"/>
            </a:endParaRPr>
          </a:p>
          <a:p>
            <a:pPr marR="1350"/>
            <a:endParaRPr lang="en-US" sz="4000" dirty="0">
              <a:cs typeface="Arial" panose="020B0604020202020204" pitchFamily="34" charset="0"/>
            </a:endParaRPr>
          </a:p>
        </p:txBody>
      </p:sp>
      <p:sp>
        <p:nvSpPr>
          <p:cNvPr id="6" name="Slide Number Placeholder 5">
            <a:extLst>
              <a:ext uri="{FF2B5EF4-FFF2-40B4-BE49-F238E27FC236}">
                <a16:creationId xmlns:a16="http://schemas.microsoft.com/office/drawing/2014/main" id="{590ADC23-32CB-5CA4-47FC-70B5F9605C0B}"/>
              </a:ext>
            </a:extLst>
          </p:cNvPr>
          <p:cNvSpPr>
            <a:spLocks noGrp="1"/>
          </p:cNvSpPr>
          <p:nvPr>
            <p:ph type="sldNum" sz="quarter" idx="12"/>
          </p:nvPr>
        </p:nvSpPr>
        <p:spPr>
          <a:xfrm>
            <a:off x="11304814" y="6356350"/>
            <a:ext cx="680357" cy="373831"/>
          </a:xfrm>
        </p:spPr>
        <p:txBody>
          <a:bodyPr/>
          <a:lstStyle/>
          <a:p>
            <a:fld id="{D5C42E67-AE0F-4BB5-9626-42FF14DBF5F3}" type="slidenum">
              <a:rPr lang="en-US" smtClean="0"/>
              <a:t>13</a:t>
            </a:fld>
            <a:endParaRPr lang="en-US" dirty="0"/>
          </a:p>
        </p:txBody>
      </p:sp>
    </p:spTree>
    <p:extLst>
      <p:ext uri="{BB962C8B-B14F-4D97-AF65-F5344CB8AC3E}">
        <p14:creationId xmlns:p14="http://schemas.microsoft.com/office/powerpoint/2010/main" val="57155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latin typeface="+mn-lt"/>
              </a:rPr>
              <a:t>Plan of Salvation</a:t>
            </a:r>
          </a:p>
        </p:txBody>
      </p:sp>
      <p:sp>
        <p:nvSpPr>
          <p:cNvPr id="7" name="TextBox 6">
            <a:extLst>
              <a:ext uri="{FF2B5EF4-FFF2-40B4-BE49-F238E27FC236}">
                <a16:creationId xmlns:a16="http://schemas.microsoft.com/office/drawing/2014/main" id="{7D9E02D0-D6FA-49F1-869B-E2CC01C01EE0}"/>
              </a:ext>
            </a:extLst>
          </p:cNvPr>
          <p:cNvSpPr txBox="1"/>
          <p:nvPr/>
        </p:nvSpPr>
        <p:spPr>
          <a:xfrm>
            <a:off x="412614" y="873678"/>
            <a:ext cx="11595370" cy="5632311"/>
          </a:xfrm>
          <a:prstGeom prst="rect">
            <a:avLst/>
          </a:prstGeom>
          <a:noFill/>
        </p:spPr>
        <p:txBody>
          <a:bodyPr wrap="square" rtlCol="0">
            <a:spAutoFit/>
          </a:bodyPr>
          <a:lstStyle/>
          <a:p>
            <a:r>
              <a:rPr lang="en-US" sz="4000" b="1" dirty="0"/>
              <a:t>1. Hear the word; </a:t>
            </a:r>
            <a:r>
              <a:rPr lang="en-US" sz="4000" dirty="0"/>
              <a:t>Romans 10:17, Luke 4:21</a:t>
            </a:r>
          </a:p>
          <a:p>
            <a:endParaRPr lang="en-US" sz="2000" dirty="0"/>
          </a:p>
          <a:p>
            <a:r>
              <a:rPr lang="en-US" sz="4000" b="1" dirty="0"/>
              <a:t>2. Believe that Jesus is the Son</a:t>
            </a:r>
            <a:r>
              <a:rPr lang="en-US" sz="4000" dirty="0"/>
              <a:t>; Mark 1:15, John 3:16</a:t>
            </a:r>
          </a:p>
          <a:p>
            <a:endParaRPr lang="en-US" sz="2000" dirty="0"/>
          </a:p>
          <a:p>
            <a:r>
              <a:rPr lang="en-US" sz="4000" b="1" dirty="0"/>
              <a:t>3. Repent of Sins</a:t>
            </a:r>
            <a:r>
              <a:rPr lang="en-US" sz="4000" dirty="0"/>
              <a:t>; Matthew 3:2, Acts 2:38</a:t>
            </a:r>
          </a:p>
          <a:p>
            <a:endParaRPr lang="en-US" sz="2000" dirty="0"/>
          </a:p>
          <a:p>
            <a:r>
              <a:rPr lang="en-US" sz="4000" b="1" dirty="0"/>
              <a:t>4. Confess that Jesus is Lord. </a:t>
            </a:r>
            <a:r>
              <a:rPr lang="en-US" sz="4000" dirty="0"/>
              <a:t>Romans 10:9</a:t>
            </a:r>
          </a:p>
          <a:p>
            <a:endParaRPr lang="en-US" sz="2000" dirty="0"/>
          </a:p>
          <a:p>
            <a:r>
              <a:rPr lang="en-US" sz="4000" b="1" dirty="0"/>
              <a:t>5. Be baptized; </a:t>
            </a:r>
            <a:r>
              <a:rPr lang="en-US" sz="4000" dirty="0"/>
              <a:t>Acts 2:38</a:t>
            </a:r>
          </a:p>
          <a:p>
            <a:endParaRPr lang="en-US" sz="2000" dirty="0"/>
          </a:p>
          <a:p>
            <a:r>
              <a:rPr lang="en-US" sz="4000" b="1" dirty="0"/>
              <a:t>6. Live Faithfully: </a:t>
            </a:r>
            <a:r>
              <a:rPr lang="en-US" sz="4000" dirty="0"/>
              <a:t>Revelation 2:10 </a:t>
            </a:r>
            <a:endParaRPr lang="en-US" sz="4000" dirty="0">
              <a:solidFill>
                <a:srgbClr val="000000"/>
              </a:solidFill>
            </a:endParaRPr>
          </a:p>
          <a:p>
            <a:endParaRPr lang="en-US" sz="2000" dirty="0">
              <a:solidFill>
                <a:srgbClr val="000000"/>
              </a:solidFill>
              <a:latin typeface="Tahoma" panose="020B0604030504040204" pitchFamily="34" charset="0"/>
            </a:endParaRPr>
          </a:p>
        </p:txBody>
      </p:sp>
      <p:sp>
        <p:nvSpPr>
          <p:cNvPr id="3" name="Slide Number Placeholder 2">
            <a:extLst>
              <a:ext uri="{FF2B5EF4-FFF2-40B4-BE49-F238E27FC236}">
                <a16:creationId xmlns:a16="http://schemas.microsoft.com/office/drawing/2014/main" id="{33F12805-96CC-1E4C-4045-A3E5A9C26334}"/>
              </a:ext>
            </a:extLst>
          </p:cNvPr>
          <p:cNvSpPr>
            <a:spLocks noGrp="1"/>
          </p:cNvSpPr>
          <p:nvPr>
            <p:ph type="sldNum" sz="quarter" idx="12"/>
          </p:nvPr>
        </p:nvSpPr>
        <p:spPr>
          <a:xfrm>
            <a:off x="184016" y="6323426"/>
            <a:ext cx="2743200" cy="365125"/>
          </a:xfrm>
        </p:spPr>
        <p:txBody>
          <a:bodyPr/>
          <a:lstStyle/>
          <a:p>
            <a:fld id="{D5C42E67-AE0F-4BB5-9626-42FF14DBF5F3}" type="slidenum">
              <a:rPr lang="en-US" smtClean="0"/>
              <a:t>14</a:t>
            </a:fld>
            <a:endParaRPr lang="en-US" dirty="0"/>
          </a:p>
        </p:txBody>
      </p:sp>
    </p:spTree>
    <p:extLst>
      <p:ext uri="{BB962C8B-B14F-4D97-AF65-F5344CB8AC3E}">
        <p14:creationId xmlns:p14="http://schemas.microsoft.com/office/powerpoint/2010/main" val="134138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latin typeface="+mn-lt"/>
                <a:cs typeface="Arial" panose="020B0604020202020204" pitchFamily="34" charset="0"/>
              </a:rPr>
              <a:t>ARE YOU LUKEWARM?</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735564" y="1352939"/>
            <a:ext cx="10515600" cy="4566080"/>
          </a:xfrm>
          <a:ln>
            <a:noFill/>
          </a:ln>
        </p:spPr>
        <p:txBody>
          <a:bodyPr>
            <a:noAutofit/>
          </a:bodyPr>
          <a:lstStyle/>
          <a:p>
            <a:pPr marL="0" marR="1350" indent="0" algn="l">
              <a:buNone/>
            </a:pPr>
            <a:r>
              <a:rPr lang="en-US" sz="4000" b="1" i="0" u="none" strike="noStrike" baseline="0" dirty="0">
                <a:solidFill>
                  <a:srgbClr val="000000"/>
                </a:solidFill>
                <a:cs typeface="Arial" panose="020B0604020202020204" pitchFamily="34" charset="0"/>
              </a:rPr>
              <a:t>Revelation 3:15-16</a:t>
            </a:r>
            <a:r>
              <a:rPr lang="en-US" sz="4000" dirty="0">
                <a:solidFill>
                  <a:srgbClr val="000000"/>
                </a:solidFill>
                <a:cs typeface="Arial" panose="020B0604020202020204" pitchFamily="34" charset="0"/>
              </a:rPr>
              <a:t> (*NASU) </a:t>
            </a:r>
            <a:endParaRPr lang="en-US" sz="4000" b="0" i="0" u="none" strike="noStrike" baseline="0" dirty="0">
              <a:solidFill>
                <a:srgbClr val="000000"/>
              </a:solidFill>
              <a:cs typeface="Arial" panose="020B0604020202020204" pitchFamily="34" charset="0"/>
            </a:endParaRPr>
          </a:p>
          <a:p>
            <a:pPr marR="1350" algn="l"/>
            <a:r>
              <a:rPr lang="en-US" sz="4000" b="1" i="0" u="none" strike="noStrike" baseline="30000" dirty="0">
                <a:solidFill>
                  <a:srgbClr val="21770A"/>
                </a:solidFill>
                <a:cs typeface="Arial" panose="020B0604020202020204" pitchFamily="34" charset="0"/>
              </a:rPr>
              <a:t>15</a:t>
            </a:r>
            <a:r>
              <a:rPr lang="en-US" sz="4000" b="1" i="0" u="none" strike="noStrike" baseline="0" dirty="0">
                <a:solidFill>
                  <a:srgbClr val="21770A"/>
                </a:solidFill>
                <a:cs typeface="Arial" panose="020B0604020202020204" pitchFamily="34" charset="0"/>
              </a:rPr>
              <a:t> </a:t>
            </a:r>
            <a:r>
              <a:rPr lang="en-US" sz="4000" b="0" i="0" u="none" strike="noStrike" baseline="0" dirty="0">
                <a:solidFill>
                  <a:srgbClr val="BC0406"/>
                </a:solidFill>
                <a:cs typeface="Arial" panose="020B0604020202020204" pitchFamily="34" charset="0"/>
              </a:rPr>
              <a:t>I know your deeds, that you are neither cold nor hot; I wish that you were cold or hot. </a:t>
            </a:r>
            <a:r>
              <a:rPr lang="en-US" sz="4000" b="0" i="0" u="none" strike="noStrike" baseline="0" dirty="0">
                <a:solidFill>
                  <a:srgbClr val="000000"/>
                </a:solidFill>
                <a:cs typeface="Arial" panose="020B0604020202020204" pitchFamily="34" charset="0"/>
              </a:rPr>
              <a:t> </a:t>
            </a:r>
          </a:p>
          <a:p>
            <a:pPr marR="1350" algn="l"/>
            <a:r>
              <a:rPr lang="en-US" sz="4000" b="1" i="0" u="none" strike="noStrike" baseline="30000" dirty="0">
                <a:solidFill>
                  <a:srgbClr val="21770A"/>
                </a:solidFill>
                <a:cs typeface="Arial" panose="020B0604020202020204" pitchFamily="34" charset="0"/>
              </a:rPr>
              <a:t>16</a:t>
            </a:r>
            <a:r>
              <a:rPr lang="en-US" sz="4000" b="1" i="0" u="none" strike="noStrike" baseline="0" dirty="0">
                <a:solidFill>
                  <a:srgbClr val="21770A"/>
                </a:solidFill>
                <a:cs typeface="Arial" panose="020B0604020202020204" pitchFamily="34" charset="0"/>
              </a:rPr>
              <a:t> </a:t>
            </a:r>
            <a:r>
              <a:rPr lang="en-US" sz="4000" b="0" i="0" u="none" strike="noStrike" baseline="0" dirty="0">
                <a:solidFill>
                  <a:srgbClr val="BC0406"/>
                </a:solidFill>
                <a:cs typeface="Arial" panose="020B0604020202020204" pitchFamily="34" charset="0"/>
              </a:rPr>
              <a:t>So because you are lukewarm, and neither hot nor cold, I will spit you out of My mouth. </a:t>
            </a:r>
            <a:endParaRPr lang="en-US" sz="4000" b="0" i="0" u="none" strike="noStrike" baseline="0" dirty="0">
              <a:solidFill>
                <a:srgbClr val="000000"/>
              </a:solidFill>
              <a:cs typeface="Arial" panose="020B0604020202020204" pitchFamily="34" charset="0"/>
            </a:endParaRPr>
          </a:p>
        </p:txBody>
      </p:sp>
      <p:sp>
        <p:nvSpPr>
          <p:cNvPr id="7" name="TextBox 6">
            <a:extLst>
              <a:ext uri="{FF2B5EF4-FFF2-40B4-BE49-F238E27FC236}">
                <a16:creationId xmlns:a16="http://schemas.microsoft.com/office/drawing/2014/main" id="{2F2C2A25-01D3-94F6-6F1B-A73AB88F6DC4}"/>
              </a:ext>
            </a:extLst>
          </p:cNvPr>
          <p:cNvSpPr txBox="1"/>
          <p:nvPr/>
        </p:nvSpPr>
        <p:spPr>
          <a:xfrm>
            <a:off x="4404852" y="6080152"/>
            <a:ext cx="7521678" cy="523220"/>
          </a:xfrm>
          <a:prstGeom prst="rect">
            <a:avLst/>
          </a:prstGeom>
          <a:noFill/>
        </p:spPr>
        <p:txBody>
          <a:bodyPr wrap="square" rtlCol="0">
            <a:spAutoFit/>
          </a:bodyPr>
          <a:lstStyle/>
          <a:p>
            <a:r>
              <a:rPr lang="en-US" sz="2800" dirty="0"/>
              <a:t>*New American Standard Updated Edition (NASU) </a:t>
            </a:r>
          </a:p>
        </p:txBody>
      </p:sp>
      <p:sp>
        <p:nvSpPr>
          <p:cNvPr id="8" name="Slide Number Placeholder 7">
            <a:extLst>
              <a:ext uri="{FF2B5EF4-FFF2-40B4-BE49-F238E27FC236}">
                <a16:creationId xmlns:a16="http://schemas.microsoft.com/office/drawing/2014/main" id="{072D16F4-8BD8-8083-458B-EDC90A1BFBE5}"/>
              </a:ext>
            </a:extLst>
          </p:cNvPr>
          <p:cNvSpPr>
            <a:spLocks noGrp="1"/>
          </p:cNvSpPr>
          <p:nvPr>
            <p:ph type="sldNum" sz="quarter" idx="12"/>
          </p:nvPr>
        </p:nvSpPr>
        <p:spPr>
          <a:xfrm>
            <a:off x="274023" y="6221647"/>
            <a:ext cx="2743200" cy="365125"/>
          </a:xfrm>
        </p:spPr>
        <p:txBody>
          <a:bodyPr/>
          <a:lstStyle/>
          <a:p>
            <a:fld id="{D5C42E67-AE0F-4BB5-9626-42FF14DBF5F3}" type="slidenum">
              <a:rPr lang="en-US" smtClean="0"/>
              <a:t>2</a:t>
            </a:fld>
            <a:endParaRPr lang="en-US" dirty="0"/>
          </a:p>
        </p:txBody>
      </p:sp>
    </p:spTree>
    <p:extLst>
      <p:ext uri="{BB962C8B-B14F-4D97-AF65-F5344CB8AC3E}">
        <p14:creationId xmlns:p14="http://schemas.microsoft.com/office/powerpoint/2010/main" val="190023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i="1" u="sng" dirty="0">
                <a:latin typeface="+mn-lt"/>
                <a:cs typeface="Arial" panose="020B0604020202020204" pitchFamily="34" charset="0"/>
              </a:rPr>
              <a:t>ARE YOU LUKEWARM?</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735564" y="1352939"/>
            <a:ext cx="10515600" cy="4566080"/>
          </a:xfrm>
          <a:ln>
            <a:noFill/>
          </a:ln>
        </p:spPr>
        <p:txBody>
          <a:bodyPr>
            <a:noAutofit/>
          </a:bodyPr>
          <a:lstStyle/>
          <a:p>
            <a:pPr marL="0" marR="1350" indent="0" algn="l">
              <a:buNone/>
            </a:pPr>
            <a:r>
              <a:rPr lang="en-US" sz="4000" b="1" u="sng" dirty="0">
                <a:solidFill>
                  <a:srgbClr val="000000"/>
                </a:solidFill>
                <a:cs typeface="Arial" panose="020B0604020202020204" pitchFamily="34" charset="0"/>
              </a:rPr>
              <a:t>Lukewarm Meaning: </a:t>
            </a:r>
          </a:p>
          <a:p>
            <a:pPr marR="1350" algn="l"/>
            <a:r>
              <a:rPr lang="en-US" sz="4000" dirty="0">
                <a:solidFill>
                  <a:srgbClr val="000000"/>
                </a:solidFill>
                <a:cs typeface="Arial" panose="020B0604020202020204" pitchFamily="34" charset="0"/>
              </a:rPr>
              <a:t>   </a:t>
            </a:r>
            <a:r>
              <a:rPr lang="en-US" sz="4000" i="0" u="none" strike="noStrike" baseline="0" dirty="0">
                <a:solidFill>
                  <a:srgbClr val="000000"/>
                </a:solidFill>
                <a:cs typeface="Arial" panose="020B0604020202020204" pitchFamily="34" charset="0"/>
              </a:rPr>
              <a:t>(of li</a:t>
            </a:r>
            <a:r>
              <a:rPr lang="en-US" sz="4000" dirty="0">
                <a:solidFill>
                  <a:srgbClr val="000000"/>
                </a:solidFill>
                <a:cs typeface="Arial" panose="020B0604020202020204" pitchFamily="34" charset="0"/>
              </a:rPr>
              <a:t>quid or food that should be hot) only moderately warm; tepid</a:t>
            </a:r>
          </a:p>
          <a:p>
            <a:pPr marL="0" marR="1350" indent="0" algn="l">
              <a:buNone/>
            </a:pPr>
            <a:endParaRPr lang="en-US" sz="4000" i="0" u="none" strike="noStrike" baseline="0" dirty="0">
              <a:solidFill>
                <a:srgbClr val="000000"/>
              </a:solidFill>
              <a:cs typeface="Arial" panose="020B0604020202020204" pitchFamily="34" charset="0"/>
            </a:endParaRPr>
          </a:p>
          <a:p>
            <a:pPr marR="1350" algn="l"/>
            <a:r>
              <a:rPr lang="en-US" sz="4000" b="1" dirty="0">
                <a:solidFill>
                  <a:srgbClr val="FF0000"/>
                </a:solidFill>
                <a:cs typeface="Arial" panose="020B0604020202020204" pitchFamily="34" charset="0"/>
              </a:rPr>
              <a:t>   showing little enthusiasm</a:t>
            </a:r>
            <a:endParaRPr lang="en-US" sz="4000" b="1" i="0" u="none" strike="noStrike" baseline="0" dirty="0">
              <a:solidFill>
                <a:srgbClr val="FF0000"/>
              </a:solidFill>
              <a:cs typeface="Arial" panose="020B0604020202020204" pitchFamily="34" charset="0"/>
            </a:endParaRPr>
          </a:p>
        </p:txBody>
      </p:sp>
      <p:sp>
        <p:nvSpPr>
          <p:cNvPr id="4" name="Slide Number Placeholder 3">
            <a:extLst>
              <a:ext uri="{FF2B5EF4-FFF2-40B4-BE49-F238E27FC236}">
                <a16:creationId xmlns:a16="http://schemas.microsoft.com/office/drawing/2014/main" id="{958780B5-26BB-5C6E-2B0D-EEC521E97DB2}"/>
              </a:ext>
            </a:extLst>
          </p:cNvPr>
          <p:cNvSpPr>
            <a:spLocks noGrp="1"/>
          </p:cNvSpPr>
          <p:nvPr>
            <p:ph type="sldNum" sz="quarter" idx="12"/>
          </p:nvPr>
        </p:nvSpPr>
        <p:spPr>
          <a:xfrm>
            <a:off x="364671" y="6221647"/>
            <a:ext cx="2743200" cy="365125"/>
          </a:xfrm>
        </p:spPr>
        <p:txBody>
          <a:bodyPr/>
          <a:lstStyle/>
          <a:p>
            <a:fld id="{D5C42E67-AE0F-4BB5-9626-42FF14DBF5F3}" type="slidenum">
              <a:rPr lang="en-US" smtClean="0"/>
              <a:t>3</a:t>
            </a:fld>
            <a:endParaRPr lang="en-US" dirty="0"/>
          </a:p>
        </p:txBody>
      </p:sp>
    </p:spTree>
    <p:extLst>
      <p:ext uri="{BB962C8B-B14F-4D97-AF65-F5344CB8AC3E}">
        <p14:creationId xmlns:p14="http://schemas.microsoft.com/office/powerpoint/2010/main" val="190269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i="1" u="sng" dirty="0">
                <a:latin typeface="+mn-lt"/>
                <a:cs typeface="Arial" panose="020B0604020202020204" pitchFamily="34" charset="0"/>
              </a:rPr>
              <a:t>The Disciple/Apostle Peter</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735564" y="1352939"/>
            <a:ext cx="10515600" cy="4566080"/>
          </a:xfrm>
          <a:ln>
            <a:noFill/>
          </a:ln>
        </p:spPr>
        <p:txBody>
          <a:bodyPr>
            <a:noAutofit/>
          </a:bodyPr>
          <a:lstStyle/>
          <a:p>
            <a:pPr marR="1350"/>
            <a:r>
              <a:rPr lang="en-US" sz="4000" dirty="0">
                <a:cs typeface="Arial" panose="020B0604020202020204" pitchFamily="34" charset="0"/>
              </a:rPr>
              <a:t>One of the first chosen by Jesus / Fishermen</a:t>
            </a:r>
          </a:p>
          <a:p>
            <a:pPr marL="0" marR="1350" indent="0">
              <a:buNone/>
            </a:pPr>
            <a:r>
              <a:rPr lang="en-US" sz="4000" i="0" u="none" strike="noStrike" baseline="0" dirty="0">
                <a:cs typeface="Arial" panose="020B0604020202020204" pitchFamily="34" charset="0"/>
              </a:rPr>
              <a:t>        (Matthew 4:18 / Mark 1:16)</a:t>
            </a:r>
          </a:p>
          <a:p>
            <a:pPr marR="1350"/>
            <a:r>
              <a:rPr lang="en-US" sz="4000" i="0" u="none" strike="noStrike" baseline="0" dirty="0">
                <a:cs typeface="Arial" panose="020B0604020202020204" pitchFamily="34" charset="0"/>
              </a:rPr>
              <a:t>Uneducated</a:t>
            </a:r>
            <a:r>
              <a:rPr lang="en-US" sz="4000" dirty="0">
                <a:cs typeface="Arial" panose="020B0604020202020204" pitchFamily="34" charset="0"/>
              </a:rPr>
              <a:t>/Untrained but Confident(Acts 4:13)</a:t>
            </a:r>
          </a:p>
          <a:p>
            <a:pPr marR="1350"/>
            <a:r>
              <a:rPr lang="en-US" sz="4000" dirty="0">
                <a:cs typeface="Arial" panose="020B0604020202020204" pitchFamily="34" charset="0"/>
              </a:rPr>
              <a:t>W</a:t>
            </a:r>
            <a:r>
              <a:rPr lang="en-US" sz="4000" i="0" u="none" strike="noStrike" baseline="0" dirty="0">
                <a:cs typeface="Arial" panose="020B0604020202020204" pitchFamily="34" charset="0"/>
              </a:rPr>
              <a:t>as impulsive, mouthy, and untimely bold </a:t>
            </a:r>
          </a:p>
          <a:p>
            <a:pPr marR="1350"/>
            <a:r>
              <a:rPr lang="en-US" sz="4000" i="0" u="none" strike="noStrike" baseline="0" dirty="0">
                <a:cs typeface="Arial" panose="020B0604020202020204" pitchFamily="34" charset="0"/>
              </a:rPr>
              <a:t>Known for being corrected most by Jesus</a:t>
            </a:r>
          </a:p>
          <a:p>
            <a:pPr marR="1350"/>
            <a:endParaRPr lang="en-US" sz="4000" i="0" u="none" strike="noStrike" baseline="0" dirty="0">
              <a:cs typeface="Arial" panose="020B0604020202020204" pitchFamily="34" charset="0"/>
            </a:endParaRPr>
          </a:p>
        </p:txBody>
      </p:sp>
      <p:sp>
        <p:nvSpPr>
          <p:cNvPr id="4" name="Slide Number Placeholder 3">
            <a:extLst>
              <a:ext uri="{FF2B5EF4-FFF2-40B4-BE49-F238E27FC236}">
                <a16:creationId xmlns:a16="http://schemas.microsoft.com/office/drawing/2014/main" id="{40DE40AE-EE33-BC6A-A6D6-AD96698955DF}"/>
              </a:ext>
            </a:extLst>
          </p:cNvPr>
          <p:cNvSpPr>
            <a:spLocks noGrp="1"/>
          </p:cNvSpPr>
          <p:nvPr>
            <p:ph type="sldNum" sz="quarter" idx="12"/>
          </p:nvPr>
        </p:nvSpPr>
        <p:spPr>
          <a:xfrm>
            <a:off x="217714" y="6221647"/>
            <a:ext cx="2743200" cy="365125"/>
          </a:xfrm>
        </p:spPr>
        <p:txBody>
          <a:bodyPr/>
          <a:lstStyle/>
          <a:p>
            <a:fld id="{D5C42E67-AE0F-4BB5-9626-42FF14DBF5F3}" type="slidenum">
              <a:rPr lang="en-US" smtClean="0"/>
              <a:t>4</a:t>
            </a:fld>
            <a:endParaRPr lang="en-US" dirty="0"/>
          </a:p>
        </p:txBody>
      </p:sp>
    </p:spTree>
    <p:extLst>
      <p:ext uri="{BB962C8B-B14F-4D97-AF65-F5344CB8AC3E}">
        <p14:creationId xmlns:p14="http://schemas.microsoft.com/office/powerpoint/2010/main" val="237265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206477" y="235974"/>
            <a:ext cx="11847871" cy="6489291"/>
          </a:xfrm>
          <a:ln>
            <a:noFill/>
          </a:ln>
        </p:spPr>
        <p:txBody>
          <a:bodyPr>
            <a:noAutofit/>
          </a:bodyPr>
          <a:lstStyle/>
          <a:p>
            <a:pPr marL="0" indent="0">
              <a:buNone/>
            </a:pPr>
            <a:r>
              <a:rPr lang="en-US" sz="2800" dirty="0"/>
              <a:t> </a:t>
            </a:r>
            <a:r>
              <a:rPr lang="en-US" sz="3600" b="1" i="1" u="sng" strike="noStrike" baseline="0" dirty="0">
                <a:solidFill>
                  <a:srgbClr val="000000"/>
                </a:solidFill>
              </a:rPr>
              <a:t>Matthew 14:22-33 (NASU) </a:t>
            </a:r>
          </a:p>
          <a:p>
            <a:pPr marL="0" marR="1350" indent="0" algn="l">
              <a:buNone/>
            </a:pPr>
            <a:r>
              <a:rPr lang="en-US" sz="3600" b="1" i="0" u="none" strike="noStrike" baseline="30000" dirty="0">
                <a:solidFill>
                  <a:srgbClr val="21770A"/>
                </a:solidFill>
              </a:rPr>
              <a:t>22</a:t>
            </a:r>
            <a:r>
              <a:rPr lang="en-US" sz="3600" b="1" i="0" u="none" strike="noStrike" baseline="0" dirty="0">
                <a:solidFill>
                  <a:srgbClr val="21770A"/>
                </a:solidFill>
              </a:rPr>
              <a:t> </a:t>
            </a:r>
            <a:r>
              <a:rPr lang="en-US" sz="3600" b="0" i="0" u="none" strike="noStrike" baseline="0" dirty="0">
                <a:solidFill>
                  <a:srgbClr val="000000"/>
                </a:solidFill>
              </a:rPr>
              <a:t>Immediately He made the disciples get into the boat and go ahead of Him to the other side, while He sent the crowds away. </a:t>
            </a:r>
            <a:r>
              <a:rPr lang="en-US" sz="3600" b="1" i="0" u="none" strike="noStrike" baseline="30000" dirty="0">
                <a:solidFill>
                  <a:srgbClr val="21770A"/>
                </a:solidFill>
              </a:rPr>
              <a:t>23</a:t>
            </a:r>
            <a:r>
              <a:rPr lang="en-US" sz="3600" b="1" i="0" u="none" strike="noStrike" baseline="0" dirty="0">
                <a:solidFill>
                  <a:srgbClr val="21770A"/>
                </a:solidFill>
              </a:rPr>
              <a:t> </a:t>
            </a:r>
            <a:r>
              <a:rPr lang="en-US" sz="3600" b="0" i="0" u="none" strike="noStrike" baseline="0" dirty="0">
                <a:solidFill>
                  <a:srgbClr val="000000"/>
                </a:solidFill>
              </a:rPr>
              <a:t>After He had sent the crowds away, He went up on the mountain by Himself to pray; and when it was evening, He was there alone. </a:t>
            </a:r>
            <a:r>
              <a:rPr lang="en-US" sz="3600" b="1" i="0" u="none" strike="noStrike" baseline="30000" dirty="0">
                <a:solidFill>
                  <a:srgbClr val="21770A"/>
                </a:solidFill>
              </a:rPr>
              <a:t>24</a:t>
            </a:r>
            <a:r>
              <a:rPr lang="en-US" sz="3600" b="1" i="0" u="none" strike="noStrike" baseline="0" dirty="0">
                <a:solidFill>
                  <a:srgbClr val="21770A"/>
                </a:solidFill>
              </a:rPr>
              <a:t> </a:t>
            </a:r>
            <a:r>
              <a:rPr lang="en-US" sz="3600" b="0" i="0" u="none" strike="noStrike" baseline="0" dirty="0">
                <a:solidFill>
                  <a:srgbClr val="000000"/>
                </a:solidFill>
              </a:rPr>
              <a:t>But the boat was already a long distance from the land, battered by the waves; for the wind was</a:t>
            </a:r>
            <a:r>
              <a:rPr lang="en-US" sz="3600" b="1" i="0" u="none" strike="noStrike" baseline="0" dirty="0">
                <a:solidFill>
                  <a:srgbClr val="6C0108"/>
                </a:solidFill>
              </a:rPr>
              <a:t> </a:t>
            </a:r>
            <a:r>
              <a:rPr lang="en-US" sz="3600" b="0" i="0" u="none" strike="noStrike" baseline="0" dirty="0">
                <a:solidFill>
                  <a:srgbClr val="000000"/>
                </a:solidFill>
              </a:rPr>
              <a:t>contrary. </a:t>
            </a:r>
            <a:r>
              <a:rPr lang="en-US" sz="3600" b="1" i="0" u="none" strike="noStrike" baseline="30000" dirty="0">
                <a:solidFill>
                  <a:srgbClr val="21770A"/>
                </a:solidFill>
              </a:rPr>
              <a:t>25</a:t>
            </a:r>
            <a:r>
              <a:rPr lang="en-US" sz="3600" b="1" i="0" u="none" strike="noStrike" baseline="0" dirty="0">
                <a:solidFill>
                  <a:srgbClr val="21770A"/>
                </a:solidFill>
              </a:rPr>
              <a:t> </a:t>
            </a:r>
            <a:r>
              <a:rPr lang="en-US" sz="3600" b="0" i="0" u="none" strike="noStrike" baseline="0" dirty="0">
                <a:solidFill>
                  <a:srgbClr val="000000"/>
                </a:solidFill>
              </a:rPr>
              <a:t>And in the fourth watch of the night He came to them, walking on the sea. </a:t>
            </a:r>
            <a:r>
              <a:rPr lang="en-US" sz="3600" b="1" i="0" u="none" strike="noStrike" baseline="30000" dirty="0">
                <a:solidFill>
                  <a:srgbClr val="21770A"/>
                </a:solidFill>
              </a:rPr>
              <a:t>26</a:t>
            </a:r>
            <a:r>
              <a:rPr lang="en-US" sz="3600" b="1" i="0" u="none" strike="noStrike" baseline="0" dirty="0">
                <a:solidFill>
                  <a:srgbClr val="21770A"/>
                </a:solidFill>
              </a:rPr>
              <a:t> </a:t>
            </a:r>
            <a:r>
              <a:rPr lang="en-US" sz="3600" b="0" i="0" u="none" strike="noStrike" baseline="0" dirty="0">
                <a:solidFill>
                  <a:srgbClr val="000000"/>
                </a:solidFill>
              </a:rPr>
              <a:t>When the disciples saw Him walking on the sea, they were terrified, and said, "It is a ghost!" And they cried out in fear. </a:t>
            </a:r>
          </a:p>
        </p:txBody>
      </p:sp>
      <p:sp>
        <p:nvSpPr>
          <p:cNvPr id="6" name="Slide Number Placeholder 5">
            <a:extLst>
              <a:ext uri="{FF2B5EF4-FFF2-40B4-BE49-F238E27FC236}">
                <a16:creationId xmlns:a16="http://schemas.microsoft.com/office/drawing/2014/main" id="{A71C6814-385A-7987-2646-4740AAD0D961}"/>
              </a:ext>
            </a:extLst>
          </p:cNvPr>
          <p:cNvSpPr>
            <a:spLocks noGrp="1"/>
          </p:cNvSpPr>
          <p:nvPr>
            <p:ph type="sldNum" sz="quarter" idx="12"/>
          </p:nvPr>
        </p:nvSpPr>
        <p:spPr>
          <a:xfrm>
            <a:off x="206477" y="6256901"/>
            <a:ext cx="2743200" cy="365125"/>
          </a:xfrm>
        </p:spPr>
        <p:txBody>
          <a:bodyPr/>
          <a:lstStyle/>
          <a:p>
            <a:fld id="{D5C42E67-AE0F-4BB5-9626-42FF14DBF5F3}" type="slidenum">
              <a:rPr lang="en-US" smtClean="0"/>
              <a:t>5</a:t>
            </a:fld>
            <a:endParaRPr lang="en-US" dirty="0"/>
          </a:p>
        </p:txBody>
      </p:sp>
    </p:spTree>
    <p:extLst>
      <p:ext uri="{BB962C8B-B14F-4D97-AF65-F5344CB8AC3E}">
        <p14:creationId xmlns:p14="http://schemas.microsoft.com/office/powerpoint/2010/main" val="135040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206477" y="235974"/>
            <a:ext cx="11838039" cy="6489291"/>
          </a:xfrm>
          <a:ln>
            <a:noFill/>
          </a:ln>
        </p:spPr>
        <p:txBody>
          <a:bodyPr>
            <a:noAutofit/>
          </a:bodyPr>
          <a:lstStyle/>
          <a:p>
            <a:pPr marL="0" indent="0">
              <a:buNone/>
            </a:pPr>
            <a:r>
              <a:rPr lang="en-US" sz="2800" b="1" i="1" u="sng" dirty="0"/>
              <a:t> </a:t>
            </a:r>
            <a:r>
              <a:rPr lang="en-US" sz="3600" b="1" i="1" u="sng" strike="noStrike" baseline="0" dirty="0">
                <a:solidFill>
                  <a:srgbClr val="000000"/>
                </a:solidFill>
              </a:rPr>
              <a:t>Matthew 14:22-33 (NASU) </a:t>
            </a:r>
          </a:p>
          <a:p>
            <a:pPr marR="1350" algn="l"/>
            <a:r>
              <a:rPr lang="en-US" sz="3600" b="1" i="0" u="none" strike="noStrike" baseline="30000" dirty="0">
                <a:solidFill>
                  <a:srgbClr val="21770A"/>
                </a:solidFill>
              </a:rPr>
              <a:t>27</a:t>
            </a:r>
            <a:r>
              <a:rPr lang="en-US" sz="3600" b="1" i="0" u="none" strike="noStrike" baseline="0" dirty="0">
                <a:solidFill>
                  <a:srgbClr val="21770A"/>
                </a:solidFill>
              </a:rPr>
              <a:t> </a:t>
            </a:r>
            <a:r>
              <a:rPr lang="en-US" sz="3600" b="0" i="0" u="none" strike="noStrike" baseline="0" dirty="0">
                <a:solidFill>
                  <a:srgbClr val="000000"/>
                </a:solidFill>
              </a:rPr>
              <a:t>But immediately Jesus spoke to them, saying, </a:t>
            </a:r>
            <a:r>
              <a:rPr lang="en-US" sz="3600" b="0" i="0" u="none" strike="noStrike" baseline="0" dirty="0">
                <a:solidFill>
                  <a:srgbClr val="BC0406"/>
                </a:solidFill>
              </a:rPr>
              <a:t>"Take courage, it is I; do not be afraid." </a:t>
            </a:r>
            <a:r>
              <a:rPr lang="en-US" sz="3600" b="1" i="0" u="none" strike="noStrike" baseline="30000" dirty="0">
                <a:solidFill>
                  <a:srgbClr val="21770A"/>
                </a:solidFill>
              </a:rPr>
              <a:t>28</a:t>
            </a:r>
            <a:r>
              <a:rPr lang="en-US" sz="3600" b="1" i="0" u="none" strike="noStrike" baseline="0" dirty="0">
                <a:solidFill>
                  <a:srgbClr val="21770A"/>
                </a:solidFill>
              </a:rPr>
              <a:t> </a:t>
            </a:r>
            <a:r>
              <a:rPr lang="en-US" sz="3600" b="0" i="0" u="none" strike="noStrike" baseline="0" dirty="0">
                <a:solidFill>
                  <a:srgbClr val="000000"/>
                </a:solidFill>
              </a:rPr>
              <a:t>Peter said to Him, "Lord, if it is You, command me to come to You on the water.“</a:t>
            </a:r>
            <a:r>
              <a:rPr lang="en-US" sz="3600" b="1" i="0" u="none" strike="noStrike" baseline="30000" dirty="0">
                <a:solidFill>
                  <a:srgbClr val="21770A"/>
                </a:solidFill>
              </a:rPr>
              <a:t>29</a:t>
            </a:r>
            <a:r>
              <a:rPr lang="en-US" sz="3600" b="1" i="0" u="none" strike="noStrike" baseline="0" dirty="0">
                <a:solidFill>
                  <a:srgbClr val="21770A"/>
                </a:solidFill>
              </a:rPr>
              <a:t> </a:t>
            </a:r>
            <a:r>
              <a:rPr lang="en-US" sz="3600" b="0" i="0" u="none" strike="noStrike" baseline="0" dirty="0">
                <a:solidFill>
                  <a:srgbClr val="000000"/>
                </a:solidFill>
              </a:rPr>
              <a:t>And He said, </a:t>
            </a:r>
            <a:r>
              <a:rPr lang="en-US" sz="3600" b="0" i="0" u="none" strike="noStrike" baseline="0" dirty="0">
                <a:solidFill>
                  <a:srgbClr val="BC0406"/>
                </a:solidFill>
              </a:rPr>
              <a:t>"Come!" </a:t>
            </a:r>
            <a:r>
              <a:rPr lang="en-US" sz="3600" b="0" i="0" u="none" strike="noStrike" baseline="0" dirty="0">
                <a:solidFill>
                  <a:srgbClr val="000000"/>
                </a:solidFill>
              </a:rPr>
              <a:t>And Peter got out of the boat, and walked on the water and came toward Jesus. </a:t>
            </a:r>
            <a:r>
              <a:rPr lang="en-US" sz="3600" b="1" i="0" u="none" strike="noStrike" baseline="30000" dirty="0">
                <a:solidFill>
                  <a:srgbClr val="21770A"/>
                </a:solidFill>
              </a:rPr>
              <a:t>30</a:t>
            </a:r>
            <a:r>
              <a:rPr lang="en-US" sz="3600" b="1" i="0" u="none" strike="noStrike" baseline="0" dirty="0">
                <a:solidFill>
                  <a:srgbClr val="21770A"/>
                </a:solidFill>
              </a:rPr>
              <a:t> </a:t>
            </a:r>
            <a:r>
              <a:rPr lang="en-US" sz="3600" b="0" i="0" u="none" strike="noStrike" baseline="0" dirty="0">
                <a:solidFill>
                  <a:srgbClr val="000000"/>
                </a:solidFill>
              </a:rPr>
              <a:t>But seeing the wind, he became frightened, and beginning to sink, he cried out, “Lord, save me</a:t>
            </a:r>
            <a:r>
              <a:rPr lang="en-US" sz="3600" dirty="0">
                <a:solidFill>
                  <a:srgbClr val="000000"/>
                </a:solidFill>
              </a:rPr>
              <a:t>”</a:t>
            </a:r>
            <a:r>
              <a:rPr lang="en-US" sz="3600" b="1" i="0" u="none" strike="noStrike" baseline="30000" dirty="0">
                <a:solidFill>
                  <a:srgbClr val="21770A"/>
                </a:solidFill>
              </a:rPr>
              <a:t>31</a:t>
            </a:r>
            <a:r>
              <a:rPr lang="en-US" sz="3600" b="1" i="0" u="none" strike="noStrike" baseline="0" dirty="0">
                <a:solidFill>
                  <a:srgbClr val="21770A"/>
                </a:solidFill>
              </a:rPr>
              <a:t> </a:t>
            </a:r>
            <a:r>
              <a:rPr lang="en-US" sz="3600" b="0" i="0" u="none" strike="noStrike" baseline="0" dirty="0">
                <a:solidFill>
                  <a:srgbClr val="000000"/>
                </a:solidFill>
              </a:rPr>
              <a:t>Immediately Jesus stretched out His hand and took hold of him, and said to him, </a:t>
            </a:r>
            <a:r>
              <a:rPr lang="en-US" sz="3600" b="0" i="0" u="none" strike="noStrike" baseline="0" dirty="0">
                <a:solidFill>
                  <a:srgbClr val="BC0406"/>
                </a:solidFill>
              </a:rPr>
              <a:t>"You of little faith, why did you doubt?" </a:t>
            </a:r>
            <a:r>
              <a:rPr lang="en-US" sz="3600" b="0" i="0" u="none" strike="noStrike" baseline="0" dirty="0">
                <a:solidFill>
                  <a:srgbClr val="000000"/>
                </a:solidFill>
              </a:rPr>
              <a:t> </a:t>
            </a:r>
            <a:r>
              <a:rPr lang="en-US" sz="3600" b="1" i="0" u="none" strike="noStrike" baseline="30000" dirty="0">
                <a:solidFill>
                  <a:srgbClr val="21770A"/>
                </a:solidFill>
              </a:rPr>
              <a:t>32</a:t>
            </a:r>
            <a:r>
              <a:rPr lang="en-US" sz="3600" b="1" i="0" u="none" strike="noStrike" baseline="0" dirty="0">
                <a:solidFill>
                  <a:srgbClr val="21770A"/>
                </a:solidFill>
              </a:rPr>
              <a:t> </a:t>
            </a:r>
            <a:r>
              <a:rPr lang="en-US" sz="3600" b="0" i="0" u="none" strike="noStrike" baseline="0" dirty="0">
                <a:solidFill>
                  <a:srgbClr val="000000"/>
                </a:solidFill>
              </a:rPr>
              <a:t>When they got into the boat, the wind stopped.</a:t>
            </a:r>
            <a:r>
              <a:rPr lang="en-US" sz="3600" b="1" i="0" u="none" strike="noStrike" baseline="30000" dirty="0">
                <a:solidFill>
                  <a:srgbClr val="21770A"/>
                </a:solidFill>
              </a:rPr>
              <a:t>33</a:t>
            </a:r>
            <a:r>
              <a:rPr lang="en-US" sz="3600" b="1" i="0" u="none" strike="noStrike" baseline="0" dirty="0">
                <a:solidFill>
                  <a:srgbClr val="21770A"/>
                </a:solidFill>
              </a:rPr>
              <a:t> </a:t>
            </a:r>
            <a:r>
              <a:rPr lang="en-US" sz="3600" b="0" i="0" u="none" strike="noStrike" baseline="0" dirty="0">
                <a:solidFill>
                  <a:srgbClr val="000000"/>
                </a:solidFill>
              </a:rPr>
              <a:t>And those who were in the boat worshiped Him, saying, "You are certainly God's Son!" </a:t>
            </a:r>
          </a:p>
        </p:txBody>
      </p:sp>
      <p:sp>
        <p:nvSpPr>
          <p:cNvPr id="2" name="Slide Number Placeholder 1">
            <a:extLst>
              <a:ext uri="{FF2B5EF4-FFF2-40B4-BE49-F238E27FC236}">
                <a16:creationId xmlns:a16="http://schemas.microsoft.com/office/drawing/2014/main" id="{F473CE4F-EA13-783C-EB0C-04E3B9BFE0A8}"/>
              </a:ext>
            </a:extLst>
          </p:cNvPr>
          <p:cNvSpPr>
            <a:spLocks noGrp="1"/>
          </p:cNvSpPr>
          <p:nvPr>
            <p:ph type="sldNum" sz="quarter" idx="12"/>
          </p:nvPr>
        </p:nvSpPr>
        <p:spPr>
          <a:xfrm>
            <a:off x="206477" y="6360140"/>
            <a:ext cx="2743200" cy="365125"/>
          </a:xfrm>
        </p:spPr>
        <p:txBody>
          <a:bodyPr/>
          <a:lstStyle/>
          <a:p>
            <a:fld id="{D5C42E67-AE0F-4BB5-9626-42FF14DBF5F3}" type="slidenum">
              <a:rPr lang="en-US" smtClean="0"/>
              <a:t>6</a:t>
            </a:fld>
            <a:endParaRPr lang="en-US" dirty="0"/>
          </a:p>
        </p:txBody>
      </p:sp>
    </p:spTree>
    <p:extLst>
      <p:ext uri="{BB962C8B-B14F-4D97-AF65-F5344CB8AC3E}">
        <p14:creationId xmlns:p14="http://schemas.microsoft.com/office/powerpoint/2010/main" val="11698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98323" y="146473"/>
            <a:ext cx="11995354" cy="903838"/>
          </a:xfrm>
        </p:spPr>
        <p:txBody>
          <a:bodyPr>
            <a:normAutofit fontScale="90000"/>
          </a:bodyPr>
          <a:lstStyle/>
          <a:p>
            <a:pPr algn="ctr"/>
            <a:r>
              <a:rPr lang="en-US" sz="6000" i="1" u="sng" dirty="0">
                <a:latin typeface="+mn-lt"/>
                <a:cs typeface="Arial" panose="020B0604020202020204" pitchFamily="34" charset="0"/>
              </a:rPr>
              <a:t>Was Peter Lukewarm in Matthew 14? </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735564" y="1352939"/>
            <a:ext cx="10515600" cy="4566080"/>
          </a:xfrm>
          <a:ln>
            <a:noFill/>
          </a:ln>
        </p:spPr>
        <p:txBody>
          <a:bodyPr>
            <a:noAutofit/>
          </a:bodyPr>
          <a:lstStyle/>
          <a:p>
            <a:pPr marR="1350"/>
            <a:r>
              <a:rPr lang="en-US" sz="4000" dirty="0">
                <a:cs typeface="Arial" panose="020B0604020202020204" pitchFamily="34" charset="0"/>
              </a:rPr>
              <a:t>He spoke up. (Mt 14:28)</a:t>
            </a:r>
          </a:p>
          <a:p>
            <a:pPr marR="1350"/>
            <a:r>
              <a:rPr lang="en-US" sz="4000" i="0" u="none" strike="noStrike" baseline="0" dirty="0">
                <a:cs typeface="Arial" panose="020B0604020202020204" pitchFamily="34" charset="0"/>
              </a:rPr>
              <a:t>He took action. (Mt 14:29) </a:t>
            </a:r>
          </a:p>
          <a:p>
            <a:pPr marR="1350"/>
            <a:r>
              <a:rPr lang="en-US" sz="4000" i="0" u="none" strike="noStrike" baseline="0" dirty="0">
                <a:cs typeface="Arial" panose="020B0604020202020204" pitchFamily="34" charset="0"/>
              </a:rPr>
              <a:t>He got outside his comfort zone! (Mt 14:29-30)</a:t>
            </a:r>
          </a:p>
          <a:p>
            <a:pPr marR="1350"/>
            <a:r>
              <a:rPr lang="en-US" sz="4000" dirty="0">
                <a:cs typeface="Arial" panose="020B0604020202020204" pitchFamily="34" charset="0"/>
              </a:rPr>
              <a:t>He doubted and his faith failed. (Mt 14:30) </a:t>
            </a:r>
          </a:p>
          <a:p>
            <a:pPr marR="1350"/>
            <a:r>
              <a:rPr lang="en-US" sz="4000" i="0" u="none" strike="noStrike" baseline="0" dirty="0">
                <a:cs typeface="Arial" panose="020B0604020202020204" pitchFamily="34" charset="0"/>
              </a:rPr>
              <a:t>He asked for Jesus to save him! (Mt 14:30) </a:t>
            </a:r>
          </a:p>
          <a:p>
            <a:pPr marR="1350"/>
            <a:r>
              <a:rPr lang="en-US" sz="4000" dirty="0">
                <a:cs typeface="Arial" panose="020B0604020202020204" pitchFamily="34" charset="0"/>
              </a:rPr>
              <a:t>He worshipped Jesus. (Mt 14:33)</a:t>
            </a:r>
          </a:p>
          <a:p>
            <a:pPr marR="1350"/>
            <a:r>
              <a:rPr lang="en-US" sz="4000" i="0" u="none" strike="noStrike" baseline="0" dirty="0">
                <a:cs typeface="Arial" panose="020B0604020202020204" pitchFamily="34" charset="0"/>
              </a:rPr>
              <a:t>He learn</a:t>
            </a:r>
            <a:r>
              <a:rPr lang="en-US" sz="4000" dirty="0">
                <a:cs typeface="Arial" panose="020B0604020202020204" pitchFamily="34" charset="0"/>
              </a:rPr>
              <a:t>ed a valuable lesson.</a:t>
            </a:r>
            <a:endParaRPr lang="en-US" sz="4000" i="0" u="none" strike="noStrike" baseline="0" dirty="0">
              <a:cs typeface="Arial" panose="020B0604020202020204" pitchFamily="34" charset="0"/>
            </a:endParaRPr>
          </a:p>
        </p:txBody>
      </p:sp>
      <p:sp>
        <p:nvSpPr>
          <p:cNvPr id="4" name="Slide Number Placeholder 3">
            <a:extLst>
              <a:ext uri="{FF2B5EF4-FFF2-40B4-BE49-F238E27FC236}">
                <a16:creationId xmlns:a16="http://schemas.microsoft.com/office/drawing/2014/main" id="{C16A61F2-2F80-4259-25B7-3C733845277E}"/>
              </a:ext>
            </a:extLst>
          </p:cNvPr>
          <p:cNvSpPr>
            <a:spLocks noGrp="1"/>
          </p:cNvSpPr>
          <p:nvPr>
            <p:ph type="sldNum" sz="quarter" idx="12"/>
          </p:nvPr>
        </p:nvSpPr>
        <p:spPr>
          <a:xfrm>
            <a:off x="217714" y="6221647"/>
            <a:ext cx="2743200" cy="365125"/>
          </a:xfrm>
        </p:spPr>
        <p:txBody>
          <a:bodyPr/>
          <a:lstStyle/>
          <a:p>
            <a:fld id="{D5C42E67-AE0F-4BB5-9626-42FF14DBF5F3}" type="slidenum">
              <a:rPr lang="en-US" smtClean="0"/>
              <a:t>7</a:t>
            </a:fld>
            <a:endParaRPr lang="en-US" dirty="0"/>
          </a:p>
        </p:txBody>
      </p:sp>
    </p:spTree>
    <p:extLst>
      <p:ext uri="{BB962C8B-B14F-4D97-AF65-F5344CB8AC3E}">
        <p14:creationId xmlns:p14="http://schemas.microsoft.com/office/powerpoint/2010/main" val="83552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172064" y="104243"/>
            <a:ext cx="11901949" cy="6581692"/>
          </a:xfrm>
          <a:ln>
            <a:noFill/>
          </a:ln>
        </p:spPr>
        <p:txBody>
          <a:bodyPr>
            <a:noAutofit/>
          </a:bodyPr>
          <a:lstStyle/>
          <a:p>
            <a:pPr marL="0" indent="0">
              <a:buNone/>
            </a:pPr>
            <a:r>
              <a:rPr lang="en-US" sz="3800" b="1" i="1" u="sng" strike="noStrike" baseline="0" dirty="0">
                <a:solidFill>
                  <a:srgbClr val="000000"/>
                </a:solidFill>
              </a:rPr>
              <a:t>John 18:1-11 (NASU) </a:t>
            </a:r>
          </a:p>
          <a:p>
            <a:pPr marL="0" marR="1350" indent="0" algn="l">
              <a:buNone/>
            </a:pPr>
            <a:r>
              <a:rPr lang="en-US" sz="3800" b="1" baseline="30000" dirty="0">
                <a:solidFill>
                  <a:srgbClr val="21770A"/>
                </a:solidFill>
              </a:rPr>
              <a:t>1</a:t>
            </a:r>
            <a:r>
              <a:rPr lang="en-US" sz="3800" b="0" i="0" u="none" strike="noStrike" baseline="0" dirty="0">
                <a:solidFill>
                  <a:srgbClr val="000000"/>
                </a:solidFill>
              </a:rPr>
              <a:t>When Jesus had spoken these words, He went forth with His disciples over the ravine of the Kidron, where there was a garden, in which He entered with His disciples. </a:t>
            </a:r>
            <a:r>
              <a:rPr lang="en-US" sz="3800" b="1" baseline="30000" dirty="0">
                <a:solidFill>
                  <a:srgbClr val="21770A"/>
                </a:solidFill>
              </a:rPr>
              <a:t>2</a:t>
            </a:r>
            <a:r>
              <a:rPr lang="en-US" sz="3800" b="0" i="0" u="none" strike="noStrike" baseline="0" dirty="0">
                <a:solidFill>
                  <a:srgbClr val="000000"/>
                </a:solidFill>
              </a:rPr>
              <a:t>Now Judas also, who was betraying Him, knew the place, for Jesus had</a:t>
            </a:r>
            <a:r>
              <a:rPr lang="en-US" sz="3800" b="1" i="0" u="none" strike="noStrike" baseline="0" dirty="0">
                <a:solidFill>
                  <a:srgbClr val="6C0108"/>
                </a:solidFill>
              </a:rPr>
              <a:t> </a:t>
            </a:r>
            <a:r>
              <a:rPr lang="en-US" sz="3800" b="0" i="0" u="none" strike="noStrike" baseline="0" dirty="0">
                <a:solidFill>
                  <a:srgbClr val="000000"/>
                </a:solidFill>
              </a:rPr>
              <a:t>often met there with His disciples. </a:t>
            </a:r>
            <a:r>
              <a:rPr lang="en-US" sz="3800" b="1" i="0" u="none" strike="noStrike" baseline="30000" dirty="0">
                <a:solidFill>
                  <a:srgbClr val="21770A"/>
                </a:solidFill>
              </a:rPr>
              <a:t>3</a:t>
            </a:r>
            <a:r>
              <a:rPr lang="en-US" sz="3800" b="0" i="0" u="none" strike="noStrike" baseline="0" dirty="0">
                <a:solidFill>
                  <a:srgbClr val="000000"/>
                </a:solidFill>
              </a:rPr>
              <a:t>Judas then, having received the </a:t>
            </a:r>
            <a:r>
              <a:rPr lang="en-US" sz="3800" b="0" i="1" u="none" strike="noStrike" baseline="0" dirty="0"/>
              <a:t>Roman</a:t>
            </a:r>
            <a:r>
              <a:rPr lang="en-US" sz="3800" b="0" i="1" u="none" strike="noStrike" baseline="0" dirty="0">
                <a:solidFill>
                  <a:srgbClr val="555454"/>
                </a:solidFill>
              </a:rPr>
              <a:t> </a:t>
            </a:r>
            <a:r>
              <a:rPr lang="en-US" sz="3800" b="0" i="0" u="none" strike="noStrike" baseline="0" dirty="0">
                <a:solidFill>
                  <a:srgbClr val="000000"/>
                </a:solidFill>
              </a:rPr>
              <a:t>cohort and officers from the chief priests and the Pharisees, came there with lanterns and torches and weapons. </a:t>
            </a:r>
            <a:r>
              <a:rPr lang="en-US" sz="3800" b="1" i="0" u="none" strike="noStrike" baseline="30000" dirty="0">
                <a:solidFill>
                  <a:srgbClr val="21770A"/>
                </a:solidFill>
              </a:rPr>
              <a:t>4</a:t>
            </a:r>
            <a:r>
              <a:rPr lang="en-US" sz="3800" b="0" i="0" u="none" strike="noStrike" baseline="0" dirty="0">
                <a:solidFill>
                  <a:srgbClr val="000000"/>
                </a:solidFill>
              </a:rPr>
              <a:t>So Jesus, knowing all the things that were coming upon Him, went forth and said to them, </a:t>
            </a:r>
            <a:r>
              <a:rPr lang="en-US" sz="3800" b="0" i="0" u="none" strike="noStrike" baseline="0" dirty="0">
                <a:solidFill>
                  <a:srgbClr val="C00000"/>
                </a:solidFill>
              </a:rPr>
              <a:t>“</a:t>
            </a:r>
            <a:r>
              <a:rPr lang="en-US" sz="3800" b="0" i="0" u="none" strike="noStrike" baseline="0" dirty="0">
                <a:solidFill>
                  <a:srgbClr val="BC0406"/>
                </a:solidFill>
              </a:rPr>
              <a:t>Whom do you seek?”</a:t>
            </a:r>
            <a:endParaRPr lang="en-US" sz="3800" i="0" u="none" strike="noStrike" baseline="0" dirty="0">
              <a:cs typeface="Arial" panose="020B0604020202020204" pitchFamily="34" charset="0"/>
            </a:endParaRPr>
          </a:p>
        </p:txBody>
      </p:sp>
      <p:sp>
        <p:nvSpPr>
          <p:cNvPr id="6" name="Slide Number Placeholder 5">
            <a:extLst>
              <a:ext uri="{FF2B5EF4-FFF2-40B4-BE49-F238E27FC236}">
                <a16:creationId xmlns:a16="http://schemas.microsoft.com/office/drawing/2014/main" id="{EE15D658-5923-B80E-8C76-5366045EC4DD}"/>
              </a:ext>
            </a:extLst>
          </p:cNvPr>
          <p:cNvSpPr>
            <a:spLocks noGrp="1"/>
          </p:cNvSpPr>
          <p:nvPr>
            <p:ph type="sldNum" sz="quarter" idx="12"/>
          </p:nvPr>
        </p:nvSpPr>
        <p:spPr>
          <a:xfrm>
            <a:off x="172064" y="6320810"/>
            <a:ext cx="2743200" cy="365125"/>
          </a:xfrm>
        </p:spPr>
        <p:txBody>
          <a:bodyPr/>
          <a:lstStyle/>
          <a:p>
            <a:fld id="{D5C42E67-AE0F-4BB5-9626-42FF14DBF5F3}" type="slidenum">
              <a:rPr lang="en-US" smtClean="0"/>
              <a:t>8</a:t>
            </a:fld>
            <a:endParaRPr lang="en-US" dirty="0"/>
          </a:p>
        </p:txBody>
      </p:sp>
    </p:spTree>
    <p:extLst>
      <p:ext uri="{BB962C8B-B14F-4D97-AF65-F5344CB8AC3E}">
        <p14:creationId xmlns:p14="http://schemas.microsoft.com/office/powerpoint/2010/main" val="305597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172064" y="104243"/>
            <a:ext cx="11901949" cy="4566080"/>
          </a:xfrm>
          <a:ln>
            <a:noFill/>
          </a:ln>
        </p:spPr>
        <p:txBody>
          <a:bodyPr>
            <a:noAutofit/>
          </a:bodyPr>
          <a:lstStyle/>
          <a:p>
            <a:pPr marL="0" indent="0">
              <a:buNone/>
            </a:pPr>
            <a:r>
              <a:rPr lang="en-US" sz="3800" b="1" i="1" u="sng" strike="noStrike" baseline="0" dirty="0">
                <a:solidFill>
                  <a:srgbClr val="000000"/>
                </a:solidFill>
              </a:rPr>
              <a:t>John 18:1-11 (NASU)</a:t>
            </a:r>
          </a:p>
          <a:p>
            <a:pPr marL="0" marR="1350" indent="0" algn="l">
              <a:buNone/>
            </a:pPr>
            <a:r>
              <a:rPr lang="en-US" sz="3800" b="1" i="0" u="none" strike="noStrike" baseline="30000" dirty="0">
                <a:solidFill>
                  <a:srgbClr val="21770A"/>
                </a:solidFill>
              </a:rPr>
              <a:t>5</a:t>
            </a:r>
            <a:r>
              <a:rPr lang="en-US" sz="3800" b="0" i="0" u="none" strike="noStrike" baseline="0" dirty="0">
                <a:solidFill>
                  <a:srgbClr val="000000"/>
                </a:solidFill>
              </a:rPr>
              <a:t>They answered Him, "Jesus the Nazarene." He said to them, </a:t>
            </a:r>
            <a:r>
              <a:rPr lang="en-US" sz="3800" b="0" i="0" u="none" strike="noStrike" baseline="0" dirty="0">
                <a:solidFill>
                  <a:srgbClr val="BC0406"/>
                </a:solidFill>
              </a:rPr>
              <a:t>"I am </a:t>
            </a:r>
            <a:r>
              <a:rPr lang="en-US" sz="3800" b="0" i="1" u="none" strike="noStrike" baseline="0" dirty="0">
                <a:solidFill>
                  <a:srgbClr val="C00000"/>
                </a:solidFill>
              </a:rPr>
              <a:t>He</a:t>
            </a:r>
            <a:r>
              <a:rPr lang="en-US" sz="3800" b="0" i="1" u="none" strike="noStrike" baseline="0" dirty="0">
                <a:solidFill>
                  <a:srgbClr val="555454"/>
                </a:solidFill>
              </a:rPr>
              <a:t>.</a:t>
            </a:r>
            <a:r>
              <a:rPr lang="en-US" sz="3800" b="0" i="0" u="none" strike="noStrike" baseline="0" dirty="0">
                <a:solidFill>
                  <a:srgbClr val="BC0406"/>
                </a:solidFill>
              </a:rPr>
              <a:t>" </a:t>
            </a:r>
            <a:r>
              <a:rPr lang="en-US" sz="3800" b="0" i="0" u="none" strike="noStrike" baseline="0" dirty="0">
                <a:solidFill>
                  <a:srgbClr val="000000"/>
                </a:solidFill>
              </a:rPr>
              <a:t>And Judas also, who was betraying Him, was standing with them. </a:t>
            </a:r>
            <a:r>
              <a:rPr lang="en-US" sz="3800" b="1" baseline="30000" dirty="0">
                <a:solidFill>
                  <a:srgbClr val="21770A"/>
                </a:solidFill>
              </a:rPr>
              <a:t>6</a:t>
            </a:r>
            <a:r>
              <a:rPr lang="en-US" sz="3800" b="0" i="0" u="none" strike="noStrike" baseline="0" dirty="0">
                <a:solidFill>
                  <a:srgbClr val="000000"/>
                </a:solidFill>
              </a:rPr>
              <a:t>So when He said to them, </a:t>
            </a:r>
            <a:r>
              <a:rPr lang="en-US" sz="3800" b="0" i="0" u="none" strike="noStrike" baseline="0" dirty="0">
                <a:solidFill>
                  <a:srgbClr val="BC0406"/>
                </a:solidFill>
              </a:rPr>
              <a:t>"I am </a:t>
            </a:r>
            <a:r>
              <a:rPr lang="en-US" sz="3800" b="0" i="1" u="none" strike="noStrike" baseline="0" dirty="0">
                <a:solidFill>
                  <a:srgbClr val="C00000"/>
                </a:solidFill>
              </a:rPr>
              <a:t>He</a:t>
            </a:r>
            <a:r>
              <a:rPr lang="en-US" sz="3800" b="0" i="1" u="none" strike="noStrike" baseline="0" dirty="0">
                <a:solidFill>
                  <a:srgbClr val="555454"/>
                </a:solidFill>
              </a:rPr>
              <a:t>,</a:t>
            </a:r>
            <a:r>
              <a:rPr lang="en-US" sz="3800" b="0" i="0" u="none" strike="noStrike" baseline="0" dirty="0">
                <a:solidFill>
                  <a:srgbClr val="BC0406"/>
                </a:solidFill>
              </a:rPr>
              <a:t>" </a:t>
            </a:r>
            <a:r>
              <a:rPr lang="en-US" sz="3800" b="0" i="0" u="none" strike="noStrike" baseline="0" dirty="0">
                <a:solidFill>
                  <a:srgbClr val="000000"/>
                </a:solidFill>
              </a:rPr>
              <a:t>they drew back and fell to the ground.</a:t>
            </a:r>
            <a:r>
              <a:rPr kumimoji="0" lang="en-US" sz="3800" b="1" i="0" u="none" strike="noStrike" kern="1200" cap="none" spc="0" normalizeH="0" baseline="30000" noProof="0" dirty="0">
                <a:ln>
                  <a:noFill/>
                </a:ln>
                <a:solidFill>
                  <a:srgbClr val="21770A"/>
                </a:solidFill>
                <a:effectLst/>
                <a:uLnTx/>
                <a:uFillTx/>
                <a:ea typeface="+mn-ea"/>
                <a:cs typeface="+mn-cs"/>
              </a:rPr>
              <a:t> 7</a:t>
            </a:r>
            <a:r>
              <a:rPr lang="en-US" sz="3800" b="0" i="0" u="none" strike="noStrike" baseline="0" dirty="0">
                <a:solidFill>
                  <a:srgbClr val="000000"/>
                </a:solidFill>
              </a:rPr>
              <a:t>Therefore He again asked them, </a:t>
            </a:r>
            <a:r>
              <a:rPr lang="en-US" sz="3800" b="0" i="0" u="none" strike="noStrike" baseline="0" dirty="0">
                <a:solidFill>
                  <a:srgbClr val="BC0406"/>
                </a:solidFill>
              </a:rPr>
              <a:t>"Whom do you seek?" </a:t>
            </a:r>
            <a:r>
              <a:rPr lang="en-US" sz="3800" b="0" i="0" u="none" strike="noStrike" baseline="0" dirty="0">
                <a:solidFill>
                  <a:srgbClr val="000000"/>
                </a:solidFill>
              </a:rPr>
              <a:t>And they said, "Jesus the Nazarene.“</a:t>
            </a:r>
            <a:r>
              <a:rPr lang="en-US" sz="3800" b="1" baseline="30000" dirty="0">
                <a:solidFill>
                  <a:srgbClr val="21770A"/>
                </a:solidFill>
              </a:rPr>
              <a:t>8</a:t>
            </a:r>
            <a:r>
              <a:rPr lang="en-US" sz="3800" b="0" i="0" u="none" strike="noStrike" baseline="0" dirty="0">
                <a:solidFill>
                  <a:srgbClr val="000000"/>
                </a:solidFill>
              </a:rPr>
              <a:t>Jesus answered, </a:t>
            </a:r>
            <a:r>
              <a:rPr lang="en-US" sz="3800" b="0" i="0" u="none" strike="noStrike" baseline="0" dirty="0">
                <a:solidFill>
                  <a:srgbClr val="BC0406"/>
                </a:solidFill>
              </a:rPr>
              <a:t>"I told you that I am </a:t>
            </a:r>
            <a:r>
              <a:rPr lang="en-US" sz="3800" b="0" i="1" u="none" strike="noStrike" baseline="0" dirty="0">
                <a:solidFill>
                  <a:srgbClr val="C00000"/>
                </a:solidFill>
              </a:rPr>
              <a:t>He; </a:t>
            </a:r>
            <a:r>
              <a:rPr lang="en-US" sz="3800" b="0" i="0" u="none" strike="noStrike" baseline="0" dirty="0">
                <a:solidFill>
                  <a:srgbClr val="BC0406"/>
                </a:solidFill>
              </a:rPr>
              <a:t>so if you seek Me, let these go their way," </a:t>
            </a:r>
            <a:r>
              <a:rPr lang="en-US" sz="3800" b="1" baseline="30000" dirty="0">
                <a:solidFill>
                  <a:srgbClr val="21770A"/>
                </a:solidFill>
              </a:rPr>
              <a:t>9</a:t>
            </a:r>
            <a:r>
              <a:rPr lang="en-US" sz="3800" b="0" i="0" u="none" strike="noStrike" baseline="0" dirty="0">
                <a:solidFill>
                  <a:srgbClr val="000000"/>
                </a:solidFill>
              </a:rPr>
              <a:t>to fulfill the word which He spoke, </a:t>
            </a:r>
            <a:r>
              <a:rPr lang="en-US" sz="3800" b="0" i="0" u="none" strike="noStrike" baseline="0" dirty="0">
                <a:solidFill>
                  <a:srgbClr val="BC0406"/>
                </a:solidFill>
              </a:rPr>
              <a:t>"Of those whom You have given Me I lost not one."</a:t>
            </a:r>
            <a:endParaRPr lang="en-US" sz="3800" i="0" u="none" strike="noStrike" baseline="0" dirty="0">
              <a:cs typeface="Arial" panose="020B0604020202020204" pitchFamily="34" charset="0"/>
            </a:endParaRPr>
          </a:p>
        </p:txBody>
      </p:sp>
      <p:sp>
        <p:nvSpPr>
          <p:cNvPr id="2" name="Slide Number Placeholder 1">
            <a:extLst>
              <a:ext uri="{FF2B5EF4-FFF2-40B4-BE49-F238E27FC236}">
                <a16:creationId xmlns:a16="http://schemas.microsoft.com/office/drawing/2014/main" id="{5C1DCE6D-3F6D-9F11-9713-277DB3DDC995}"/>
              </a:ext>
            </a:extLst>
          </p:cNvPr>
          <p:cNvSpPr>
            <a:spLocks noGrp="1"/>
          </p:cNvSpPr>
          <p:nvPr>
            <p:ph type="sldNum" sz="quarter" idx="12"/>
          </p:nvPr>
        </p:nvSpPr>
        <p:spPr>
          <a:xfrm>
            <a:off x="172064" y="6225721"/>
            <a:ext cx="2743200" cy="365125"/>
          </a:xfrm>
        </p:spPr>
        <p:txBody>
          <a:bodyPr/>
          <a:lstStyle/>
          <a:p>
            <a:fld id="{D5C42E67-AE0F-4BB5-9626-42FF14DBF5F3}" type="slidenum">
              <a:rPr lang="en-US" smtClean="0"/>
              <a:t>9</a:t>
            </a:fld>
            <a:endParaRPr lang="en-US" dirty="0"/>
          </a:p>
        </p:txBody>
      </p:sp>
    </p:spTree>
    <p:extLst>
      <p:ext uri="{BB962C8B-B14F-4D97-AF65-F5344CB8AC3E}">
        <p14:creationId xmlns:p14="http://schemas.microsoft.com/office/powerpoint/2010/main" val="931192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TotalTime>
  <Words>1196</Words>
  <Application>Microsoft Office PowerPoint</Application>
  <PresentationFormat>Widescreen</PresentationFormat>
  <Paragraphs>91</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Tahoma</vt:lpstr>
      <vt:lpstr>Trebuchet MS</vt:lpstr>
      <vt:lpstr>Office Theme</vt:lpstr>
      <vt:lpstr>PowerPoint Presentation</vt:lpstr>
      <vt:lpstr>ARE YOU LUKEWARM?</vt:lpstr>
      <vt:lpstr>ARE YOU LUKEWARM?</vt:lpstr>
      <vt:lpstr>The Disciple/Apostle Peter</vt:lpstr>
      <vt:lpstr>PowerPoint Presentation</vt:lpstr>
      <vt:lpstr>PowerPoint Presentation</vt:lpstr>
      <vt:lpstr>Was Peter Lukewarm in Matthew 14? </vt:lpstr>
      <vt:lpstr>PowerPoint Presentation</vt:lpstr>
      <vt:lpstr>PowerPoint Presentation</vt:lpstr>
      <vt:lpstr>PowerPoint Presentation</vt:lpstr>
      <vt:lpstr>Was Peter Lukewarm in John 18? </vt:lpstr>
      <vt:lpstr>Are You Lukewarm to God? </vt:lpstr>
      <vt:lpstr>PowerPoint Presentation</vt:lpstr>
      <vt:lpstr>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Massengill</dc:creator>
  <cp:lastModifiedBy>College View church of Christ</cp:lastModifiedBy>
  <cp:revision>19</cp:revision>
  <cp:lastPrinted>2022-05-29T05:55:20Z</cp:lastPrinted>
  <dcterms:created xsi:type="dcterms:W3CDTF">2022-02-12T04:18:09Z</dcterms:created>
  <dcterms:modified xsi:type="dcterms:W3CDTF">2022-05-29T13:13:19Z</dcterms:modified>
</cp:coreProperties>
</file>