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89" r:id="rId2"/>
    <p:sldId id="257" r:id="rId3"/>
    <p:sldId id="278" r:id="rId4"/>
    <p:sldId id="264" r:id="rId5"/>
    <p:sldId id="267" r:id="rId6"/>
    <p:sldId id="269" r:id="rId7"/>
    <p:sldId id="268" r:id="rId8"/>
    <p:sldId id="270" r:id="rId9"/>
    <p:sldId id="271" r:id="rId10"/>
    <p:sldId id="272" r:id="rId11"/>
    <p:sldId id="273" r:id="rId12"/>
    <p:sldId id="274" r:id="rId13"/>
    <p:sldId id="275" r:id="rId14"/>
    <p:sldId id="277" r:id="rId15"/>
    <p:sldId id="279" r:id="rId16"/>
    <p:sldId id="280" r:id="rId17"/>
    <p:sldId id="284" r:id="rId18"/>
    <p:sldId id="281" r:id="rId19"/>
    <p:sldId id="282" r:id="rId20"/>
    <p:sldId id="283" r:id="rId21"/>
    <p:sldId id="285" r:id="rId22"/>
    <p:sldId id="286" r:id="rId23"/>
    <p:sldId id="288" r:id="rId24"/>
    <p:sldId id="287" r:id="rId25"/>
    <p:sldId id="290" r:id="rId26"/>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05AC130-DA37-41A2-A568-5E12E5AA963A}" v="5" dt="2022-02-13T14:15:12.91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64" d="100"/>
          <a:sy n="64" d="100"/>
        </p:scale>
        <p:origin x="252" y="7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ollege View church of Christ" userId="66daf72c15de8306" providerId="LiveId" clId="{305AC130-DA37-41A2-A568-5E12E5AA963A}"/>
    <pc:docChg chg="undo custSel addSld delSld modSld sldOrd">
      <pc:chgData name="College View church of Christ" userId="66daf72c15de8306" providerId="LiveId" clId="{305AC130-DA37-41A2-A568-5E12E5AA963A}" dt="2022-02-13T14:15:12.913" v="9"/>
      <pc:docMkLst>
        <pc:docMk/>
      </pc:docMkLst>
      <pc:sldChg chg="new ord setBg">
        <pc:chgData name="College View church of Christ" userId="66daf72c15de8306" providerId="LiveId" clId="{305AC130-DA37-41A2-A568-5E12E5AA963A}" dt="2022-02-13T14:14:54.984" v="5"/>
        <pc:sldMkLst>
          <pc:docMk/>
          <pc:sldMk cId="3055905938" sldId="289"/>
        </pc:sldMkLst>
      </pc:sldChg>
      <pc:sldChg chg="add setBg">
        <pc:chgData name="College View church of Christ" userId="66daf72c15de8306" providerId="LiveId" clId="{305AC130-DA37-41A2-A568-5E12E5AA963A}" dt="2022-02-13T14:15:12.913" v="9"/>
        <pc:sldMkLst>
          <pc:docMk/>
          <pc:sldMk cId="455441072" sldId="290"/>
        </pc:sldMkLst>
      </pc:sldChg>
      <pc:sldChg chg="new del">
        <pc:chgData name="College View church of Christ" userId="66daf72c15de8306" providerId="LiveId" clId="{305AC130-DA37-41A2-A568-5E12E5AA963A}" dt="2022-02-13T14:14:41.049" v="2" actId="680"/>
        <pc:sldMkLst>
          <pc:docMk/>
          <pc:sldMk cId="4186025011" sldId="290"/>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3" y="2"/>
            <a:ext cx="3077739" cy="471054"/>
          </a:xfrm>
          <a:prstGeom prst="rect">
            <a:avLst/>
          </a:prstGeom>
        </p:spPr>
        <p:txBody>
          <a:bodyPr vert="horz" lIns="94229" tIns="47114" rIns="94229" bIns="47114" rtlCol="0"/>
          <a:lstStyle>
            <a:lvl1pPr algn="r">
              <a:defRPr sz="1200"/>
            </a:lvl1pPr>
          </a:lstStyle>
          <a:p>
            <a:fld id="{19F0EFB0-3D4B-4FDF-B80F-A1D5893F1749}" type="datetimeFigureOut">
              <a:rPr lang="en-US" smtClean="0"/>
              <a:t>2/13/2022</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3"/>
            <a:ext cx="5681980" cy="3696713"/>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3" y="8917422"/>
            <a:ext cx="3077739" cy="471053"/>
          </a:xfrm>
          <a:prstGeom prst="rect">
            <a:avLst/>
          </a:prstGeom>
        </p:spPr>
        <p:txBody>
          <a:bodyPr vert="horz" lIns="94229" tIns="47114" rIns="94229" bIns="47114" rtlCol="0" anchor="b"/>
          <a:lstStyle>
            <a:lvl1pPr algn="r">
              <a:defRPr sz="1200"/>
            </a:lvl1pPr>
          </a:lstStyle>
          <a:p>
            <a:fld id="{7A07F9BA-CC9C-4282-BC81-E0218E70107A}" type="slidenum">
              <a:rPr lang="en-US" smtClean="0"/>
              <a:t>‹#›</a:t>
            </a:fld>
            <a:endParaRPr lang="en-US"/>
          </a:p>
        </p:txBody>
      </p:sp>
    </p:spTree>
    <p:extLst>
      <p:ext uri="{BB962C8B-B14F-4D97-AF65-F5344CB8AC3E}">
        <p14:creationId xmlns:p14="http://schemas.microsoft.com/office/powerpoint/2010/main" val="16181829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7A07F9BA-CC9C-4282-BC81-E0218E70107A}" type="slidenum">
              <a:rPr lang="en-US" smtClean="0"/>
              <a:t>2</a:t>
            </a:fld>
            <a:endParaRPr lang="en-US"/>
          </a:p>
        </p:txBody>
      </p:sp>
    </p:spTree>
    <p:extLst>
      <p:ext uri="{BB962C8B-B14F-4D97-AF65-F5344CB8AC3E}">
        <p14:creationId xmlns:p14="http://schemas.microsoft.com/office/powerpoint/2010/main" val="42167438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A07F9BA-CC9C-4282-BC81-E0218E70107A}" type="slidenum">
              <a:rPr lang="en-US" smtClean="0"/>
              <a:t>11</a:t>
            </a:fld>
            <a:endParaRPr lang="en-US"/>
          </a:p>
        </p:txBody>
      </p:sp>
    </p:spTree>
    <p:extLst>
      <p:ext uri="{BB962C8B-B14F-4D97-AF65-F5344CB8AC3E}">
        <p14:creationId xmlns:p14="http://schemas.microsoft.com/office/powerpoint/2010/main" val="2888356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A07F9BA-CC9C-4282-BC81-E0218E70107A}" type="slidenum">
              <a:rPr lang="en-US" smtClean="0"/>
              <a:t>12</a:t>
            </a:fld>
            <a:endParaRPr lang="en-US"/>
          </a:p>
        </p:txBody>
      </p:sp>
    </p:spTree>
    <p:extLst>
      <p:ext uri="{BB962C8B-B14F-4D97-AF65-F5344CB8AC3E}">
        <p14:creationId xmlns:p14="http://schemas.microsoft.com/office/powerpoint/2010/main" val="12458626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A07F9BA-CC9C-4282-BC81-E0218E70107A}" type="slidenum">
              <a:rPr lang="en-US" smtClean="0"/>
              <a:t>13</a:t>
            </a:fld>
            <a:endParaRPr lang="en-US"/>
          </a:p>
        </p:txBody>
      </p:sp>
    </p:spTree>
    <p:extLst>
      <p:ext uri="{BB962C8B-B14F-4D97-AF65-F5344CB8AC3E}">
        <p14:creationId xmlns:p14="http://schemas.microsoft.com/office/powerpoint/2010/main" val="41232232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A07F9BA-CC9C-4282-BC81-E0218E70107A}" type="slidenum">
              <a:rPr lang="en-US" smtClean="0"/>
              <a:t>14</a:t>
            </a:fld>
            <a:endParaRPr lang="en-US"/>
          </a:p>
        </p:txBody>
      </p:sp>
    </p:spTree>
    <p:extLst>
      <p:ext uri="{BB962C8B-B14F-4D97-AF65-F5344CB8AC3E}">
        <p14:creationId xmlns:p14="http://schemas.microsoft.com/office/powerpoint/2010/main" val="5215021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A07F9BA-CC9C-4282-BC81-E0218E70107A}" type="slidenum">
              <a:rPr lang="en-US" smtClean="0"/>
              <a:t>15</a:t>
            </a:fld>
            <a:endParaRPr lang="en-US"/>
          </a:p>
        </p:txBody>
      </p:sp>
    </p:spTree>
    <p:extLst>
      <p:ext uri="{BB962C8B-B14F-4D97-AF65-F5344CB8AC3E}">
        <p14:creationId xmlns:p14="http://schemas.microsoft.com/office/powerpoint/2010/main" val="8166349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A07F9BA-CC9C-4282-BC81-E0218E70107A}" type="slidenum">
              <a:rPr lang="en-US" smtClean="0"/>
              <a:t>16</a:t>
            </a:fld>
            <a:endParaRPr lang="en-US"/>
          </a:p>
        </p:txBody>
      </p:sp>
    </p:spTree>
    <p:extLst>
      <p:ext uri="{BB962C8B-B14F-4D97-AF65-F5344CB8AC3E}">
        <p14:creationId xmlns:p14="http://schemas.microsoft.com/office/powerpoint/2010/main" val="21057588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A07F9BA-CC9C-4282-BC81-E0218E70107A}" type="slidenum">
              <a:rPr lang="en-US" smtClean="0"/>
              <a:t>17</a:t>
            </a:fld>
            <a:endParaRPr lang="en-US"/>
          </a:p>
        </p:txBody>
      </p:sp>
    </p:spTree>
    <p:extLst>
      <p:ext uri="{BB962C8B-B14F-4D97-AF65-F5344CB8AC3E}">
        <p14:creationId xmlns:p14="http://schemas.microsoft.com/office/powerpoint/2010/main" val="23566540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A07F9BA-CC9C-4282-BC81-E0218E70107A}" type="slidenum">
              <a:rPr lang="en-US" smtClean="0"/>
              <a:t>18</a:t>
            </a:fld>
            <a:endParaRPr lang="en-US"/>
          </a:p>
        </p:txBody>
      </p:sp>
    </p:spTree>
    <p:extLst>
      <p:ext uri="{BB962C8B-B14F-4D97-AF65-F5344CB8AC3E}">
        <p14:creationId xmlns:p14="http://schemas.microsoft.com/office/powerpoint/2010/main" val="33269854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A07F9BA-CC9C-4282-BC81-E0218E70107A}" type="slidenum">
              <a:rPr lang="en-US" smtClean="0"/>
              <a:t>19</a:t>
            </a:fld>
            <a:endParaRPr lang="en-US"/>
          </a:p>
        </p:txBody>
      </p:sp>
    </p:spTree>
    <p:extLst>
      <p:ext uri="{BB962C8B-B14F-4D97-AF65-F5344CB8AC3E}">
        <p14:creationId xmlns:p14="http://schemas.microsoft.com/office/powerpoint/2010/main" val="126212342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A07F9BA-CC9C-4282-BC81-E0218E70107A}" type="slidenum">
              <a:rPr lang="en-US" smtClean="0"/>
              <a:t>20</a:t>
            </a:fld>
            <a:endParaRPr lang="en-US"/>
          </a:p>
        </p:txBody>
      </p:sp>
    </p:spTree>
    <p:extLst>
      <p:ext uri="{BB962C8B-B14F-4D97-AF65-F5344CB8AC3E}">
        <p14:creationId xmlns:p14="http://schemas.microsoft.com/office/powerpoint/2010/main" val="32171194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A07F9BA-CC9C-4282-BC81-E0218E70107A}" type="slidenum">
              <a:rPr lang="en-US" smtClean="0"/>
              <a:t>3</a:t>
            </a:fld>
            <a:endParaRPr lang="en-US"/>
          </a:p>
        </p:txBody>
      </p:sp>
    </p:spTree>
    <p:extLst>
      <p:ext uri="{BB962C8B-B14F-4D97-AF65-F5344CB8AC3E}">
        <p14:creationId xmlns:p14="http://schemas.microsoft.com/office/powerpoint/2010/main" val="9025454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A07F9BA-CC9C-4282-BC81-E0218E70107A}" type="slidenum">
              <a:rPr lang="en-US" smtClean="0"/>
              <a:t>21</a:t>
            </a:fld>
            <a:endParaRPr lang="en-US"/>
          </a:p>
        </p:txBody>
      </p:sp>
    </p:spTree>
    <p:extLst>
      <p:ext uri="{BB962C8B-B14F-4D97-AF65-F5344CB8AC3E}">
        <p14:creationId xmlns:p14="http://schemas.microsoft.com/office/powerpoint/2010/main" val="22152911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A07F9BA-CC9C-4282-BC81-E0218E70107A}" type="slidenum">
              <a:rPr lang="en-US" smtClean="0"/>
              <a:t>22</a:t>
            </a:fld>
            <a:endParaRPr lang="en-US"/>
          </a:p>
        </p:txBody>
      </p:sp>
    </p:spTree>
    <p:extLst>
      <p:ext uri="{BB962C8B-B14F-4D97-AF65-F5344CB8AC3E}">
        <p14:creationId xmlns:p14="http://schemas.microsoft.com/office/powerpoint/2010/main" val="257974025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A07F9BA-CC9C-4282-BC81-E0218E70107A}" type="slidenum">
              <a:rPr lang="en-US" smtClean="0"/>
              <a:t>23</a:t>
            </a:fld>
            <a:endParaRPr lang="en-US"/>
          </a:p>
        </p:txBody>
      </p:sp>
    </p:spTree>
    <p:extLst>
      <p:ext uri="{BB962C8B-B14F-4D97-AF65-F5344CB8AC3E}">
        <p14:creationId xmlns:p14="http://schemas.microsoft.com/office/powerpoint/2010/main" val="218128958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A07F9BA-CC9C-4282-BC81-E0218E70107A}" type="slidenum">
              <a:rPr lang="en-US" smtClean="0"/>
              <a:t>24</a:t>
            </a:fld>
            <a:endParaRPr lang="en-US"/>
          </a:p>
        </p:txBody>
      </p:sp>
    </p:spTree>
    <p:extLst>
      <p:ext uri="{BB962C8B-B14F-4D97-AF65-F5344CB8AC3E}">
        <p14:creationId xmlns:p14="http://schemas.microsoft.com/office/powerpoint/2010/main" val="13925689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A07F9BA-CC9C-4282-BC81-E0218E70107A}" type="slidenum">
              <a:rPr lang="en-US" smtClean="0"/>
              <a:t>4</a:t>
            </a:fld>
            <a:endParaRPr lang="en-US"/>
          </a:p>
        </p:txBody>
      </p:sp>
    </p:spTree>
    <p:extLst>
      <p:ext uri="{BB962C8B-B14F-4D97-AF65-F5344CB8AC3E}">
        <p14:creationId xmlns:p14="http://schemas.microsoft.com/office/powerpoint/2010/main" val="22964118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A07F9BA-CC9C-4282-BC81-E0218E70107A}" type="slidenum">
              <a:rPr lang="en-US" smtClean="0"/>
              <a:t>5</a:t>
            </a:fld>
            <a:endParaRPr lang="en-US"/>
          </a:p>
        </p:txBody>
      </p:sp>
    </p:spTree>
    <p:extLst>
      <p:ext uri="{BB962C8B-B14F-4D97-AF65-F5344CB8AC3E}">
        <p14:creationId xmlns:p14="http://schemas.microsoft.com/office/powerpoint/2010/main" val="35419676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A07F9BA-CC9C-4282-BC81-E0218E70107A}" type="slidenum">
              <a:rPr lang="en-US" smtClean="0"/>
              <a:t>6</a:t>
            </a:fld>
            <a:endParaRPr lang="en-US"/>
          </a:p>
        </p:txBody>
      </p:sp>
    </p:spTree>
    <p:extLst>
      <p:ext uri="{BB962C8B-B14F-4D97-AF65-F5344CB8AC3E}">
        <p14:creationId xmlns:p14="http://schemas.microsoft.com/office/powerpoint/2010/main" val="31642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A07F9BA-CC9C-4282-BC81-E0218E70107A}" type="slidenum">
              <a:rPr lang="en-US" smtClean="0"/>
              <a:t>7</a:t>
            </a:fld>
            <a:endParaRPr lang="en-US"/>
          </a:p>
        </p:txBody>
      </p:sp>
    </p:spTree>
    <p:extLst>
      <p:ext uri="{BB962C8B-B14F-4D97-AF65-F5344CB8AC3E}">
        <p14:creationId xmlns:p14="http://schemas.microsoft.com/office/powerpoint/2010/main" val="38323091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A07F9BA-CC9C-4282-BC81-E0218E70107A}" type="slidenum">
              <a:rPr lang="en-US" smtClean="0"/>
              <a:t>8</a:t>
            </a:fld>
            <a:endParaRPr lang="en-US"/>
          </a:p>
        </p:txBody>
      </p:sp>
    </p:spTree>
    <p:extLst>
      <p:ext uri="{BB962C8B-B14F-4D97-AF65-F5344CB8AC3E}">
        <p14:creationId xmlns:p14="http://schemas.microsoft.com/office/powerpoint/2010/main" val="21393379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A07F9BA-CC9C-4282-BC81-E0218E70107A}" type="slidenum">
              <a:rPr lang="en-US" smtClean="0"/>
              <a:t>9</a:t>
            </a:fld>
            <a:endParaRPr lang="en-US"/>
          </a:p>
        </p:txBody>
      </p:sp>
    </p:spTree>
    <p:extLst>
      <p:ext uri="{BB962C8B-B14F-4D97-AF65-F5344CB8AC3E}">
        <p14:creationId xmlns:p14="http://schemas.microsoft.com/office/powerpoint/2010/main" val="25444797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A07F9BA-CC9C-4282-BC81-E0218E70107A}" type="slidenum">
              <a:rPr lang="en-US" smtClean="0"/>
              <a:t>10</a:t>
            </a:fld>
            <a:endParaRPr lang="en-US"/>
          </a:p>
        </p:txBody>
      </p:sp>
    </p:spTree>
    <p:extLst>
      <p:ext uri="{BB962C8B-B14F-4D97-AF65-F5344CB8AC3E}">
        <p14:creationId xmlns:p14="http://schemas.microsoft.com/office/powerpoint/2010/main" val="11542213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313AA-192E-4F04-A4F1-30818A02638F}"/>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F3B539C9-F62B-4F7C-BC5C-FA6363CA3941}"/>
              </a:ext>
            </a:extLst>
          </p:cNvPr>
          <p:cNvSpPr>
            <a:spLocks noGrp="1"/>
          </p:cNvSpPr>
          <p:nvPr>
            <p:ph idx="1"/>
          </p:nvPr>
        </p:nvSpPr>
        <p:spPr>
          <a:xfrm>
            <a:off x="838200" y="1825625"/>
            <a:ext cx="10515600" cy="4351338"/>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B54AF25B-6414-4DBA-8D1F-6B707C3DF246}"/>
              </a:ext>
            </a:extLst>
          </p:cNvPr>
          <p:cNvSpPr>
            <a:spLocks noGrp="1"/>
          </p:cNvSpPr>
          <p:nvPr>
            <p:ph type="dt" sz="half" idx="10"/>
          </p:nvPr>
        </p:nvSpPr>
        <p:spPr>
          <a:xfrm>
            <a:off x="838200" y="6356350"/>
            <a:ext cx="2743200" cy="365125"/>
          </a:xfrm>
          <a:prstGeom prst="rect">
            <a:avLst/>
          </a:prstGeom>
        </p:spPr>
        <p:txBody>
          <a:bodyPr/>
          <a:lstStyle/>
          <a:p>
            <a:fld id="{9E30700F-9715-4662-9FE8-94649CF40285}" type="datetime1">
              <a:rPr lang="en-US" smtClean="0"/>
              <a:t>2/13/2022</a:t>
            </a:fld>
            <a:endParaRPr lang="en-US" dirty="0"/>
          </a:p>
        </p:txBody>
      </p:sp>
      <p:sp>
        <p:nvSpPr>
          <p:cNvPr id="5" name="Footer Placeholder 4">
            <a:extLst>
              <a:ext uri="{FF2B5EF4-FFF2-40B4-BE49-F238E27FC236}">
                <a16:creationId xmlns:a16="http://schemas.microsoft.com/office/drawing/2014/main" id="{67FA19B0-55C0-4A26-A8FC-CC4F59266212}"/>
              </a:ext>
            </a:extLst>
          </p:cNvPr>
          <p:cNvSpPr>
            <a:spLocks noGrp="1"/>
          </p:cNvSpPr>
          <p:nvPr>
            <p:ph type="ftr" sz="quarter" idx="11"/>
          </p:nvPr>
        </p:nvSpPr>
        <p:spPr/>
        <p:txBody>
          <a:bodyPr/>
          <a:lstStyle>
            <a:lvl1pPr>
              <a:defRPr sz="1600" b="1"/>
            </a:lvl1pPr>
          </a:lstStyle>
          <a:p>
            <a:r>
              <a:rPr lang="en-US"/>
              <a:t>Communicating with Love</a:t>
            </a:r>
            <a:endParaRPr lang="en-US" dirty="0"/>
          </a:p>
        </p:txBody>
      </p:sp>
      <p:sp>
        <p:nvSpPr>
          <p:cNvPr id="6" name="Slide Number Placeholder 5">
            <a:extLst>
              <a:ext uri="{FF2B5EF4-FFF2-40B4-BE49-F238E27FC236}">
                <a16:creationId xmlns:a16="http://schemas.microsoft.com/office/drawing/2014/main" id="{8A8110F1-D450-4A01-8A83-488C4D21E826}"/>
              </a:ext>
            </a:extLst>
          </p:cNvPr>
          <p:cNvSpPr>
            <a:spLocks noGrp="1"/>
          </p:cNvSpPr>
          <p:nvPr>
            <p:ph type="sldNum" sz="quarter" idx="12"/>
          </p:nvPr>
        </p:nvSpPr>
        <p:spPr>
          <a:xfrm>
            <a:off x="8610600" y="6356350"/>
            <a:ext cx="2743200" cy="365125"/>
          </a:xfrm>
          <a:prstGeom prst="rect">
            <a:avLst/>
          </a:prstGeom>
        </p:spPr>
        <p:txBody>
          <a:bodyPr/>
          <a:lstStyle/>
          <a:p>
            <a:fld id="{D5C42E67-AE0F-4BB5-9626-42FF14DBF5F3}" type="slidenum">
              <a:rPr lang="en-US" smtClean="0"/>
              <a:t>‹#›</a:t>
            </a:fld>
            <a:endParaRPr lang="en-US" dirty="0"/>
          </a:p>
        </p:txBody>
      </p:sp>
    </p:spTree>
    <p:extLst>
      <p:ext uri="{BB962C8B-B14F-4D97-AF65-F5344CB8AC3E}">
        <p14:creationId xmlns:p14="http://schemas.microsoft.com/office/powerpoint/2010/main" val="4243410816"/>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4D1704D3-74C9-44BA-A4F2-43064B1FA5E5}"/>
              </a:ext>
            </a:extLst>
          </p:cNvPr>
          <p:cNvSpPr>
            <a:spLocks noGrp="1"/>
          </p:cNvSpPr>
          <p:nvPr>
            <p:ph type="ftr" sz="quarter" idx="3"/>
          </p:nvPr>
        </p:nvSpPr>
        <p:spPr>
          <a:xfrm>
            <a:off x="8467724" y="6365586"/>
            <a:ext cx="3657311" cy="365125"/>
          </a:xfrm>
          <a:prstGeom prst="rect">
            <a:avLst/>
          </a:prstGeom>
          <a:noFill/>
          <a:ln>
            <a:solidFill>
              <a:schemeClr val="tx1"/>
            </a:solidFill>
          </a:ln>
        </p:spPr>
        <p:txBody>
          <a:bodyPr vert="horz" lIns="91440" tIns="45720" rIns="91440" bIns="45720" rtlCol="0" anchor="ctr"/>
          <a:lstStyle>
            <a:lvl1pPr algn="ctr">
              <a:defRPr sz="1400" b="1" baseline="0">
                <a:solidFill>
                  <a:schemeClr val="tx1">
                    <a:tint val="75000"/>
                  </a:schemeClr>
                </a:solidFill>
              </a:defRPr>
            </a:lvl1pPr>
          </a:lstStyle>
          <a:p>
            <a:r>
              <a:rPr lang="en-US"/>
              <a:t>Communicating with Love</a:t>
            </a:r>
            <a:endParaRPr lang="en-US" dirty="0"/>
          </a:p>
        </p:txBody>
      </p:sp>
    </p:spTree>
    <p:extLst>
      <p:ext uri="{BB962C8B-B14F-4D97-AF65-F5344CB8AC3E}">
        <p14:creationId xmlns:p14="http://schemas.microsoft.com/office/powerpoint/2010/main" val="976788116"/>
      </p:ext>
    </p:extLst>
  </p:cSld>
  <p:clrMap bg1="lt1" tx1="dk1" bg2="lt2" tx2="dk2" accent1="accent1" accent2="accent2" accent3="accent3" accent4="accent4" accent5="accent5" accent6="accent6" hlink="hlink" folHlink="folHlink"/>
  <p:sldLayoutIdLst>
    <p:sldLayoutId id="2147483650"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426D8-322F-431D-B10D-813FC46F21A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4CE35D1-03A7-4BA7-88A4-B6183EC9FCD2}"/>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0559059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856D9-C3A4-43FC-B28A-763295CDD058}"/>
              </a:ext>
            </a:extLst>
          </p:cNvPr>
          <p:cNvSpPr>
            <a:spLocks noGrp="1"/>
          </p:cNvSpPr>
          <p:nvPr>
            <p:ph type="title"/>
          </p:nvPr>
        </p:nvSpPr>
        <p:spPr>
          <a:xfrm>
            <a:off x="838200" y="79798"/>
            <a:ext cx="10515600" cy="903838"/>
          </a:xfrm>
        </p:spPr>
        <p:txBody>
          <a:bodyPr>
            <a:normAutofit fontScale="90000"/>
          </a:bodyPr>
          <a:lstStyle/>
          <a:p>
            <a:pPr algn="ctr"/>
            <a:r>
              <a:rPr lang="en-US" sz="6000" b="1" i="1" u="sng" dirty="0"/>
              <a:t>Listening Communications</a:t>
            </a:r>
          </a:p>
        </p:txBody>
      </p:sp>
      <p:sp>
        <p:nvSpPr>
          <p:cNvPr id="7" name="TextBox 6">
            <a:extLst>
              <a:ext uri="{FF2B5EF4-FFF2-40B4-BE49-F238E27FC236}">
                <a16:creationId xmlns:a16="http://schemas.microsoft.com/office/drawing/2014/main" id="{45CD0741-2318-4FD4-86B1-4709E862126D}"/>
              </a:ext>
            </a:extLst>
          </p:cNvPr>
          <p:cNvSpPr txBox="1"/>
          <p:nvPr/>
        </p:nvSpPr>
        <p:spPr>
          <a:xfrm>
            <a:off x="190500" y="1228397"/>
            <a:ext cx="12001500" cy="4401205"/>
          </a:xfrm>
          <a:prstGeom prst="rect">
            <a:avLst/>
          </a:prstGeom>
          <a:noFill/>
        </p:spPr>
        <p:txBody>
          <a:bodyPr wrap="square" rtlCol="0">
            <a:spAutoFit/>
          </a:bodyPr>
          <a:lstStyle/>
          <a:p>
            <a:r>
              <a:rPr lang="en-US" sz="4000" b="1" i="1" dirty="0"/>
              <a:t>Purpose of Listening</a:t>
            </a:r>
          </a:p>
          <a:p>
            <a:pPr marL="285750" indent="-285750">
              <a:buFont typeface="Arial" panose="020B0604020202020204" pitchFamily="34" charset="0"/>
              <a:buChar char="•"/>
            </a:pPr>
            <a:r>
              <a:rPr lang="en-US" sz="4000" dirty="0"/>
              <a:t>Specifically focus on the messages being communicated, avoid distractions and preconceptions</a:t>
            </a:r>
          </a:p>
          <a:p>
            <a:pPr marL="285750" indent="-285750">
              <a:buFont typeface="Arial" panose="020B0604020202020204" pitchFamily="34" charset="0"/>
              <a:buChar char="•"/>
            </a:pPr>
            <a:r>
              <a:rPr lang="en-US" sz="4000" dirty="0"/>
              <a:t>Gain a full/accurate understanding into speakers point of view</a:t>
            </a:r>
          </a:p>
          <a:p>
            <a:pPr marL="285750" indent="-285750">
              <a:buFont typeface="Arial" panose="020B0604020202020204" pitchFamily="34" charset="0"/>
              <a:buChar char="•"/>
            </a:pPr>
            <a:r>
              <a:rPr lang="en-US" sz="4000" dirty="0"/>
              <a:t>Critically assess what is being said</a:t>
            </a:r>
          </a:p>
          <a:p>
            <a:pPr marL="285750" indent="-285750">
              <a:buFont typeface="Arial" panose="020B0604020202020204" pitchFamily="34" charset="0"/>
              <a:buChar char="•"/>
            </a:pPr>
            <a:r>
              <a:rPr lang="en-US" sz="4000" dirty="0"/>
              <a:t>Observe non-verbal signals</a:t>
            </a:r>
          </a:p>
        </p:txBody>
      </p:sp>
    </p:spTree>
    <p:extLst>
      <p:ext uri="{BB962C8B-B14F-4D97-AF65-F5344CB8AC3E}">
        <p14:creationId xmlns:p14="http://schemas.microsoft.com/office/powerpoint/2010/main" val="14268768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856D9-C3A4-43FC-B28A-763295CDD058}"/>
              </a:ext>
            </a:extLst>
          </p:cNvPr>
          <p:cNvSpPr>
            <a:spLocks noGrp="1"/>
          </p:cNvSpPr>
          <p:nvPr>
            <p:ph type="title"/>
          </p:nvPr>
        </p:nvSpPr>
        <p:spPr>
          <a:xfrm>
            <a:off x="838200" y="79798"/>
            <a:ext cx="10515600" cy="903838"/>
          </a:xfrm>
        </p:spPr>
        <p:txBody>
          <a:bodyPr>
            <a:normAutofit fontScale="90000"/>
          </a:bodyPr>
          <a:lstStyle/>
          <a:p>
            <a:pPr algn="ctr"/>
            <a:r>
              <a:rPr lang="en-US" sz="6000" b="1" i="1" u="sng" dirty="0"/>
              <a:t>Listening Communications</a:t>
            </a:r>
          </a:p>
        </p:txBody>
      </p:sp>
      <p:sp>
        <p:nvSpPr>
          <p:cNvPr id="7" name="TextBox 6">
            <a:extLst>
              <a:ext uri="{FF2B5EF4-FFF2-40B4-BE49-F238E27FC236}">
                <a16:creationId xmlns:a16="http://schemas.microsoft.com/office/drawing/2014/main" id="{45CD0741-2318-4FD4-86B1-4709E862126D}"/>
              </a:ext>
            </a:extLst>
          </p:cNvPr>
          <p:cNvSpPr txBox="1"/>
          <p:nvPr/>
        </p:nvSpPr>
        <p:spPr>
          <a:xfrm>
            <a:off x="95250" y="1228397"/>
            <a:ext cx="12001500" cy="4401205"/>
          </a:xfrm>
          <a:prstGeom prst="rect">
            <a:avLst/>
          </a:prstGeom>
          <a:noFill/>
        </p:spPr>
        <p:txBody>
          <a:bodyPr wrap="square" rtlCol="0">
            <a:spAutoFit/>
          </a:bodyPr>
          <a:lstStyle/>
          <a:p>
            <a:r>
              <a:rPr lang="en-US" sz="4000" b="1" i="1" dirty="0"/>
              <a:t>Purpose of Listening</a:t>
            </a:r>
          </a:p>
          <a:p>
            <a:pPr marL="285750" indent="-285750">
              <a:buFont typeface="Arial" panose="020B0604020202020204" pitchFamily="34" charset="0"/>
              <a:buChar char="•"/>
            </a:pPr>
            <a:r>
              <a:rPr lang="en-US" sz="4000" dirty="0"/>
              <a:t>Show interest, concern and concentration</a:t>
            </a:r>
          </a:p>
          <a:p>
            <a:pPr marL="285750" indent="-285750">
              <a:buFont typeface="Arial" panose="020B0604020202020204" pitchFamily="34" charset="0"/>
              <a:buChar char="•"/>
            </a:pPr>
            <a:r>
              <a:rPr lang="en-US" sz="4000" dirty="0"/>
              <a:t>To encourage the speaker to be open and honest</a:t>
            </a:r>
          </a:p>
          <a:p>
            <a:pPr marL="285750" indent="-285750">
              <a:buFont typeface="Arial" panose="020B0604020202020204" pitchFamily="34" charset="0"/>
              <a:buChar char="•"/>
            </a:pPr>
            <a:r>
              <a:rPr lang="en-US" sz="4000" dirty="0"/>
              <a:t>To develop a selflessness approach, putting the speaker first</a:t>
            </a:r>
          </a:p>
          <a:p>
            <a:pPr marL="285750" indent="-285750">
              <a:buFont typeface="Arial" panose="020B0604020202020204" pitchFamily="34" charset="0"/>
              <a:buChar char="•"/>
            </a:pPr>
            <a:r>
              <a:rPr lang="en-US" sz="4000" dirty="0"/>
              <a:t>To arrive at a shared and agreed understanding and acceptance of both sides views</a:t>
            </a:r>
          </a:p>
        </p:txBody>
      </p:sp>
    </p:spTree>
    <p:extLst>
      <p:ext uri="{BB962C8B-B14F-4D97-AF65-F5344CB8AC3E}">
        <p14:creationId xmlns:p14="http://schemas.microsoft.com/office/powerpoint/2010/main" val="13740389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856D9-C3A4-43FC-B28A-763295CDD058}"/>
              </a:ext>
            </a:extLst>
          </p:cNvPr>
          <p:cNvSpPr>
            <a:spLocks noGrp="1"/>
          </p:cNvSpPr>
          <p:nvPr>
            <p:ph type="title"/>
          </p:nvPr>
        </p:nvSpPr>
        <p:spPr>
          <a:xfrm>
            <a:off x="838200" y="79798"/>
            <a:ext cx="10515600" cy="903838"/>
          </a:xfrm>
        </p:spPr>
        <p:txBody>
          <a:bodyPr>
            <a:normAutofit fontScale="90000"/>
          </a:bodyPr>
          <a:lstStyle/>
          <a:p>
            <a:pPr algn="ctr"/>
            <a:r>
              <a:rPr lang="en-US" sz="6000" b="1" i="1" u="sng" dirty="0"/>
              <a:t>Listening Communications</a:t>
            </a:r>
          </a:p>
        </p:txBody>
      </p:sp>
      <p:sp>
        <p:nvSpPr>
          <p:cNvPr id="3" name="TextBox 2">
            <a:extLst>
              <a:ext uri="{FF2B5EF4-FFF2-40B4-BE49-F238E27FC236}">
                <a16:creationId xmlns:a16="http://schemas.microsoft.com/office/drawing/2014/main" id="{D74EE2F7-7974-4DDC-8855-DDFA077E84AC}"/>
              </a:ext>
            </a:extLst>
          </p:cNvPr>
          <p:cNvSpPr txBox="1"/>
          <p:nvPr/>
        </p:nvSpPr>
        <p:spPr>
          <a:xfrm>
            <a:off x="379379" y="1187917"/>
            <a:ext cx="11501943" cy="5016758"/>
          </a:xfrm>
          <a:prstGeom prst="rect">
            <a:avLst/>
          </a:prstGeom>
          <a:noFill/>
        </p:spPr>
        <p:txBody>
          <a:bodyPr wrap="square" rtlCol="0">
            <a:spAutoFit/>
          </a:bodyPr>
          <a:lstStyle/>
          <a:p>
            <a:pPr algn="l"/>
            <a:r>
              <a:rPr lang="en-US" sz="4000" b="0" i="0" u="none" strike="noStrike" baseline="0" dirty="0">
                <a:solidFill>
                  <a:srgbClr val="000000"/>
                </a:solidFill>
                <a:latin typeface="Tahoma" panose="020B0604030504040204" pitchFamily="34" charset="0"/>
              </a:rPr>
              <a:t>James 1:19 (NASU) </a:t>
            </a:r>
          </a:p>
          <a:p>
            <a:pPr marR="1350" algn="l"/>
            <a:r>
              <a:rPr lang="en-US" sz="4000" b="1" i="0" u="none" strike="noStrike" baseline="30000" dirty="0">
                <a:solidFill>
                  <a:srgbClr val="21770A"/>
                </a:solidFill>
                <a:latin typeface="Trebuchet MS" panose="020B0603020202020204" pitchFamily="34" charset="0"/>
              </a:rPr>
              <a:t>19</a:t>
            </a:r>
            <a:r>
              <a:rPr lang="en-US" sz="4000" b="1" i="0" u="none" strike="noStrike" baseline="0" dirty="0">
                <a:solidFill>
                  <a:srgbClr val="21770A"/>
                </a:solidFill>
                <a:latin typeface="Trebuchet MS" panose="020B0603020202020204" pitchFamily="34" charset="0"/>
              </a:rPr>
              <a:t> </a:t>
            </a:r>
            <a:r>
              <a:rPr lang="en-US" sz="4000" b="0" i="1" u="none" strike="noStrike" baseline="0" dirty="0">
                <a:solidFill>
                  <a:srgbClr val="555454"/>
                </a:solidFill>
                <a:latin typeface="Trebuchet MS" panose="020B0603020202020204" pitchFamily="34" charset="0"/>
              </a:rPr>
              <a:t>This </a:t>
            </a:r>
            <a:r>
              <a:rPr lang="en-US" sz="4000" b="0" i="0" u="none" strike="noStrike" baseline="0" dirty="0">
                <a:solidFill>
                  <a:srgbClr val="000000"/>
                </a:solidFill>
                <a:latin typeface="Trebuchet MS" panose="020B0603020202020204" pitchFamily="34" charset="0"/>
              </a:rPr>
              <a:t>you know, my beloved brethren. But everyone must be quick to hear, slow to speak </a:t>
            </a:r>
            <a:r>
              <a:rPr lang="en-US" sz="4000" b="0" i="1" u="none" strike="noStrike" baseline="0" dirty="0">
                <a:solidFill>
                  <a:srgbClr val="555454"/>
                </a:solidFill>
                <a:latin typeface="Trebuchet MS" panose="020B0603020202020204" pitchFamily="34" charset="0"/>
              </a:rPr>
              <a:t>and </a:t>
            </a:r>
            <a:r>
              <a:rPr lang="en-US" sz="4000" b="0" i="0" u="none" strike="noStrike" baseline="0" dirty="0">
                <a:solidFill>
                  <a:srgbClr val="000000"/>
                </a:solidFill>
                <a:latin typeface="Trebuchet MS" panose="020B0603020202020204" pitchFamily="34" charset="0"/>
              </a:rPr>
              <a:t>slow to anger </a:t>
            </a:r>
            <a:endParaRPr lang="en-US" sz="4000" b="0" i="0" u="none" strike="noStrike" baseline="0" dirty="0">
              <a:solidFill>
                <a:srgbClr val="000000"/>
              </a:solidFill>
              <a:latin typeface="Tahoma" panose="020B0604030504040204" pitchFamily="34" charset="0"/>
            </a:endParaRPr>
          </a:p>
          <a:p>
            <a:pPr algn="l"/>
            <a:endParaRPr lang="en-US" sz="4000" dirty="0">
              <a:solidFill>
                <a:srgbClr val="000000"/>
              </a:solidFill>
              <a:latin typeface="Tahoma" panose="020B0604030504040204" pitchFamily="34" charset="0"/>
            </a:endParaRPr>
          </a:p>
          <a:p>
            <a:pPr algn="l"/>
            <a:r>
              <a:rPr lang="en-US" sz="4000" b="0" i="0" u="none" strike="noStrike" baseline="0" dirty="0">
                <a:solidFill>
                  <a:srgbClr val="000000"/>
                </a:solidFill>
                <a:latin typeface="Tahoma" panose="020B0604030504040204" pitchFamily="34" charset="0"/>
              </a:rPr>
              <a:t>Proverbs 19:20 (NASU) </a:t>
            </a:r>
          </a:p>
          <a:p>
            <a:pPr marR="2390" algn="l"/>
            <a:r>
              <a:rPr lang="en-US" sz="4000" b="1" i="0" u="none" strike="noStrike" baseline="30000" dirty="0">
                <a:solidFill>
                  <a:srgbClr val="21770A"/>
                </a:solidFill>
                <a:latin typeface="Trebuchet MS" panose="020B0603020202020204" pitchFamily="34" charset="0"/>
              </a:rPr>
              <a:t>20</a:t>
            </a:r>
            <a:r>
              <a:rPr lang="en-US" sz="4000" b="1" i="0" u="none" strike="noStrike" baseline="0" dirty="0">
                <a:solidFill>
                  <a:srgbClr val="21770A"/>
                </a:solidFill>
                <a:latin typeface="Trebuchet MS" panose="020B0603020202020204" pitchFamily="34" charset="0"/>
              </a:rPr>
              <a:t> </a:t>
            </a:r>
            <a:r>
              <a:rPr lang="en-US" sz="4000" b="0" i="0" u="none" strike="noStrike" baseline="0" dirty="0">
                <a:solidFill>
                  <a:srgbClr val="000000"/>
                </a:solidFill>
                <a:latin typeface="Trebuchet MS" panose="020B0603020202020204" pitchFamily="34" charset="0"/>
              </a:rPr>
              <a:t>Listen to counsel and accept discipline, That you may be wise the rest of your days.</a:t>
            </a:r>
          </a:p>
        </p:txBody>
      </p:sp>
    </p:spTree>
    <p:extLst>
      <p:ext uri="{BB962C8B-B14F-4D97-AF65-F5344CB8AC3E}">
        <p14:creationId xmlns:p14="http://schemas.microsoft.com/office/powerpoint/2010/main" val="29148022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856D9-C3A4-43FC-B28A-763295CDD058}"/>
              </a:ext>
            </a:extLst>
          </p:cNvPr>
          <p:cNvSpPr>
            <a:spLocks noGrp="1"/>
          </p:cNvSpPr>
          <p:nvPr>
            <p:ph type="title"/>
          </p:nvPr>
        </p:nvSpPr>
        <p:spPr>
          <a:xfrm>
            <a:off x="838200" y="0"/>
            <a:ext cx="10515600" cy="903838"/>
          </a:xfrm>
        </p:spPr>
        <p:txBody>
          <a:bodyPr>
            <a:normAutofit fontScale="90000"/>
          </a:bodyPr>
          <a:lstStyle/>
          <a:p>
            <a:pPr algn="ctr"/>
            <a:r>
              <a:rPr lang="en-US" sz="6000" b="1" i="1" u="sng" dirty="0"/>
              <a:t>Listening Communications</a:t>
            </a:r>
          </a:p>
        </p:txBody>
      </p:sp>
      <p:sp>
        <p:nvSpPr>
          <p:cNvPr id="3" name="TextBox 2">
            <a:extLst>
              <a:ext uri="{FF2B5EF4-FFF2-40B4-BE49-F238E27FC236}">
                <a16:creationId xmlns:a16="http://schemas.microsoft.com/office/drawing/2014/main" id="{D74EE2F7-7974-4DDC-8855-DDFA077E84AC}"/>
              </a:ext>
            </a:extLst>
          </p:cNvPr>
          <p:cNvSpPr txBox="1"/>
          <p:nvPr/>
        </p:nvSpPr>
        <p:spPr>
          <a:xfrm>
            <a:off x="371273" y="903838"/>
            <a:ext cx="11268075" cy="3908762"/>
          </a:xfrm>
          <a:prstGeom prst="rect">
            <a:avLst/>
          </a:prstGeom>
          <a:noFill/>
          <a:ln>
            <a:solidFill>
              <a:schemeClr val="tx1"/>
            </a:solidFill>
          </a:ln>
        </p:spPr>
        <p:txBody>
          <a:bodyPr wrap="square" rtlCol="0">
            <a:spAutoFit/>
          </a:bodyPr>
          <a:lstStyle/>
          <a:p>
            <a:pPr algn="l"/>
            <a:r>
              <a:rPr lang="en-US" sz="3800" b="0" i="0" u="none" strike="noStrike" baseline="0" dirty="0">
                <a:solidFill>
                  <a:srgbClr val="000000"/>
                </a:solidFill>
                <a:latin typeface="Tahoma" panose="020B0604030504040204" pitchFamily="34" charset="0"/>
              </a:rPr>
              <a:t>Proverbs 2:2 (NASU) </a:t>
            </a:r>
          </a:p>
          <a:p>
            <a:pPr marR="2390" algn="l"/>
            <a:r>
              <a:rPr lang="en-US" sz="3800" b="1" i="0" u="none" strike="noStrike" baseline="30000" dirty="0">
                <a:solidFill>
                  <a:srgbClr val="21770A"/>
                </a:solidFill>
                <a:latin typeface="Trebuchet MS" panose="020B0603020202020204" pitchFamily="34" charset="0"/>
              </a:rPr>
              <a:t>2</a:t>
            </a:r>
            <a:r>
              <a:rPr lang="en-US" sz="3800" b="1" i="0" u="none" strike="noStrike" baseline="0" dirty="0">
                <a:solidFill>
                  <a:srgbClr val="21770A"/>
                </a:solidFill>
                <a:latin typeface="Trebuchet MS" panose="020B0603020202020204" pitchFamily="34" charset="0"/>
              </a:rPr>
              <a:t> </a:t>
            </a:r>
            <a:r>
              <a:rPr lang="en-US" sz="3800" b="0" i="0" u="none" strike="noStrike" baseline="0" dirty="0">
                <a:solidFill>
                  <a:srgbClr val="000000"/>
                </a:solidFill>
                <a:latin typeface="Trebuchet MS" panose="020B0603020202020204" pitchFamily="34" charset="0"/>
              </a:rPr>
              <a:t>Make your ear attentive to wisdom, Incline your heart to understanding; </a:t>
            </a:r>
          </a:p>
          <a:p>
            <a:endParaRPr lang="en-US" sz="2000" u="none" dirty="0">
              <a:solidFill>
                <a:srgbClr val="000000"/>
              </a:solidFill>
              <a:latin typeface="Tahoma" panose="020B0604030504040204" pitchFamily="34" charset="0"/>
            </a:endParaRPr>
          </a:p>
          <a:p>
            <a:pPr algn="l"/>
            <a:r>
              <a:rPr lang="en-US" sz="3800" b="0" i="0" u="none" strike="noStrike" baseline="0" dirty="0">
                <a:solidFill>
                  <a:srgbClr val="000000"/>
                </a:solidFill>
                <a:latin typeface="Tahoma" panose="020B0604030504040204" pitchFamily="34" charset="0"/>
              </a:rPr>
              <a:t>Psalms 34:15 (NASU) </a:t>
            </a:r>
          </a:p>
          <a:p>
            <a:pPr marR="2390" algn="l"/>
            <a:r>
              <a:rPr lang="en-US" sz="3800" b="1" i="0" u="none" strike="noStrike" baseline="30000" dirty="0">
                <a:solidFill>
                  <a:srgbClr val="21770A"/>
                </a:solidFill>
                <a:latin typeface="Trebuchet MS" panose="020B0603020202020204" pitchFamily="34" charset="0"/>
              </a:rPr>
              <a:t>15</a:t>
            </a:r>
            <a:r>
              <a:rPr lang="en-US" sz="3800" b="1" i="0" u="none" strike="noStrike" baseline="0" dirty="0">
                <a:solidFill>
                  <a:srgbClr val="21770A"/>
                </a:solidFill>
                <a:latin typeface="Trebuchet MS" panose="020B0603020202020204" pitchFamily="34" charset="0"/>
              </a:rPr>
              <a:t> </a:t>
            </a:r>
            <a:r>
              <a:rPr lang="en-US" sz="3800" b="0" i="0" u="none" strike="noStrike" baseline="0" dirty="0">
                <a:solidFill>
                  <a:srgbClr val="000000"/>
                </a:solidFill>
                <a:latin typeface="Trebuchet MS" panose="020B0603020202020204" pitchFamily="34" charset="0"/>
              </a:rPr>
              <a:t>The eyes of the Lord are toward the righteous, And His ears are </a:t>
            </a:r>
            <a:r>
              <a:rPr lang="en-US" sz="3800" b="0" i="1" u="none" strike="noStrike" baseline="0" dirty="0">
                <a:solidFill>
                  <a:srgbClr val="555454"/>
                </a:solidFill>
                <a:latin typeface="Trebuchet MS" panose="020B0603020202020204" pitchFamily="34" charset="0"/>
              </a:rPr>
              <a:t>open </a:t>
            </a:r>
            <a:r>
              <a:rPr lang="en-US" sz="3800" b="0" i="0" u="none" strike="noStrike" baseline="0" dirty="0">
                <a:solidFill>
                  <a:srgbClr val="000000"/>
                </a:solidFill>
                <a:latin typeface="Trebuchet MS" panose="020B0603020202020204" pitchFamily="34" charset="0"/>
              </a:rPr>
              <a:t>to their cry. </a:t>
            </a:r>
          </a:p>
        </p:txBody>
      </p:sp>
      <p:sp>
        <p:nvSpPr>
          <p:cNvPr id="10" name="TextBox 9">
            <a:extLst>
              <a:ext uri="{FF2B5EF4-FFF2-40B4-BE49-F238E27FC236}">
                <a16:creationId xmlns:a16="http://schemas.microsoft.com/office/drawing/2014/main" id="{D3853F42-2A34-4FF7-9025-1F1C802F8446}"/>
              </a:ext>
            </a:extLst>
          </p:cNvPr>
          <p:cNvSpPr txBox="1"/>
          <p:nvPr/>
        </p:nvSpPr>
        <p:spPr>
          <a:xfrm>
            <a:off x="371273" y="5252936"/>
            <a:ext cx="11360284" cy="1323439"/>
          </a:xfrm>
          <a:prstGeom prst="rect">
            <a:avLst/>
          </a:prstGeom>
          <a:noFill/>
        </p:spPr>
        <p:txBody>
          <a:bodyPr wrap="square" rtlCol="0">
            <a:spAutoFit/>
          </a:bodyPr>
          <a:lstStyle/>
          <a:p>
            <a:pPr marL="285750" indent="-285750">
              <a:buFont typeface="Arial" panose="020B0604020202020204" pitchFamily="34" charset="0"/>
              <a:buChar char="•"/>
            </a:pPr>
            <a:r>
              <a:rPr lang="en-US" sz="4000" dirty="0"/>
              <a:t>What would GOD hear if his ears were open the same as our listening ears?</a:t>
            </a:r>
          </a:p>
        </p:txBody>
      </p:sp>
    </p:spTree>
    <p:extLst>
      <p:ext uri="{BB962C8B-B14F-4D97-AF65-F5344CB8AC3E}">
        <p14:creationId xmlns:p14="http://schemas.microsoft.com/office/powerpoint/2010/main" val="5075668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856D9-C3A4-43FC-B28A-763295CDD058}"/>
              </a:ext>
            </a:extLst>
          </p:cNvPr>
          <p:cNvSpPr>
            <a:spLocks noGrp="1"/>
          </p:cNvSpPr>
          <p:nvPr>
            <p:ph type="title"/>
          </p:nvPr>
        </p:nvSpPr>
        <p:spPr>
          <a:xfrm>
            <a:off x="838199" y="119479"/>
            <a:ext cx="10515600" cy="903838"/>
          </a:xfrm>
        </p:spPr>
        <p:txBody>
          <a:bodyPr>
            <a:normAutofit fontScale="90000"/>
          </a:bodyPr>
          <a:lstStyle/>
          <a:p>
            <a:pPr algn="ctr"/>
            <a:r>
              <a:rPr lang="en-US" sz="6000" b="1" i="1" u="sng" dirty="0"/>
              <a:t>Verbal  Communications</a:t>
            </a:r>
          </a:p>
        </p:txBody>
      </p:sp>
      <p:sp>
        <p:nvSpPr>
          <p:cNvPr id="3" name="TextBox 2">
            <a:extLst>
              <a:ext uri="{FF2B5EF4-FFF2-40B4-BE49-F238E27FC236}">
                <a16:creationId xmlns:a16="http://schemas.microsoft.com/office/drawing/2014/main" id="{D74EE2F7-7974-4DDC-8855-DDFA077E84AC}"/>
              </a:ext>
            </a:extLst>
          </p:cNvPr>
          <p:cNvSpPr txBox="1"/>
          <p:nvPr/>
        </p:nvSpPr>
        <p:spPr>
          <a:xfrm>
            <a:off x="223736" y="1106460"/>
            <a:ext cx="11789924" cy="1323439"/>
          </a:xfrm>
          <a:prstGeom prst="rect">
            <a:avLst/>
          </a:prstGeom>
          <a:noFill/>
        </p:spPr>
        <p:txBody>
          <a:bodyPr wrap="square" rtlCol="0">
            <a:spAutoFit/>
          </a:bodyPr>
          <a:lstStyle/>
          <a:p>
            <a:pPr marL="571500" indent="-571500">
              <a:buFont typeface="Arial" panose="020B0604020202020204" pitchFamily="34" charset="0"/>
              <a:buChar char="•"/>
            </a:pPr>
            <a:r>
              <a:rPr lang="en-US" sz="4000" b="0" i="0" u="none" strike="noStrike" baseline="0" dirty="0">
                <a:solidFill>
                  <a:srgbClr val="000000"/>
                </a:solidFill>
                <a:latin typeface="Trebuchet MS" panose="020B0603020202020204" pitchFamily="34" charset="0"/>
              </a:rPr>
              <a:t>All fo</a:t>
            </a:r>
            <a:r>
              <a:rPr lang="en-US" sz="4000" dirty="0">
                <a:solidFill>
                  <a:srgbClr val="000000"/>
                </a:solidFill>
                <a:latin typeface="Trebuchet MS" panose="020B0603020202020204" pitchFamily="34" charset="0"/>
              </a:rPr>
              <a:t>rms of speech, to include face-to-face conversation, phone call, hand held radios </a:t>
            </a:r>
            <a:r>
              <a:rPr lang="en-US" sz="4000" dirty="0" err="1">
                <a:solidFill>
                  <a:srgbClr val="000000"/>
                </a:solidFill>
                <a:latin typeface="Trebuchet MS" panose="020B0603020202020204" pitchFamily="34" charset="0"/>
              </a:rPr>
              <a:t>etc</a:t>
            </a:r>
            <a:r>
              <a:rPr lang="en-US" sz="4000" dirty="0">
                <a:solidFill>
                  <a:srgbClr val="000000"/>
                </a:solidFill>
                <a:latin typeface="Trebuchet MS" panose="020B0603020202020204" pitchFamily="34" charset="0"/>
              </a:rPr>
              <a:t>… </a:t>
            </a:r>
          </a:p>
        </p:txBody>
      </p:sp>
      <p:sp>
        <p:nvSpPr>
          <p:cNvPr id="4" name="TextBox 3">
            <a:extLst>
              <a:ext uri="{FF2B5EF4-FFF2-40B4-BE49-F238E27FC236}">
                <a16:creationId xmlns:a16="http://schemas.microsoft.com/office/drawing/2014/main" id="{A31C2968-7F7B-4689-B5F1-D3C6D4F1882B}"/>
              </a:ext>
            </a:extLst>
          </p:cNvPr>
          <p:cNvSpPr txBox="1"/>
          <p:nvPr/>
        </p:nvSpPr>
        <p:spPr>
          <a:xfrm>
            <a:off x="429637" y="3566328"/>
            <a:ext cx="5257801" cy="2862322"/>
          </a:xfrm>
          <a:prstGeom prst="rect">
            <a:avLst/>
          </a:prstGeom>
          <a:noFill/>
        </p:spPr>
        <p:txBody>
          <a:bodyPr wrap="square" rtlCol="0">
            <a:spAutoFit/>
          </a:bodyPr>
          <a:lstStyle/>
          <a:p>
            <a:pPr marL="285750" indent="-285750">
              <a:buFont typeface="Arial" panose="020B0604020202020204" pitchFamily="34" charset="0"/>
              <a:buChar char="•"/>
            </a:pPr>
            <a:r>
              <a:rPr lang="en-US" sz="3600" dirty="0"/>
              <a:t>Tone</a:t>
            </a:r>
          </a:p>
          <a:p>
            <a:pPr marL="285750" indent="-285750">
              <a:buFont typeface="Arial" panose="020B0604020202020204" pitchFamily="34" charset="0"/>
              <a:buChar char="•"/>
            </a:pPr>
            <a:r>
              <a:rPr lang="en-US" sz="3600" dirty="0"/>
              <a:t>Volume</a:t>
            </a:r>
          </a:p>
          <a:p>
            <a:pPr marL="285750" indent="-285750">
              <a:buFont typeface="Arial" panose="020B0604020202020204" pitchFamily="34" charset="0"/>
              <a:buChar char="•"/>
            </a:pPr>
            <a:r>
              <a:rPr lang="en-US" sz="3600" dirty="0"/>
              <a:t>Speed/Pace</a:t>
            </a:r>
          </a:p>
          <a:p>
            <a:pPr marL="285750" indent="-285750">
              <a:buFont typeface="Arial" panose="020B0604020202020204" pitchFamily="34" charset="0"/>
              <a:buChar char="•"/>
            </a:pPr>
            <a:r>
              <a:rPr lang="en-US" sz="3600" dirty="0"/>
              <a:t>Language Difference</a:t>
            </a:r>
          </a:p>
          <a:p>
            <a:pPr marL="285750" indent="-285750">
              <a:buFont typeface="Arial" panose="020B0604020202020204" pitchFamily="34" charset="0"/>
              <a:buChar char="•"/>
            </a:pPr>
            <a:r>
              <a:rPr lang="en-US" sz="3600" dirty="0"/>
              <a:t>Vocabulary/ Phraseology</a:t>
            </a:r>
          </a:p>
        </p:txBody>
      </p:sp>
      <p:sp>
        <p:nvSpPr>
          <p:cNvPr id="5" name="TextBox 4">
            <a:extLst>
              <a:ext uri="{FF2B5EF4-FFF2-40B4-BE49-F238E27FC236}">
                <a16:creationId xmlns:a16="http://schemas.microsoft.com/office/drawing/2014/main" id="{67557599-527B-4038-B299-4C7E0A2A9A72}"/>
              </a:ext>
            </a:extLst>
          </p:cNvPr>
          <p:cNvSpPr txBox="1"/>
          <p:nvPr/>
        </p:nvSpPr>
        <p:spPr>
          <a:xfrm>
            <a:off x="6243536" y="3429000"/>
            <a:ext cx="5257801" cy="3970318"/>
          </a:xfrm>
          <a:prstGeom prst="rect">
            <a:avLst/>
          </a:prstGeom>
          <a:noFill/>
        </p:spPr>
        <p:txBody>
          <a:bodyPr wrap="square" rtlCol="0">
            <a:spAutoFit/>
          </a:bodyPr>
          <a:lstStyle/>
          <a:p>
            <a:pPr marL="58738" indent="-55563">
              <a:buFont typeface="Arial" panose="020B0604020202020204" pitchFamily="34" charset="0"/>
              <a:buChar char="•"/>
            </a:pPr>
            <a:r>
              <a:rPr lang="en-US" sz="3600" dirty="0"/>
              <a:t> Physiological reason</a:t>
            </a:r>
          </a:p>
          <a:p>
            <a:pPr marL="3175"/>
            <a:r>
              <a:rPr lang="en-US" sz="3600" dirty="0"/>
              <a:t>     (speech/hearing)</a:t>
            </a:r>
          </a:p>
          <a:p>
            <a:pPr marL="285750" indent="-285750">
              <a:buFont typeface="Arial" panose="020B0604020202020204" pitchFamily="34" charset="0"/>
              <a:buChar char="•"/>
            </a:pPr>
            <a:r>
              <a:rPr lang="en-US" sz="3600" dirty="0"/>
              <a:t>Environmental Aspects</a:t>
            </a:r>
          </a:p>
          <a:p>
            <a:r>
              <a:rPr lang="en-US" sz="3600" dirty="0"/>
              <a:t>     (noise/distractions)</a:t>
            </a:r>
          </a:p>
          <a:p>
            <a:pPr marL="285750" indent="-285750">
              <a:buFont typeface="Arial" panose="020B0604020202020204" pitchFamily="34" charset="0"/>
              <a:buChar char="•"/>
            </a:pPr>
            <a:r>
              <a:rPr lang="en-US" sz="3600" dirty="0"/>
              <a:t>Technical Aspects</a:t>
            </a:r>
          </a:p>
          <a:p>
            <a:r>
              <a:rPr lang="en-US" sz="3600" dirty="0"/>
              <a:t>     (Equipment)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sp>
        <p:nvSpPr>
          <p:cNvPr id="6" name="TextBox 5">
            <a:extLst>
              <a:ext uri="{FF2B5EF4-FFF2-40B4-BE49-F238E27FC236}">
                <a16:creationId xmlns:a16="http://schemas.microsoft.com/office/drawing/2014/main" id="{8DD63048-371A-4309-ACA0-440B68533709}"/>
              </a:ext>
            </a:extLst>
          </p:cNvPr>
          <p:cNvSpPr txBox="1"/>
          <p:nvPr/>
        </p:nvSpPr>
        <p:spPr>
          <a:xfrm>
            <a:off x="410182" y="2858442"/>
            <a:ext cx="6935821" cy="707886"/>
          </a:xfrm>
          <a:prstGeom prst="rect">
            <a:avLst/>
          </a:prstGeom>
          <a:noFill/>
        </p:spPr>
        <p:txBody>
          <a:bodyPr wrap="square" rtlCol="0">
            <a:spAutoFit/>
          </a:bodyPr>
          <a:lstStyle/>
          <a:p>
            <a:r>
              <a:rPr lang="en-US" sz="4000" b="1" i="1" u="sng" dirty="0"/>
              <a:t>Verbal Communication Factors: </a:t>
            </a:r>
          </a:p>
        </p:txBody>
      </p:sp>
    </p:spTree>
    <p:extLst>
      <p:ext uri="{BB962C8B-B14F-4D97-AF65-F5344CB8AC3E}">
        <p14:creationId xmlns:p14="http://schemas.microsoft.com/office/powerpoint/2010/main" val="29046131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856D9-C3A4-43FC-B28A-763295CDD058}"/>
              </a:ext>
            </a:extLst>
          </p:cNvPr>
          <p:cNvSpPr>
            <a:spLocks noGrp="1"/>
          </p:cNvSpPr>
          <p:nvPr>
            <p:ph type="title"/>
          </p:nvPr>
        </p:nvSpPr>
        <p:spPr>
          <a:xfrm>
            <a:off x="838199" y="119479"/>
            <a:ext cx="10515600" cy="903838"/>
          </a:xfrm>
        </p:spPr>
        <p:txBody>
          <a:bodyPr>
            <a:normAutofit fontScale="90000"/>
          </a:bodyPr>
          <a:lstStyle/>
          <a:p>
            <a:pPr algn="ctr"/>
            <a:r>
              <a:rPr lang="en-US" sz="6000" b="1" i="1" u="sng" dirty="0"/>
              <a:t>Verbal  Communications</a:t>
            </a:r>
          </a:p>
        </p:txBody>
      </p:sp>
      <p:sp>
        <p:nvSpPr>
          <p:cNvPr id="3" name="TextBox 2">
            <a:extLst>
              <a:ext uri="{FF2B5EF4-FFF2-40B4-BE49-F238E27FC236}">
                <a16:creationId xmlns:a16="http://schemas.microsoft.com/office/drawing/2014/main" id="{D74EE2F7-7974-4DDC-8855-DDFA077E84AC}"/>
              </a:ext>
            </a:extLst>
          </p:cNvPr>
          <p:cNvSpPr txBox="1"/>
          <p:nvPr/>
        </p:nvSpPr>
        <p:spPr>
          <a:xfrm>
            <a:off x="223736" y="1106460"/>
            <a:ext cx="11838562" cy="5139869"/>
          </a:xfrm>
          <a:prstGeom prst="rect">
            <a:avLst/>
          </a:prstGeom>
          <a:noFill/>
        </p:spPr>
        <p:txBody>
          <a:bodyPr wrap="square" rtlCol="0">
            <a:spAutoFit/>
          </a:bodyPr>
          <a:lstStyle/>
          <a:p>
            <a:r>
              <a:rPr lang="en-US" sz="4000" dirty="0"/>
              <a:t> </a:t>
            </a:r>
            <a:r>
              <a:rPr lang="en-US" sz="3600" b="0" i="0" u="none" strike="noStrike" baseline="0" dirty="0">
                <a:solidFill>
                  <a:srgbClr val="000000"/>
                </a:solidFill>
                <a:latin typeface="Tahoma" panose="020B0604030504040204" pitchFamily="34" charset="0"/>
              </a:rPr>
              <a:t>Titus 3:1-2 (NASU) </a:t>
            </a:r>
          </a:p>
          <a:p>
            <a:pPr marR="1350" algn="l"/>
            <a:r>
              <a:rPr lang="en-US" sz="3600" b="1" baseline="30000" dirty="0">
                <a:solidFill>
                  <a:srgbClr val="21770A"/>
                </a:solidFill>
                <a:latin typeface="Trebuchet MS" panose="020B0603020202020204" pitchFamily="34" charset="0"/>
              </a:rPr>
              <a:t>1 </a:t>
            </a:r>
            <a:r>
              <a:rPr lang="en-US" sz="3600" b="0" i="0" u="none" strike="noStrike" baseline="0" dirty="0">
                <a:solidFill>
                  <a:srgbClr val="000000"/>
                </a:solidFill>
                <a:latin typeface="Trebuchet MS" panose="020B0603020202020204" pitchFamily="34" charset="0"/>
              </a:rPr>
              <a:t>Remind them to be subject to rulers, to authorities, to be obedient, to be ready for every good deed, </a:t>
            </a:r>
          </a:p>
          <a:p>
            <a:pPr marR="1350" algn="l"/>
            <a:r>
              <a:rPr lang="en-US" sz="3600" b="1" i="0" u="none" strike="noStrike" baseline="30000" dirty="0">
                <a:solidFill>
                  <a:srgbClr val="21770A"/>
                </a:solidFill>
                <a:latin typeface="Trebuchet MS" panose="020B0603020202020204" pitchFamily="34" charset="0"/>
              </a:rPr>
              <a:t>2</a:t>
            </a:r>
            <a:r>
              <a:rPr lang="en-US" sz="3600" b="1" i="0" u="none" strike="noStrike" baseline="0" dirty="0">
                <a:solidFill>
                  <a:srgbClr val="21770A"/>
                </a:solidFill>
                <a:latin typeface="Trebuchet MS" panose="020B0603020202020204" pitchFamily="34" charset="0"/>
              </a:rPr>
              <a:t> </a:t>
            </a:r>
            <a:r>
              <a:rPr lang="en-US" sz="3600" b="0" i="0" u="none" strike="noStrike" baseline="0" dirty="0">
                <a:solidFill>
                  <a:srgbClr val="000000"/>
                </a:solidFill>
                <a:latin typeface="Trebuchet MS" panose="020B0603020202020204" pitchFamily="34" charset="0"/>
              </a:rPr>
              <a:t>to malign no one, to be peaceable, gentle, showing every consideration for all men. </a:t>
            </a:r>
          </a:p>
          <a:p>
            <a:endParaRPr lang="en-US" sz="3600" u="none" dirty="0">
              <a:solidFill>
                <a:srgbClr val="000000"/>
              </a:solidFill>
              <a:latin typeface="Tahoma" panose="020B0604030504040204" pitchFamily="34" charset="0"/>
            </a:endParaRPr>
          </a:p>
          <a:p>
            <a:pPr algn="l"/>
            <a:r>
              <a:rPr lang="en-US" sz="3600" b="0" i="0" u="none" strike="noStrike" baseline="0" dirty="0">
                <a:solidFill>
                  <a:srgbClr val="000000"/>
                </a:solidFill>
                <a:latin typeface="Tahoma" panose="020B0604030504040204" pitchFamily="34" charset="0"/>
              </a:rPr>
              <a:t>James 3:11 (NASU) </a:t>
            </a:r>
          </a:p>
          <a:p>
            <a:pPr marR="1350" algn="l"/>
            <a:r>
              <a:rPr lang="en-US" sz="3600" b="1" baseline="30000" dirty="0">
                <a:solidFill>
                  <a:srgbClr val="21770A"/>
                </a:solidFill>
                <a:latin typeface="Trebuchet MS" panose="020B0603020202020204" pitchFamily="34" charset="0"/>
              </a:rPr>
              <a:t>11</a:t>
            </a:r>
            <a:r>
              <a:rPr lang="en-US" sz="3600" b="0" i="0" u="none" strike="noStrike" baseline="0" dirty="0">
                <a:solidFill>
                  <a:srgbClr val="000000"/>
                </a:solidFill>
                <a:latin typeface="Trebuchet MS" panose="020B0603020202020204" pitchFamily="34" charset="0"/>
              </a:rPr>
              <a:t>Does a fountain send out from the same opening </a:t>
            </a:r>
            <a:r>
              <a:rPr lang="en-US" sz="3600" b="0" i="1" u="none" strike="noStrike" baseline="0" dirty="0">
                <a:solidFill>
                  <a:srgbClr val="555454"/>
                </a:solidFill>
                <a:latin typeface="Trebuchet MS" panose="020B0603020202020204" pitchFamily="34" charset="0"/>
              </a:rPr>
              <a:t>both </a:t>
            </a:r>
            <a:r>
              <a:rPr lang="en-US" sz="3600" b="0" i="0" u="none" strike="noStrike" baseline="0" dirty="0">
                <a:solidFill>
                  <a:srgbClr val="000000"/>
                </a:solidFill>
                <a:latin typeface="Trebuchet MS" panose="020B0603020202020204" pitchFamily="34" charset="0"/>
              </a:rPr>
              <a:t>fresh and bitter </a:t>
            </a:r>
            <a:r>
              <a:rPr lang="en-US" sz="3600" b="0" i="1" u="none" strike="noStrike" baseline="0" dirty="0">
                <a:solidFill>
                  <a:srgbClr val="555454"/>
                </a:solidFill>
                <a:latin typeface="Trebuchet MS" panose="020B0603020202020204" pitchFamily="34" charset="0"/>
              </a:rPr>
              <a:t>water? </a:t>
            </a:r>
            <a:r>
              <a:rPr lang="en-US" sz="3600" b="0" i="0" u="none" strike="noStrike" baseline="0" dirty="0">
                <a:solidFill>
                  <a:srgbClr val="000000"/>
                </a:solidFill>
                <a:latin typeface="Trebuchet MS" panose="020B0603020202020204" pitchFamily="34" charset="0"/>
              </a:rPr>
              <a:t> </a:t>
            </a:r>
          </a:p>
        </p:txBody>
      </p:sp>
    </p:spTree>
    <p:extLst>
      <p:ext uri="{BB962C8B-B14F-4D97-AF65-F5344CB8AC3E}">
        <p14:creationId xmlns:p14="http://schemas.microsoft.com/office/powerpoint/2010/main" val="39826334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856D9-C3A4-43FC-B28A-763295CDD058}"/>
              </a:ext>
            </a:extLst>
          </p:cNvPr>
          <p:cNvSpPr>
            <a:spLocks noGrp="1"/>
          </p:cNvSpPr>
          <p:nvPr>
            <p:ph type="title"/>
          </p:nvPr>
        </p:nvSpPr>
        <p:spPr>
          <a:xfrm>
            <a:off x="838199" y="119479"/>
            <a:ext cx="10515600" cy="903838"/>
          </a:xfrm>
        </p:spPr>
        <p:txBody>
          <a:bodyPr>
            <a:normAutofit fontScale="90000"/>
          </a:bodyPr>
          <a:lstStyle/>
          <a:p>
            <a:pPr algn="ctr"/>
            <a:r>
              <a:rPr lang="en-US" sz="6000" b="1" i="1" u="sng" dirty="0"/>
              <a:t>Verbal  Communications</a:t>
            </a:r>
          </a:p>
        </p:txBody>
      </p:sp>
      <p:sp>
        <p:nvSpPr>
          <p:cNvPr id="3" name="TextBox 2">
            <a:extLst>
              <a:ext uri="{FF2B5EF4-FFF2-40B4-BE49-F238E27FC236}">
                <a16:creationId xmlns:a16="http://schemas.microsoft.com/office/drawing/2014/main" id="{D74EE2F7-7974-4DDC-8855-DDFA077E84AC}"/>
              </a:ext>
            </a:extLst>
          </p:cNvPr>
          <p:cNvSpPr txBox="1"/>
          <p:nvPr/>
        </p:nvSpPr>
        <p:spPr>
          <a:xfrm>
            <a:off x="223736" y="1106460"/>
            <a:ext cx="11838562" cy="5909310"/>
          </a:xfrm>
          <a:prstGeom prst="rect">
            <a:avLst/>
          </a:prstGeom>
          <a:noFill/>
        </p:spPr>
        <p:txBody>
          <a:bodyPr wrap="square" rtlCol="0">
            <a:spAutoFit/>
          </a:bodyPr>
          <a:lstStyle/>
          <a:p>
            <a:pPr algn="l"/>
            <a:r>
              <a:rPr lang="en-US" sz="3600" b="0" i="0" u="none" strike="noStrike" baseline="0" dirty="0">
                <a:solidFill>
                  <a:srgbClr val="000000"/>
                </a:solidFill>
                <a:latin typeface="Tahoma" panose="020B0604030504040204" pitchFamily="34" charset="0"/>
              </a:rPr>
              <a:t>Colossians 4:5-6 (NASU) </a:t>
            </a:r>
          </a:p>
          <a:p>
            <a:pPr marR="1350" algn="l"/>
            <a:r>
              <a:rPr lang="en-US" sz="3600" b="1" i="0" u="none" strike="noStrike" baseline="30000" dirty="0">
                <a:solidFill>
                  <a:srgbClr val="21770A"/>
                </a:solidFill>
                <a:latin typeface="Trebuchet MS" panose="020B0603020202020204" pitchFamily="34" charset="0"/>
              </a:rPr>
              <a:t>5</a:t>
            </a:r>
            <a:r>
              <a:rPr lang="en-US" sz="3600" b="1" i="0" u="none" strike="noStrike" baseline="0" dirty="0">
                <a:solidFill>
                  <a:srgbClr val="21770A"/>
                </a:solidFill>
                <a:latin typeface="Trebuchet MS" panose="020B0603020202020204" pitchFamily="34" charset="0"/>
              </a:rPr>
              <a:t> </a:t>
            </a:r>
            <a:r>
              <a:rPr lang="en-US" sz="3600" b="0" i="0" u="none" strike="noStrike" baseline="0" dirty="0">
                <a:solidFill>
                  <a:srgbClr val="000000"/>
                </a:solidFill>
                <a:latin typeface="Trebuchet MS" panose="020B0603020202020204" pitchFamily="34" charset="0"/>
              </a:rPr>
              <a:t>Conduct yourselves with wisdom toward outsiders, making the most of the opportunity. </a:t>
            </a:r>
          </a:p>
          <a:p>
            <a:pPr marR="1350" algn="l"/>
            <a:r>
              <a:rPr lang="en-US" sz="3600" b="1" i="0" u="none" strike="noStrike" baseline="30000" dirty="0">
                <a:solidFill>
                  <a:srgbClr val="21770A"/>
                </a:solidFill>
                <a:latin typeface="Trebuchet MS" panose="020B0603020202020204" pitchFamily="34" charset="0"/>
              </a:rPr>
              <a:t>6</a:t>
            </a:r>
            <a:r>
              <a:rPr lang="en-US" sz="3600" b="1" i="0" u="none" strike="noStrike" baseline="0" dirty="0">
                <a:solidFill>
                  <a:srgbClr val="21770A"/>
                </a:solidFill>
                <a:latin typeface="Trebuchet MS" panose="020B0603020202020204" pitchFamily="34" charset="0"/>
              </a:rPr>
              <a:t> </a:t>
            </a:r>
            <a:r>
              <a:rPr lang="en-US" sz="3600" b="0" i="0" u="none" strike="noStrike" baseline="0" dirty="0">
                <a:solidFill>
                  <a:srgbClr val="000000"/>
                </a:solidFill>
                <a:latin typeface="Trebuchet MS" panose="020B0603020202020204" pitchFamily="34" charset="0"/>
              </a:rPr>
              <a:t>Let your speech always be with grace, </a:t>
            </a:r>
            <a:r>
              <a:rPr lang="en-US" sz="3600" b="0" i="1" u="none" strike="noStrike" baseline="0" dirty="0">
                <a:solidFill>
                  <a:srgbClr val="555454"/>
                </a:solidFill>
                <a:latin typeface="Trebuchet MS" panose="020B0603020202020204" pitchFamily="34" charset="0"/>
              </a:rPr>
              <a:t>as though </a:t>
            </a:r>
            <a:r>
              <a:rPr lang="en-US" sz="3600" b="0" i="0" u="none" strike="noStrike" baseline="0" dirty="0">
                <a:solidFill>
                  <a:srgbClr val="000000"/>
                </a:solidFill>
                <a:latin typeface="Trebuchet MS" panose="020B0603020202020204" pitchFamily="34" charset="0"/>
              </a:rPr>
              <a:t>seasoned with salt, so that you will know how you should</a:t>
            </a:r>
            <a:r>
              <a:rPr lang="en-US" sz="3600" b="1" i="0" u="none" strike="noStrike" baseline="0" dirty="0">
                <a:solidFill>
                  <a:srgbClr val="6C0108"/>
                </a:solidFill>
                <a:latin typeface="Trebuchet MS" panose="020B0603020202020204" pitchFamily="34" charset="0"/>
              </a:rPr>
              <a:t> </a:t>
            </a:r>
            <a:r>
              <a:rPr lang="en-US" sz="3600" b="0" i="0" u="none" strike="noStrike" baseline="0" dirty="0">
                <a:solidFill>
                  <a:srgbClr val="000000"/>
                </a:solidFill>
                <a:latin typeface="Trebuchet MS" panose="020B0603020202020204" pitchFamily="34" charset="0"/>
              </a:rPr>
              <a:t>respond to each person. </a:t>
            </a:r>
          </a:p>
          <a:p>
            <a:endParaRPr lang="en-US" sz="3600" u="none" dirty="0">
              <a:solidFill>
                <a:srgbClr val="000000"/>
              </a:solidFill>
              <a:latin typeface="Tahoma" panose="020B0604030504040204" pitchFamily="34" charset="0"/>
            </a:endParaRPr>
          </a:p>
          <a:p>
            <a:pPr algn="l"/>
            <a:r>
              <a:rPr lang="en-US" sz="3600" b="0" i="0" u="none" strike="noStrike" baseline="0" dirty="0">
                <a:solidFill>
                  <a:srgbClr val="000000"/>
                </a:solidFill>
                <a:latin typeface="Tahoma" panose="020B0604030504040204" pitchFamily="34" charset="0"/>
              </a:rPr>
              <a:t>Ecclesiastes 3:7 (NASU) </a:t>
            </a:r>
          </a:p>
          <a:p>
            <a:pPr marR="2390" algn="l"/>
            <a:r>
              <a:rPr lang="en-US" sz="3600" b="1" i="0" u="none" strike="noStrike" baseline="30000" dirty="0">
                <a:solidFill>
                  <a:srgbClr val="21770A"/>
                </a:solidFill>
                <a:latin typeface="Trebuchet MS" panose="020B0603020202020204" pitchFamily="34" charset="0"/>
              </a:rPr>
              <a:t>7</a:t>
            </a:r>
            <a:r>
              <a:rPr lang="en-US" sz="3600" b="1" i="0" u="none" strike="noStrike" baseline="0" dirty="0">
                <a:solidFill>
                  <a:srgbClr val="21770A"/>
                </a:solidFill>
                <a:latin typeface="Trebuchet MS" panose="020B0603020202020204" pitchFamily="34" charset="0"/>
              </a:rPr>
              <a:t> </a:t>
            </a:r>
            <a:r>
              <a:rPr lang="en-US" sz="3600" b="0" i="0" u="none" strike="noStrike" baseline="0" dirty="0">
                <a:solidFill>
                  <a:srgbClr val="000000"/>
                </a:solidFill>
                <a:latin typeface="Trebuchet MS" panose="020B0603020202020204" pitchFamily="34" charset="0"/>
              </a:rPr>
              <a:t>A time to tear apart and a time to sew together; A time to be silent and a time to speak. </a:t>
            </a:r>
          </a:p>
          <a:p>
            <a:pPr marR="1350" algn="l"/>
            <a:endParaRPr lang="en-US" sz="1800" b="0" i="0" u="none" strike="noStrike" baseline="0" dirty="0">
              <a:solidFill>
                <a:srgbClr val="000000"/>
              </a:solidFill>
              <a:latin typeface="Tahoma" panose="020B0604030504040204" pitchFamily="34" charset="0"/>
            </a:endParaRPr>
          </a:p>
        </p:txBody>
      </p:sp>
    </p:spTree>
    <p:extLst>
      <p:ext uri="{BB962C8B-B14F-4D97-AF65-F5344CB8AC3E}">
        <p14:creationId xmlns:p14="http://schemas.microsoft.com/office/powerpoint/2010/main" val="21551943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856D9-C3A4-43FC-B28A-763295CDD058}"/>
              </a:ext>
            </a:extLst>
          </p:cNvPr>
          <p:cNvSpPr>
            <a:spLocks noGrp="1"/>
          </p:cNvSpPr>
          <p:nvPr>
            <p:ph type="title"/>
          </p:nvPr>
        </p:nvSpPr>
        <p:spPr>
          <a:xfrm>
            <a:off x="838199" y="119479"/>
            <a:ext cx="10515600" cy="903838"/>
          </a:xfrm>
        </p:spPr>
        <p:txBody>
          <a:bodyPr>
            <a:normAutofit fontScale="90000"/>
          </a:bodyPr>
          <a:lstStyle/>
          <a:p>
            <a:pPr algn="ctr"/>
            <a:r>
              <a:rPr lang="en-US" sz="6000" b="1" i="1" u="sng" dirty="0"/>
              <a:t>Verbal  Communications Bad Habits</a:t>
            </a:r>
          </a:p>
        </p:txBody>
      </p:sp>
      <p:sp>
        <p:nvSpPr>
          <p:cNvPr id="4" name="TextBox 3">
            <a:extLst>
              <a:ext uri="{FF2B5EF4-FFF2-40B4-BE49-F238E27FC236}">
                <a16:creationId xmlns:a16="http://schemas.microsoft.com/office/drawing/2014/main" id="{48358A34-A6AF-46EF-BCB4-8E5A25CFC4FA}"/>
              </a:ext>
            </a:extLst>
          </p:cNvPr>
          <p:cNvSpPr txBox="1"/>
          <p:nvPr/>
        </p:nvSpPr>
        <p:spPr>
          <a:xfrm>
            <a:off x="301558" y="924127"/>
            <a:ext cx="11770468" cy="6463308"/>
          </a:xfrm>
          <a:prstGeom prst="rect">
            <a:avLst/>
          </a:prstGeom>
          <a:noFill/>
        </p:spPr>
        <p:txBody>
          <a:bodyPr wrap="square" rtlCol="0">
            <a:spAutoFit/>
          </a:bodyPr>
          <a:lstStyle/>
          <a:p>
            <a:pPr marL="285750" indent="-285750">
              <a:buFont typeface="Arial" panose="020B0604020202020204" pitchFamily="34" charset="0"/>
              <a:buChar char="•"/>
            </a:pPr>
            <a:r>
              <a:rPr lang="en-US" sz="3600" dirty="0"/>
              <a:t>Not telling people what you need. (Not mind readers)</a:t>
            </a:r>
          </a:p>
          <a:p>
            <a:pPr marL="285750" indent="-285750">
              <a:buFont typeface="Arial" panose="020B0604020202020204" pitchFamily="34" charset="0"/>
              <a:buChar char="•"/>
            </a:pPr>
            <a:r>
              <a:rPr lang="en-US" sz="3600" dirty="0"/>
              <a:t>Telling people too much.  </a:t>
            </a:r>
          </a:p>
          <a:p>
            <a:pPr marL="285750" indent="-285750">
              <a:buFont typeface="Arial" panose="020B0604020202020204" pitchFamily="34" charset="0"/>
              <a:buChar char="•"/>
            </a:pPr>
            <a:r>
              <a:rPr lang="en-US" sz="3600" dirty="0"/>
              <a:t>Criticizing- “You know its all your own fault”</a:t>
            </a:r>
          </a:p>
          <a:p>
            <a:pPr marL="285750" indent="-285750">
              <a:buFont typeface="Arial" panose="020B0604020202020204" pitchFamily="34" charset="0"/>
              <a:buChar char="•"/>
            </a:pPr>
            <a:r>
              <a:rPr lang="en-US" sz="3600" dirty="0"/>
              <a:t>Insulting- “You were stupid” </a:t>
            </a:r>
          </a:p>
          <a:p>
            <a:pPr marL="285750" indent="-285750">
              <a:buFont typeface="Arial" panose="020B0604020202020204" pitchFamily="34" charset="0"/>
              <a:buChar char="•"/>
            </a:pPr>
            <a:r>
              <a:rPr lang="en-US" sz="3600" dirty="0"/>
              <a:t>Judging- “That will never work.</a:t>
            </a:r>
          </a:p>
          <a:p>
            <a:pPr marL="285750" indent="-285750">
              <a:buFont typeface="Arial" panose="020B0604020202020204" pitchFamily="34" charset="0"/>
              <a:buChar char="•"/>
            </a:pPr>
            <a:r>
              <a:rPr lang="en-US" sz="3600" dirty="0"/>
              <a:t>Deflecting- “That’s Nothing, I have……”</a:t>
            </a:r>
          </a:p>
          <a:p>
            <a:pPr marL="285750" indent="-285750">
              <a:buFont typeface="Arial" panose="020B0604020202020204" pitchFamily="34" charset="0"/>
              <a:buChar char="•"/>
            </a:pPr>
            <a:r>
              <a:rPr lang="en-US" sz="3600" dirty="0"/>
              <a:t>Superior Smugness: “You’re young you will get over it”</a:t>
            </a:r>
          </a:p>
          <a:p>
            <a:pPr marL="285750" indent="-285750">
              <a:buFont typeface="Arial" panose="020B0604020202020204" pitchFamily="34" charset="0"/>
              <a:buChar char="•"/>
            </a:pPr>
            <a:r>
              <a:rPr lang="en-US" sz="3600" dirty="0"/>
              <a:t>Sarcasm</a:t>
            </a:r>
          </a:p>
          <a:p>
            <a:pPr marL="285750" indent="-285750">
              <a:buFont typeface="Arial" panose="020B0604020202020204" pitchFamily="34" charset="0"/>
              <a:buChar char="•"/>
            </a:pPr>
            <a:r>
              <a:rPr lang="en-US" sz="3600" dirty="0"/>
              <a:t>Use of insults/slander but in a joking manner or smiling</a:t>
            </a:r>
          </a:p>
          <a:p>
            <a:pPr marL="285750" indent="-285750">
              <a:buFont typeface="Arial" panose="020B0604020202020204" pitchFamily="34" charset="0"/>
              <a:buChar char="•"/>
            </a:pPr>
            <a:r>
              <a:rPr lang="en-US" sz="3600" dirty="0"/>
              <a:t>Spiritual Bullying- Using your knowledge to show up others</a:t>
            </a:r>
          </a:p>
          <a:p>
            <a:pPr marL="285750" indent="-285750">
              <a:buFont typeface="Arial" panose="020B0604020202020204" pitchFamily="34" charset="0"/>
              <a:buChar char="•"/>
            </a:pPr>
            <a:endParaRPr lang="en-US" sz="3600"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24497105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856D9-C3A4-43FC-B28A-763295CDD058}"/>
              </a:ext>
            </a:extLst>
          </p:cNvPr>
          <p:cNvSpPr>
            <a:spLocks noGrp="1"/>
          </p:cNvSpPr>
          <p:nvPr>
            <p:ph type="title"/>
          </p:nvPr>
        </p:nvSpPr>
        <p:spPr>
          <a:xfrm>
            <a:off x="838199" y="119479"/>
            <a:ext cx="10515600" cy="903838"/>
          </a:xfrm>
        </p:spPr>
        <p:txBody>
          <a:bodyPr>
            <a:normAutofit fontScale="90000"/>
          </a:bodyPr>
          <a:lstStyle/>
          <a:p>
            <a:pPr algn="ctr"/>
            <a:r>
              <a:rPr lang="en-US" sz="6000" b="1" i="1" u="sng" dirty="0"/>
              <a:t>Non-Verbal  Communications</a:t>
            </a:r>
          </a:p>
        </p:txBody>
      </p:sp>
      <p:sp>
        <p:nvSpPr>
          <p:cNvPr id="4" name="TextBox 3">
            <a:extLst>
              <a:ext uri="{FF2B5EF4-FFF2-40B4-BE49-F238E27FC236}">
                <a16:creationId xmlns:a16="http://schemas.microsoft.com/office/drawing/2014/main" id="{08EEA0C6-85A6-431C-BF5E-2812506F53B1}"/>
              </a:ext>
            </a:extLst>
          </p:cNvPr>
          <p:cNvSpPr txBox="1"/>
          <p:nvPr/>
        </p:nvSpPr>
        <p:spPr>
          <a:xfrm>
            <a:off x="476655" y="1138136"/>
            <a:ext cx="11478639" cy="5016758"/>
          </a:xfrm>
          <a:prstGeom prst="rect">
            <a:avLst/>
          </a:prstGeom>
          <a:noFill/>
        </p:spPr>
        <p:txBody>
          <a:bodyPr wrap="square" rtlCol="0">
            <a:spAutoFit/>
          </a:bodyPr>
          <a:lstStyle/>
          <a:p>
            <a:pPr marL="285750" indent="-285750">
              <a:buFont typeface="Arial" panose="020B0604020202020204" pitchFamily="34" charset="0"/>
              <a:buChar char="•"/>
            </a:pPr>
            <a:r>
              <a:rPr lang="en-US" sz="4000" dirty="0"/>
              <a:t>Non-verbal communication includes facial expressions, posture, eye contact, hand movements, touch, personal appearance, physical responses etc...</a:t>
            </a:r>
          </a:p>
          <a:p>
            <a:pPr marL="285750" indent="-285750">
              <a:buFont typeface="Arial" panose="020B0604020202020204" pitchFamily="34" charset="0"/>
              <a:buChar char="•"/>
            </a:pPr>
            <a:endParaRPr lang="en-US" sz="4000" dirty="0"/>
          </a:p>
          <a:p>
            <a:pPr marL="285750" indent="-285750">
              <a:buFont typeface="Arial" panose="020B0604020202020204" pitchFamily="34" charset="0"/>
              <a:buChar char="•"/>
            </a:pPr>
            <a:r>
              <a:rPr lang="en-US" sz="4000" dirty="0"/>
              <a:t>*****OPINION!!!!!******  </a:t>
            </a:r>
          </a:p>
          <a:p>
            <a:r>
              <a:rPr lang="en-US" sz="4000" dirty="0"/>
              <a:t>   This may be the most overlooked by Christians of all the communication areas listed today because of the broad scope of what nonverbal includes.   </a:t>
            </a:r>
          </a:p>
        </p:txBody>
      </p:sp>
    </p:spTree>
    <p:extLst>
      <p:ext uri="{BB962C8B-B14F-4D97-AF65-F5344CB8AC3E}">
        <p14:creationId xmlns:p14="http://schemas.microsoft.com/office/powerpoint/2010/main" val="3665924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856D9-C3A4-43FC-B28A-763295CDD058}"/>
              </a:ext>
            </a:extLst>
          </p:cNvPr>
          <p:cNvSpPr>
            <a:spLocks noGrp="1"/>
          </p:cNvSpPr>
          <p:nvPr>
            <p:ph type="title"/>
          </p:nvPr>
        </p:nvSpPr>
        <p:spPr>
          <a:xfrm>
            <a:off x="194554" y="119479"/>
            <a:ext cx="11760740" cy="903838"/>
          </a:xfrm>
        </p:spPr>
        <p:txBody>
          <a:bodyPr>
            <a:normAutofit fontScale="90000"/>
          </a:bodyPr>
          <a:lstStyle/>
          <a:p>
            <a:pPr algn="ctr"/>
            <a:r>
              <a:rPr lang="en-US" sz="6000" b="1" i="1" u="sng" dirty="0"/>
              <a:t>Non-Verbal Biblical Examples</a:t>
            </a:r>
          </a:p>
        </p:txBody>
      </p:sp>
      <p:sp>
        <p:nvSpPr>
          <p:cNvPr id="4" name="TextBox 3">
            <a:extLst>
              <a:ext uri="{FF2B5EF4-FFF2-40B4-BE49-F238E27FC236}">
                <a16:creationId xmlns:a16="http://schemas.microsoft.com/office/drawing/2014/main" id="{08EEA0C6-85A6-431C-BF5E-2812506F53B1}"/>
              </a:ext>
            </a:extLst>
          </p:cNvPr>
          <p:cNvSpPr txBox="1"/>
          <p:nvPr/>
        </p:nvSpPr>
        <p:spPr>
          <a:xfrm>
            <a:off x="476655" y="1138136"/>
            <a:ext cx="11478639" cy="5324535"/>
          </a:xfrm>
          <a:prstGeom prst="rect">
            <a:avLst/>
          </a:prstGeom>
          <a:noFill/>
        </p:spPr>
        <p:txBody>
          <a:bodyPr wrap="square" rtlCol="0">
            <a:spAutoFit/>
          </a:bodyPr>
          <a:lstStyle/>
          <a:p>
            <a:pPr marL="285750" indent="-285750">
              <a:buFont typeface="Arial" panose="020B0604020202020204" pitchFamily="34" charset="0"/>
              <a:buChar char="•"/>
            </a:pPr>
            <a:r>
              <a:rPr lang="en-US" sz="4000" dirty="0"/>
              <a:t>Genesis 3:8-10- Hiding and covering out of fear/guilt.</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4000" dirty="0"/>
              <a:t>Genesis 37:3- Coat of many colors given.</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4000" dirty="0"/>
              <a:t>Genesis 39:4- Potiphar give Joseph responsibility. </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4000" dirty="0"/>
              <a:t>Luke 10:30- The Good Samaritan</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4000" dirty="0"/>
              <a:t>Miracles of Jesus</a:t>
            </a:r>
          </a:p>
          <a:p>
            <a:endParaRPr lang="en-US" sz="2000" dirty="0"/>
          </a:p>
          <a:p>
            <a:pPr marL="285750" indent="-285750">
              <a:buFont typeface="Arial" panose="020B0604020202020204" pitchFamily="34" charset="0"/>
              <a:buChar char="•"/>
            </a:pPr>
            <a:r>
              <a:rPr lang="en-US" sz="4000" dirty="0"/>
              <a:t>The Death of Jesus </a:t>
            </a:r>
          </a:p>
        </p:txBody>
      </p:sp>
    </p:spTree>
    <p:extLst>
      <p:ext uri="{BB962C8B-B14F-4D97-AF65-F5344CB8AC3E}">
        <p14:creationId xmlns:p14="http://schemas.microsoft.com/office/powerpoint/2010/main" val="7587484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856D9-C3A4-43FC-B28A-763295CDD058}"/>
              </a:ext>
            </a:extLst>
          </p:cNvPr>
          <p:cNvSpPr>
            <a:spLocks noGrp="1"/>
          </p:cNvSpPr>
          <p:nvPr>
            <p:ph type="title"/>
          </p:nvPr>
        </p:nvSpPr>
        <p:spPr>
          <a:xfrm>
            <a:off x="808653" y="146473"/>
            <a:ext cx="10515600" cy="903838"/>
          </a:xfrm>
        </p:spPr>
        <p:txBody>
          <a:bodyPr>
            <a:normAutofit fontScale="90000"/>
          </a:bodyPr>
          <a:lstStyle/>
          <a:p>
            <a:pPr algn="ctr"/>
            <a:r>
              <a:rPr lang="en-US" sz="6000" b="1" i="1" u="sng" dirty="0"/>
              <a:t>Communicating with Love</a:t>
            </a:r>
          </a:p>
        </p:txBody>
      </p:sp>
      <p:sp>
        <p:nvSpPr>
          <p:cNvPr id="3" name="Content Placeholder 2">
            <a:extLst>
              <a:ext uri="{FF2B5EF4-FFF2-40B4-BE49-F238E27FC236}">
                <a16:creationId xmlns:a16="http://schemas.microsoft.com/office/drawing/2014/main" id="{2CD244DE-E4EA-4E20-BAF0-632CA3F9E005}"/>
              </a:ext>
            </a:extLst>
          </p:cNvPr>
          <p:cNvSpPr>
            <a:spLocks noGrp="1"/>
          </p:cNvSpPr>
          <p:nvPr>
            <p:ph idx="1"/>
          </p:nvPr>
        </p:nvSpPr>
        <p:spPr>
          <a:xfrm>
            <a:off x="735564" y="1352939"/>
            <a:ext cx="10515600" cy="3387012"/>
          </a:xfrm>
          <a:ln>
            <a:noFill/>
          </a:ln>
        </p:spPr>
        <p:txBody>
          <a:bodyPr>
            <a:normAutofit/>
          </a:bodyPr>
          <a:lstStyle/>
          <a:p>
            <a:pPr marL="0" indent="0" algn="l">
              <a:buNone/>
            </a:pPr>
            <a:r>
              <a:rPr lang="en-US" sz="3600" b="1" i="0" u="none" strike="noStrike" baseline="0" dirty="0">
                <a:solidFill>
                  <a:srgbClr val="000000"/>
                </a:solidFill>
                <a:latin typeface="Tahoma" panose="020B0604030504040204" pitchFamily="34" charset="0"/>
              </a:rPr>
              <a:t>John 13:34-35 (NASU) </a:t>
            </a:r>
          </a:p>
          <a:p>
            <a:pPr marL="0" marR="1350" indent="0" algn="l">
              <a:buNone/>
            </a:pPr>
            <a:r>
              <a:rPr lang="en-US" sz="3600" b="1" i="0" u="none" strike="noStrike" baseline="30000" dirty="0">
                <a:solidFill>
                  <a:srgbClr val="21770A"/>
                </a:solidFill>
                <a:latin typeface="Trebuchet MS" panose="020B0603020202020204" pitchFamily="34" charset="0"/>
              </a:rPr>
              <a:t>34</a:t>
            </a:r>
            <a:r>
              <a:rPr lang="en-US" sz="3600" b="1" i="0" u="none" strike="noStrike" baseline="0" dirty="0">
                <a:solidFill>
                  <a:srgbClr val="21770A"/>
                </a:solidFill>
                <a:latin typeface="Trebuchet MS" panose="020B0603020202020204" pitchFamily="34" charset="0"/>
              </a:rPr>
              <a:t> </a:t>
            </a:r>
            <a:r>
              <a:rPr lang="en-US" sz="3600" b="1" i="0" u="none" strike="noStrike" baseline="0" dirty="0">
                <a:solidFill>
                  <a:srgbClr val="BC0406"/>
                </a:solidFill>
                <a:latin typeface="Trebuchet MS" panose="020B0603020202020204" pitchFamily="34" charset="0"/>
              </a:rPr>
              <a:t>"A new commandment I give to you, that you love one another, even as I have loved you, that you also love one another. </a:t>
            </a:r>
            <a:r>
              <a:rPr lang="en-US" sz="3600" b="1" i="0" u="none" strike="noStrike" baseline="0" dirty="0">
                <a:solidFill>
                  <a:srgbClr val="000000"/>
                </a:solidFill>
                <a:latin typeface="Trebuchet MS" panose="020B0603020202020204" pitchFamily="34" charset="0"/>
              </a:rPr>
              <a:t> </a:t>
            </a:r>
          </a:p>
          <a:p>
            <a:pPr marL="0" marR="1350" indent="0" algn="l">
              <a:buNone/>
            </a:pPr>
            <a:r>
              <a:rPr lang="en-US" sz="3600" b="1" i="0" u="none" strike="noStrike" baseline="30000" dirty="0">
                <a:solidFill>
                  <a:srgbClr val="21770A"/>
                </a:solidFill>
                <a:latin typeface="Trebuchet MS" panose="020B0603020202020204" pitchFamily="34" charset="0"/>
              </a:rPr>
              <a:t>35</a:t>
            </a:r>
            <a:r>
              <a:rPr lang="en-US" sz="3600" b="1" i="0" u="none" strike="noStrike" baseline="0" dirty="0">
                <a:solidFill>
                  <a:srgbClr val="21770A"/>
                </a:solidFill>
                <a:latin typeface="Trebuchet MS" panose="020B0603020202020204" pitchFamily="34" charset="0"/>
              </a:rPr>
              <a:t> </a:t>
            </a:r>
            <a:r>
              <a:rPr lang="en-US" sz="3600" b="1" i="0" u="none" strike="noStrike" baseline="0" dirty="0">
                <a:solidFill>
                  <a:srgbClr val="BC0406"/>
                </a:solidFill>
                <a:latin typeface="Trebuchet MS" panose="020B0603020202020204" pitchFamily="34" charset="0"/>
              </a:rPr>
              <a:t>"By this all men will know that you are My disciples, if you have love for one another." </a:t>
            </a:r>
            <a:r>
              <a:rPr lang="en-US" sz="3600" b="1" dirty="0">
                <a:solidFill>
                  <a:srgbClr val="BC0406"/>
                </a:solidFill>
                <a:latin typeface="Trebuchet MS" panose="020B0603020202020204" pitchFamily="34" charset="0"/>
              </a:rPr>
              <a:t> </a:t>
            </a:r>
          </a:p>
          <a:p>
            <a:pPr marL="0" marR="1350" indent="0" algn="l">
              <a:buNone/>
            </a:pPr>
            <a:endParaRPr lang="en-US" sz="2800" b="0" i="0" u="none" strike="noStrike" baseline="0" dirty="0">
              <a:solidFill>
                <a:srgbClr val="000000"/>
              </a:solidFill>
              <a:latin typeface="Tahoma" panose="020B0604030504040204" pitchFamily="34" charset="0"/>
            </a:endParaRPr>
          </a:p>
        </p:txBody>
      </p:sp>
      <p:sp>
        <p:nvSpPr>
          <p:cNvPr id="4" name="TextBox 3">
            <a:extLst>
              <a:ext uri="{FF2B5EF4-FFF2-40B4-BE49-F238E27FC236}">
                <a16:creationId xmlns:a16="http://schemas.microsoft.com/office/drawing/2014/main" id="{D4C146A6-605C-483B-AC8C-6D52123F3594}"/>
              </a:ext>
            </a:extLst>
          </p:cNvPr>
          <p:cNvSpPr txBox="1"/>
          <p:nvPr/>
        </p:nvSpPr>
        <p:spPr>
          <a:xfrm>
            <a:off x="292964" y="5206482"/>
            <a:ext cx="10885110" cy="1323439"/>
          </a:xfrm>
          <a:prstGeom prst="rect">
            <a:avLst/>
          </a:prstGeom>
          <a:noFill/>
        </p:spPr>
        <p:txBody>
          <a:bodyPr wrap="square" rtlCol="0">
            <a:spAutoFit/>
          </a:bodyPr>
          <a:lstStyle/>
          <a:p>
            <a:pPr algn="ctr"/>
            <a:r>
              <a:rPr lang="en-US" sz="4000" b="1" dirty="0"/>
              <a:t>DOES EVERYONE KNOW WHO YOU ARE BY YOUR COMMUNICATION!</a:t>
            </a:r>
          </a:p>
        </p:txBody>
      </p:sp>
    </p:spTree>
    <p:extLst>
      <p:ext uri="{BB962C8B-B14F-4D97-AF65-F5344CB8AC3E}">
        <p14:creationId xmlns:p14="http://schemas.microsoft.com/office/powerpoint/2010/main" val="19002356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856D9-C3A4-43FC-B28A-763295CDD058}"/>
              </a:ext>
            </a:extLst>
          </p:cNvPr>
          <p:cNvSpPr>
            <a:spLocks noGrp="1"/>
          </p:cNvSpPr>
          <p:nvPr>
            <p:ph type="title"/>
          </p:nvPr>
        </p:nvSpPr>
        <p:spPr>
          <a:xfrm>
            <a:off x="838199" y="119479"/>
            <a:ext cx="10515600" cy="903838"/>
          </a:xfrm>
        </p:spPr>
        <p:txBody>
          <a:bodyPr>
            <a:normAutofit fontScale="90000"/>
          </a:bodyPr>
          <a:lstStyle/>
          <a:p>
            <a:pPr algn="ctr"/>
            <a:r>
              <a:rPr lang="en-US" sz="6000" b="1" i="1" u="sng" dirty="0"/>
              <a:t>Non-Verbal  Communications</a:t>
            </a:r>
          </a:p>
        </p:txBody>
      </p:sp>
      <p:sp>
        <p:nvSpPr>
          <p:cNvPr id="3" name="TextBox 2">
            <a:extLst>
              <a:ext uri="{FF2B5EF4-FFF2-40B4-BE49-F238E27FC236}">
                <a16:creationId xmlns:a16="http://schemas.microsoft.com/office/drawing/2014/main" id="{57C4C6F6-4505-45C7-B23E-D91364D81A21}"/>
              </a:ext>
            </a:extLst>
          </p:cNvPr>
          <p:cNvSpPr txBox="1"/>
          <p:nvPr/>
        </p:nvSpPr>
        <p:spPr>
          <a:xfrm>
            <a:off x="291829" y="792891"/>
            <a:ext cx="5544766" cy="7755969"/>
          </a:xfrm>
          <a:prstGeom prst="rect">
            <a:avLst/>
          </a:prstGeom>
          <a:noFill/>
        </p:spPr>
        <p:txBody>
          <a:bodyPr wrap="square" rtlCol="0">
            <a:spAutoFit/>
          </a:bodyPr>
          <a:lstStyle/>
          <a:p>
            <a:pPr marL="285750" indent="-285750">
              <a:buFont typeface="Arial" panose="020B0604020202020204" pitchFamily="34" charset="0"/>
              <a:buChar char="•"/>
            </a:pPr>
            <a:r>
              <a:rPr lang="en-US" sz="4000" dirty="0"/>
              <a:t>Appearance (All areas) </a:t>
            </a:r>
          </a:p>
          <a:p>
            <a:pPr marL="285750" indent="-285750">
              <a:buFont typeface="Arial" panose="020B0604020202020204" pitchFamily="34" charset="0"/>
              <a:buChar char="•"/>
            </a:pPr>
            <a:r>
              <a:rPr lang="en-US" sz="4000" dirty="0"/>
              <a:t>Presence/Absence</a:t>
            </a:r>
          </a:p>
          <a:p>
            <a:pPr marL="285750" indent="-285750">
              <a:buFont typeface="Arial" panose="020B0604020202020204" pitchFamily="34" charset="0"/>
              <a:buChar char="•"/>
            </a:pPr>
            <a:r>
              <a:rPr lang="en-US" sz="4000" dirty="0"/>
              <a:t>Seating Positions</a:t>
            </a:r>
          </a:p>
          <a:p>
            <a:pPr marL="285750" indent="-285750">
              <a:buFont typeface="Arial" panose="020B0604020202020204" pitchFamily="34" charset="0"/>
              <a:buChar char="•"/>
            </a:pPr>
            <a:r>
              <a:rPr lang="en-US" sz="4000" dirty="0"/>
              <a:t>What we laugh at</a:t>
            </a:r>
          </a:p>
          <a:p>
            <a:pPr marL="285750" indent="-285750">
              <a:buFont typeface="Arial" panose="020B0604020202020204" pitchFamily="34" charset="0"/>
              <a:buChar char="•"/>
            </a:pPr>
            <a:r>
              <a:rPr lang="en-US" sz="4000" dirty="0"/>
              <a:t>How we listen</a:t>
            </a:r>
          </a:p>
          <a:p>
            <a:pPr marL="285750" indent="-285750">
              <a:buFont typeface="Arial" panose="020B0604020202020204" pitchFamily="34" charset="0"/>
              <a:buChar char="•"/>
            </a:pPr>
            <a:r>
              <a:rPr lang="en-US" sz="4000" dirty="0"/>
              <a:t>Attempts to avoid….</a:t>
            </a:r>
          </a:p>
          <a:p>
            <a:pPr marL="285750" indent="-285750">
              <a:buFont typeface="Arial" panose="020B0604020202020204" pitchFamily="34" charset="0"/>
              <a:buChar char="•"/>
            </a:pPr>
            <a:r>
              <a:rPr lang="en-US" sz="4000" dirty="0"/>
              <a:t>Willingness to change personal traditions. </a:t>
            </a:r>
          </a:p>
          <a:p>
            <a:pPr marL="285750" indent="-285750">
              <a:buFont typeface="Arial" panose="020B0604020202020204" pitchFamily="34" charset="0"/>
              <a:buChar char="•"/>
            </a:pPr>
            <a:r>
              <a:rPr lang="en-US" sz="4000" dirty="0"/>
              <a:t>Businesses/Eateries</a:t>
            </a:r>
          </a:p>
          <a:p>
            <a:endParaRPr lang="en-US" sz="4000" dirty="0"/>
          </a:p>
          <a:p>
            <a:pPr marL="285750" indent="-285750">
              <a:buFont typeface="Arial" panose="020B0604020202020204" pitchFamily="34" charset="0"/>
              <a:buChar char="•"/>
            </a:pPr>
            <a:endParaRPr lang="en-US" sz="4000" dirty="0"/>
          </a:p>
          <a:p>
            <a:pPr marL="285750" indent="-285750">
              <a:buFont typeface="Arial" panose="020B0604020202020204" pitchFamily="34" charset="0"/>
              <a:buChar char="•"/>
            </a:pPr>
            <a:endParaRPr lang="en-US" sz="4000" dirty="0"/>
          </a:p>
          <a:p>
            <a:pPr marL="285750" indent="-285750">
              <a:buFont typeface="Arial" panose="020B0604020202020204" pitchFamily="34" charset="0"/>
              <a:buChar char="•"/>
            </a:pPr>
            <a:endParaRPr lang="en-US" dirty="0"/>
          </a:p>
        </p:txBody>
      </p:sp>
      <p:sp>
        <p:nvSpPr>
          <p:cNvPr id="5" name="TextBox 4">
            <a:extLst>
              <a:ext uri="{FF2B5EF4-FFF2-40B4-BE49-F238E27FC236}">
                <a16:creationId xmlns:a16="http://schemas.microsoft.com/office/drawing/2014/main" id="{F6DB3090-F0F5-464B-97F8-4DAF9BE267A4}"/>
              </a:ext>
            </a:extLst>
          </p:cNvPr>
          <p:cNvSpPr txBox="1"/>
          <p:nvPr/>
        </p:nvSpPr>
        <p:spPr>
          <a:xfrm>
            <a:off x="6175198" y="880439"/>
            <a:ext cx="5923652" cy="6524863"/>
          </a:xfrm>
          <a:prstGeom prst="rect">
            <a:avLst/>
          </a:prstGeom>
          <a:noFill/>
        </p:spPr>
        <p:txBody>
          <a:bodyPr wrap="square" rtlCol="0">
            <a:spAutoFit/>
          </a:bodyPr>
          <a:lstStyle/>
          <a:p>
            <a:pPr marL="285750" indent="-285750">
              <a:buFont typeface="Arial" panose="020B0604020202020204" pitchFamily="34" charset="0"/>
              <a:buChar char="•"/>
            </a:pPr>
            <a:r>
              <a:rPr lang="en-US" sz="4000" dirty="0"/>
              <a:t>Use of time</a:t>
            </a:r>
          </a:p>
          <a:p>
            <a:pPr marL="285750" indent="-285750">
              <a:buFont typeface="Arial" panose="020B0604020202020204" pitchFamily="34" charset="0"/>
              <a:buChar char="•"/>
            </a:pPr>
            <a:r>
              <a:rPr lang="en-US" sz="4000" dirty="0"/>
              <a:t>Use of finances</a:t>
            </a:r>
          </a:p>
          <a:p>
            <a:pPr marL="285750" indent="-285750">
              <a:buFont typeface="Arial" panose="020B0604020202020204" pitchFamily="34" charset="0"/>
              <a:buChar char="•"/>
            </a:pPr>
            <a:r>
              <a:rPr lang="en-US" sz="4000" dirty="0"/>
              <a:t>Willingness to help others</a:t>
            </a:r>
          </a:p>
          <a:p>
            <a:pPr marL="285750" indent="-285750">
              <a:buFont typeface="Arial" panose="020B0604020202020204" pitchFamily="34" charset="0"/>
              <a:buChar char="•"/>
            </a:pPr>
            <a:r>
              <a:rPr lang="en-US" sz="4000" dirty="0"/>
              <a:t>Willingness to allow help</a:t>
            </a:r>
          </a:p>
          <a:p>
            <a:pPr marL="285750" indent="-285750">
              <a:buFont typeface="Arial" panose="020B0604020202020204" pitchFamily="34" charset="0"/>
              <a:buChar char="•"/>
            </a:pPr>
            <a:r>
              <a:rPr lang="en-US" sz="4000" dirty="0"/>
              <a:t>Spirit/Manner of help</a:t>
            </a:r>
          </a:p>
          <a:p>
            <a:pPr marL="285750" indent="-285750">
              <a:buFont typeface="Arial" panose="020B0604020202020204" pitchFamily="34" charset="0"/>
              <a:buChar char="•"/>
            </a:pPr>
            <a:r>
              <a:rPr lang="en-US" sz="4000" dirty="0"/>
              <a:t>Actions before, during and after worship. </a:t>
            </a:r>
          </a:p>
          <a:p>
            <a:pPr marL="285750" indent="-285750">
              <a:buFont typeface="Arial" panose="020B0604020202020204" pitchFamily="34" charset="0"/>
              <a:buChar char="•"/>
            </a:pPr>
            <a:r>
              <a:rPr lang="en-US" sz="4000" dirty="0"/>
              <a:t>Appearance of favoritism</a:t>
            </a:r>
          </a:p>
          <a:p>
            <a:pPr marL="285750" indent="-285750">
              <a:buFont typeface="Arial" panose="020B0604020202020204" pitchFamily="34" charset="0"/>
              <a:buChar char="•"/>
            </a:pPr>
            <a:r>
              <a:rPr lang="en-US" sz="4000" dirty="0"/>
              <a:t>Hobbies / Interests</a:t>
            </a:r>
          </a:p>
          <a:p>
            <a:endParaRPr lang="en-US" sz="4000" dirty="0"/>
          </a:p>
          <a:p>
            <a:pPr marL="285750" indent="-285750">
              <a:buFont typeface="Arial" panose="020B0604020202020204" pitchFamily="34" charset="0"/>
              <a:buChar char="•"/>
            </a:pPr>
            <a:endParaRPr lang="en-US" dirty="0"/>
          </a:p>
        </p:txBody>
      </p:sp>
      <p:cxnSp>
        <p:nvCxnSpPr>
          <p:cNvPr id="6" name="Straight Connector 5">
            <a:extLst>
              <a:ext uri="{FF2B5EF4-FFF2-40B4-BE49-F238E27FC236}">
                <a16:creationId xmlns:a16="http://schemas.microsoft.com/office/drawing/2014/main" id="{8BD74D65-E28B-4FA6-A62C-C39EF333777A}"/>
              </a:ext>
            </a:extLst>
          </p:cNvPr>
          <p:cNvCxnSpPr/>
          <p:nvPr/>
        </p:nvCxnSpPr>
        <p:spPr>
          <a:xfrm>
            <a:off x="6016803" y="1023317"/>
            <a:ext cx="0" cy="568861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47580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856D9-C3A4-43FC-B28A-763295CDD058}"/>
              </a:ext>
            </a:extLst>
          </p:cNvPr>
          <p:cNvSpPr>
            <a:spLocks noGrp="1"/>
          </p:cNvSpPr>
          <p:nvPr>
            <p:ph type="title"/>
          </p:nvPr>
        </p:nvSpPr>
        <p:spPr>
          <a:xfrm>
            <a:off x="838199" y="119479"/>
            <a:ext cx="10515600" cy="903838"/>
          </a:xfrm>
        </p:spPr>
        <p:txBody>
          <a:bodyPr>
            <a:normAutofit fontScale="90000"/>
          </a:bodyPr>
          <a:lstStyle/>
          <a:p>
            <a:pPr algn="ctr"/>
            <a:r>
              <a:rPr lang="en-US" sz="6000" b="1" i="1" u="sng" dirty="0"/>
              <a:t>Non-Verbal  Communications</a:t>
            </a:r>
          </a:p>
        </p:txBody>
      </p:sp>
      <p:sp>
        <p:nvSpPr>
          <p:cNvPr id="7" name="TextBox 6">
            <a:extLst>
              <a:ext uri="{FF2B5EF4-FFF2-40B4-BE49-F238E27FC236}">
                <a16:creationId xmlns:a16="http://schemas.microsoft.com/office/drawing/2014/main" id="{7D9E02D0-D6FA-49F1-869B-E2CC01C01EE0}"/>
              </a:ext>
            </a:extLst>
          </p:cNvPr>
          <p:cNvSpPr txBox="1"/>
          <p:nvPr/>
        </p:nvSpPr>
        <p:spPr>
          <a:xfrm>
            <a:off x="311284" y="1147864"/>
            <a:ext cx="11741285" cy="5016758"/>
          </a:xfrm>
          <a:prstGeom prst="rect">
            <a:avLst/>
          </a:prstGeom>
          <a:noFill/>
        </p:spPr>
        <p:txBody>
          <a:bodyPr wrap="square" rtlCol="0">
            <a:spAutoFit/>
          </a:bodyPr>
          <a:lstStyle/>
          <a:p>
            <a:pPr marL="285750" indent="-285750">
              <a:buFont typeface="Arial" panose="020B0604020202020204" pitchFamily="34" charset="0"/>
              <a:buChar char="•"/>
            </a:pPr>
            <a:r>
              <a:rPr lang="en-US" sz="4000" dirty="0"/>
              <a:t>Non-Verbal communication whether we are trying to communicate or not. </a:t>
            </a:r>
          </a:p>
          <a:p>
            <a:pPr marL="285750" indent="-285750">
              <a:buFont typeface="Arial" panose="020B0604020202020204" pitchFamily="34" charset="0"/>
              <a:buChar char="•"/>
            </a:pPr>
            <a:r>
              <a:rPr lang="en-US" sz="4000" dirty="0"/>
              <a:t>The actual lack of non-</a:t>
            </a:r>
            <a:r>
              <a:rPr lang="en-US" sz="4000" dirty="0" err="1"/>
              <a:t>verbals</a:t>
            </a:r>
            <a:r>
              <a:rPr lang="en-US" sz="4000" dirty="0"/>
              <a:t> actually communicates something too.*Your are probably not around enough.</a:t>
            </a:r>
          </a:p>
          <a:p>
            <a:endParaRPr lang="en-US" sz="4000" dirty="0"/>
          </a:p>
          <a:p>
            <a:pPr marL="285750" indent="-285750">
              <a:buFont typeface="Arial" panose="020B0604020202020204" pitchFamily="34" charset="0"/>
              <a:buChar char="•"/>
            </a:pPr>
            <a:r>
              <a:rPr lang="en-US" sz="4000" dirty="0"/>
              <a:t>We cannot control other people’s attitudes, thoughts, motives or reactions. But we should try to communicate in the most loving way possible. </a:t>
            </a:r>
          </a:p>
        </p:txBody>
      </p:sp>
    </p:spTree>
    <p:extLst>
      <p:ext uri="{BB962C8B-B14F-4D97-AF65-F5344CB8AC3E}">
        <p14:creationId xmlns:p14="http://schemas.microsoft.com/office/powerpoint/2010/main" val="39363461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856D9-C3A4-43FC-B28A-763295CDD058}"/>
              </a:ext>
            </a:extLst>
          </p:cNvPr>
          <p:cNvSpPr>
            <a:spLocks noGrp="1"/>
          </p:cNvSpPr>
          <p:nvPr>
            <p:ph type="title"/>
          </p:nvPr>
        </p:nvSpPr>
        <p:spPr>
          <a:xfrm>
            <a:off x="838199" y="119479"/>
            <a:ext cx="10515600" cy="903838"/>
          </a:xfrm>
        </p:spPr>
        <p:txBody>
          <a:bodyPr>
            <a:normAutofit fontScale="90000"/>
          </a:bodyPr>
          <a:lstStyle/>
          <a:p>
            <a:pPr algn="ctr"/>
            <a:r>
              <a:rPr lang="en-US" sz="6000" b="1" i="1" u="sng" dirty="0"/>
              <a:t>Communicating with Love</a:t>
            </a:r>
          </a:p>
        </p:txBody>
      </p:sp>
      <p:sp>
        <p:nvSpPr>
          <p:cNvPr id="7" name="TextBox 6">
            <a:extLst>
              <a:ext uri="{FF2B5EF4-FFF2-40B4-BE49-F238E27FC236}">
                <a16:creationId xmlns:a16="http://schemas.microsoft.com/office/drawing/2014/main" id="{7D9E02D0-D6FA-49F1-869B-E2CC01C01EE0}"/>
              </a:ext>
            </a:extLst>
          </p:cNvPr>
          <p:cNvSpPr txBox="1"/>
          <p:nvPr/>
        </p:nvSpPr>
        <p:spPr>
          <a:xfrm>
            <a:off x="298314" y="894944"/>
            <a:ext cx="11595370" cy="5139869"/>
          </a:xfrm>
          <a:prstGeom prst="rect">
            <a:avLst/>
          </a:prstGeom>
          <a:noFill/>
        </p:spPr>
        <p:txBody>
          <a:bodyPr wrap="square" rtlCol="0">
            <a:spAutoFit/>
          </a:bodyPr>
          <a:lstStyle/>
          <a:p>
            <a:r>
              <a:rPr lang="en-US" sz="3600" dirty="0"/>
              <a:t> </a:t>
            </a:r>
            <a:r>
              <a:rPr lang="en-US" sz="3600" b="0" i="0" u="none" strike="noStrike" baseline="0" dirty="0">
                <a:solidFill>
                  <a:srgbClr val="000000"/>
                </a:solidFill>
              </a:rPr>
              <a:t>Matt 7:12 (NASU) </a:t>
            </a:r>
          </a:p>
          <a:p>
            <a:pPr marR="1350" algn="l"/>
            <a:r>
              <a:rPr lang="en-US" sz="3600" b="1" i="0" u="none" strike="noStrike" baseline="30000" dirty="0">
                <a:solidFill>
                  <a:srgbClr val="21770A"/>
                </a:solidFill>
              </a:rPr>
              <a:t>12</a:t>
            </a:r>
            <a:r>
              <a:rPr lang="en-US" sz="3600" b="1" i="0" u="none" strike="noStrike" baseline="0" dirty="0">
                <a:solidFill>
                  <a:srgbClr val="21770A"/>
                </a:solidFill>
              </a:rPr>
              <a:t> </a:t>
            </a:r>
            <a:r>
              <a:rPr lang="en-US" sz="3600" b="0" i="0" u="none" strike="noStrike" baseline="0" dirty="0">
                <a:solidFill>
                  <a:srgbClr val="BC0406"/>
                </a:solidFill>
              </a:rPr>
              <a:t>"In everything, therefore, treat people the same way you want them to treat you, for this is the Law and the Prophets. </a:t>
            </a:r>
          </a:p>
          <a:p>
            <a:endParaRPr lang="en-US" sz="2000" u="none" dirty="0">
              <a:solidFill>
                <a:srgbClr val="000000"/>
              </a:solidFill>
            </a:endParaRPr>
          </a:p>
          <a:p>
            <a:pPr algn="l"/>
            <a:r>
              <a:rPr lang="en-US" sz="3600" b="0" i="0" u="none" strike="noStrike" baseline="0" dirty="0">
                <a:solidFill>
                  <a:srgbClr val="000000"/>
                </a:solidFill>
              </a:rPr>
              <a:t>Gal 5:14 (NASU) </a:t>
            </a:r>
          </a:p>
          <a:p>
            <a:pPr marR="1350" algn="l"/>
            <a:r>
              <a:rPr lang="en-US" sz="3600" b="1" i="0" u="none" strike="noStrike" baseline="30000" dirty="0">
                <a:solidFill>
                  <a:srgbClr val="21770A"/>
                </a:solidFill>
              </a:rPr>
              <a:t>14</a:t>
            </a:r>
            <a:r>
              <a:rPr lang="en-US" sz="3600" b="1" i="0" u="none" strike="noStrike" baseline="0" dirty="0">
                <a:solidFill>
                  <a:srgbClr val="21770A"/>
                </a:solidFill>
              </a:rPr>
              <a:t> </a:t>
            </a:r>
            <a:r>
              <a:rPr lang="en-US" sz="3600" b="0" i="0" u="none" strike="noStrike" baseline="0" dirty="0">
                <a:solidFill>
                  <a:srgbClr val="000000"/>
                </a:solidFill>
              </a:rPr>
              <a:t>For the whole Law is fulfilled in one word, in the </a:t>
            </a:r>
            <a:r>
              <a:rPr lang="en-US" sz="3600" b="0" i="1" u="none" strike="noStrike" baseline="0" dirty="0">
                <a:solidFill>
                  <a:srgbClr val="555454"/>
                </a:solidFill>
              </a:rPr>
              <a:t>statement, “You shall love your neighbor as yourself.”</a:t>
            </a:r>
            <a:endParaRPr lang="en-US" sz="3600" b="0" i="0" u="none" strike="noStrike" baseline="0" dirty="0">
              <a:solidFill>
                <a:srgbClr val="000000"/>
              </a:solidFill>
            </a:endParaRPr>
          </a:p>
          <a:p>
            <a:endParaRPr lang="en-US" sz="2000" u="none" dirty="0">
              <a:solidFill>
                <a:srgbClr val="000000"/>
              </a:solidFill>
            </a:endParaRPr>
          </a:p>
          <a:p>
            <a:pPr algn="l"/>
            <a:r>
              <a:rPr lang="en-US" sz="3600" b="0" i="0" u="none" strike="noStrike" baseline="0" dirty="0">
                <a:solidFill>
                  <a:srgbClr val="000000"/>
                </a:solidFill>
              </a:rPr>
              <a:t>1 Cor 16:14 (NASU) </a:t>
            </a:r>
          </a:p>
          <a:p>
            <a:pPr marR="1350" algn="l"/>
            <a:r>
              <a:rPr lang="en-US" sz="3600" b="1" i="0" u="none" strike="noStrike" baseline="30000" dirty="0">
                <a:solidFill>
                  <a:srgbClr val="21770A"/>
                </a:solidFill>
              </a:rPr>
              <a:t> 14</a:t>
            </a:r>
            <a:r>
              <a:rPr lang="en-US" sz="3600" b="0" i="0" u="none" strike="noStrike" baseline="0" dirty="0">
                <a:solidFill>
                  <a:srgbClr val="000000"/>
                </a:solidFill>
              </a:rPr>
              <a:t>Let all that you do be done in love</a:t>
            </a:r>
            <a:r>
              <a:rPr lang="en-US" sz="1800" b="0" i="0" u="none" strike="noStrike" baseline="0" dirty="0">
                <a:solidFill>
                  <a:srgbClr val="000000"/>
                </a:solidFill>
              </a:rPr>
              <a:t>.</a:t>
            </a:r>
          </a:p>
        </p:txBody>
      </p:sp>
    </p:spTree>
    <p:extLst>
      <p:ext uri="{BB962C8B-B14F-4D97-AF65-F5344CB8AC3E}">
        <p14:creationId xmlns:p14="http://schemas.microsoft.com/office/powerpoint/2010/main" val="20870573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7D9E02D0-D6FA-49F1-869B-E2CC01C01EE0}"/>
              </a:ext>
            </a:extLst>
          </p:cNvPr>
          <p:cNvSpPr txBox="1"/>
          <p:nvPr/>
        </p:nvSpPr>
        <p:spPr>
          <a:xfrm>
            <a:off x="298314" y="1643974"/>
            <a:ext cx="11595370" cy="3170099"/>
          </a:xfrm>
          <a:prstGeom prst="rect">
            <a:avLst/>
          </a:prstGeom>
          <a:noFill/>
        </p:spPr>
        <p:txBody>
          <a:bodyPr wrap="square" rtlCol="0">
            <a:spAutoFit/>
          </a:bodyPr>
          <a:lstStyle/>
          <a:p>
            <a:pPr marR="1350" algn="ctr"/>
            <a:r>
              <a:rPr lang="en-US" sz="4000" dirty="0">
                <a:solidFill>
                  <a:srgbClr val="000000"/>
                </a:solidFill>
                <a:latin typeface="Trebuchet MS" panose="020B0603020202020204" pitchFamily="34" charset="0"/>
              </a:rPr>
              <a:t>CHALLENGE FOR THIS WEEK!</a:t>
            </a:r>
          </a:p>
          <a:p>
            <a:pPr marR="1350" algn="l"/>
            <a:endParaRPr lang="en-US" sz="4000" dirty="0">
              <a:solidFill>
                <a:srgbClr val="000000"/>
              </a:solidFill>
              <a:latin typeface="Trebuchet MS" panose="020B0603020202020204" pitchFamily="34" charset="0"/>
            </a:endParaRPr>
          </a:p>
          <a:p>
            <a:pPr marR="1350" algn="ctr"/>
            <a:r>
              <a:rPr lang="en-US" sz="4000" dirty="0">
                <a:solidFill>
                  <a:srgbClr val="000000"/>
                </a:solidFill>
                <a:latin typeface="Trebuchet MS" panose="020B0603020202020204" pitchFamily="34" charset="0"/>
              </a:rPr>
              <a:t>Pick 1 item from all lists and examples discussed to work on and improve this week and the rest of February. There is at least 1 thing for everyone.</a:t>
            </a:r>
          </a:p>
        </p:txBody>
      </p:sp>
    </p:spTree>
    <p:extLst>
      <p:ext uri="{BB962C8B-B14F-4D97-AF65-F5344CB8AC3E}">
        <p14:creationId xmlns:p14="http://schemas.microsoft.com/office/powerpoint/2010/main" val="20028244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856D9-C3A4-43FC-B28A-763295CDD058}"/>
              </a:ext>
            </a:extLst>
          </p:cNvPr>
          <p:cNvSpPr>
            <a:spLocks noGrp="1"/>
          </p:cNvSpPr>
          <p:nvPr>
            <p:ph type="title"/>
          </p:nvPr>
        </p:nvSpPr>
        <p:spPr>
          <a:xfrm>
            <a:off x="838199" y="119479"/>
            <a:ext cx="10515600" cy="903838"/>
          </a:xfrm>
        </p:spPr>
        <p:txBody>
          <a:bodyPr>
            <a:normAutofit fontScale="90000"/>
          </a:bodyPr>
          <a:lstStyle/>
          <a:p>
            <a:pPr algn="ctr"/>
            <a:r>
              <a:rPr lang="en-US" sz="6000" b="1" i="1" u="sng" dirty="0"/>
              <a:t>Plan of Salvation</a:t>
            </a:r>
          </a:p>
        </p:txBody>
      </p:sp>
      <p:sp>
        <p:nvSpPr>
          <p:cNvPr id="7" name="TextBox 6">
            <a:extLst>
              <a:ext uri="{FF2B5EF4-FFF2-40B4-BE49-F238E27FC236}">
                <a16:creationId xmlns:a16="http://schemas.microsoft.com/office/drawing/2014/main" id="{7D9E02D0-D6FA-49F1-869B-E2CC01C01EE0}"/>
              </a:ext>
            </a:extLst>
          </p:cNvPr>
          <p:cNvSpPr txBox="1"/>
          <p:nvPr/>
        </p:nvSpPr>
        <p:spPr>
          <a:xfrm>
            <a:off x="298314" y="894944"/>
            <a:ext cx="11595370" cy="5632311"/>
          </a:xfrm>
          <a:prstGeom prst="rect">
            <a:avLst/>
          </a:prstGeom>
          <a:noFill/>
        </p:spPr>
        <p:txBody>
          <a:bodyPr wrap="square" rtlCol="0">
            <a:spAutoFit/>
          </a:bodyPr>
          <a:lstStyle/>
          <a:p>
            <a:r>
              <a:rPr lang="en-US" sz="4000" b="1" dirty="0"/>
              <a:t>1. Hear the word; </a:t>
            </a:r>
            <a:r>
              <a:rPr lang="en-US" sz="4000" dirty="0"/>
              <a:t>Romans 10:17, Luke 4:21</a:t>
            </a:r>
          </a:p>
          <a:p>
            <a:endParaRPr lang="en-US" sz="2000" dirty="0"/>
          </a:p>
          <a:p>
            <a:r>
              <a:rPr lang="en-US" sz="4000" b="1" dirty="0"/>
              <a:t>2. Believe that Jesus is the Son</a:t>
            </a:r>
            <a:r>
              <a:rPr lang="en-US" sz="4000" dirty="0"/>
              <a:t>; Mark 1:15, John 3:16</a:t>
            </a:r>
          </a:p>
          <a:p>
            <a:endParaRPr lang="en-US" sz="2000" dirty="0"/>
          </a:p>
          <a:p>
            <a:r>
              <a:rPr lang="en-US" sz="4000" b="1" dirty="0"/>
              <a:t>3. Repent of Sins</a:t>
            </a:r>
            <a:r>
              <a:rPr lang="en-US" sz="4000" dirty="0"/>
              <a:t>; Matthew 3:2, Acts 2:38</a:t>
            </a:r>
          </a:p>
          <a:p>
            <a:endParaRPr lang="en-US" sz="2000" dirty="0"/>
          </a:p>
          <a:p>
            <a:r>
              <a:rPr lang="en-US" sz="4000" b="1" dirty="0"/>
              <a:t>4. Confess that Jesus is Lord. </a:t>
            </a:r>
            <a:r>
              <a:rPr lang="en-US" sz="4000" dirty="0"/>
              <a:t>Romans 10:9</a:t>
            </a:r>
          </a:p>
          <a:p>
            <a:endParaRPr lang="en-US" sz="2000" dirty="0"/>
          </a:p>
          <a:p>
            <a:r>
              <a:rPr lang="en-US" sz="4000" b="1" dirty="0"/>
              <a:t>5. Be baptized; </a:t>
            </a:r>
            <a:r>
              <a:rPr lang="en-US" sz="4000" dirty="0"/>
              <a:t>Acts 2:38</a:t>
            </a:r>
          </a:p>
          <a:p>
            <a:endParaRPr lang="en-US" sz="2000" dirty="0"/>
          </a:p>
          <a:p>
            <a:r>
              <a:rPr lang="en-US" sz="4000" b="1" dirty="0"/>
              <a:t>6. Live Faithfully: </a:t>
            </a:r>
            <a:r>
              <a:rPr lang="en-US" sz="4000" dirty="0"/>
              <a:t>Revelation 2:10 </a:t>
            </a:r>
            <a:endParaRPr lang="en-US" sz="4000" dirty="0">
              <a:solidFill>
                <a:srgbClr val="000000"/>
              </a:solidFill>
              <a:latin typeface="Tahoma" panose="020B0604030504040204" pitchFamily="34" charset="0"/>
            </a:endParaRPr>
          </a:p>
          <a:p>
            <a:endParaRPr lang="en-US" sz="2000" dirty="0">
              <a:solidFill>
                <a:srgbClr val="000000"/>
              </a:solidFill>
              <a:latin typeface="Tahoma" panose="020B0604030504040204" pitchFamily="34" charset="0"/>
            </a:endParaRPr>
          </a:p>
        </p:txBody>
      </p:sp>
    </p:spTree>
    <p:extLst>
      <p:ext uri="{BB962C8B-B14F-4D97-AF65-F5344CB8AC3E}">
        <p14:creationId xmlns:p14="http://schemas.microsoft.com/office/powerpoint/2010/main" val="13413893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426D8-322F-431D-B10D-813FC46F21A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4CE35D1-03A7-4BA7-88A4-B6183EC9FCD2}"/>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4554410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856D9-C3A4-43FC-B28A-763295CDD058}"/>
              </a:ext>
            </a:extLst>
          </p:cNvPr>
          <p:cNvSpPr>
            <a:spLocks noGrp="1"/>
          </p:cNvSpPr>
          <p:nvPr>
            <p:ph type="title"/>
          </p:nvPr>
        </p:nvSpPr>
        <p:spPr>
          <a:xfrm>
            <a:off x="838199" y="119479"/>
            <a:ext cx="10515600" cy="573248"/>
          </a:xfrm>
        </p:spPr>
        <p:txBody>
          <a:bodyPr>
            <a:noAutofit/>
          </a:bodyPr>
          <a:lstStyle/>
          <a:p>
            <a:pPr algn="ctr"/>
            <a:r>
              <a:rPr lang="en-US" sz="4000" b="1" i="1" u="sng" dirty="0"/>
              <a:t>Communications Challenges </a:t>
            </a:r>
          </a:p>
        </p:txBody>
      </p:sp>
      <p:sp>
        <p:nvSpPr>
          <p:cNvPr id="5" name="TextBox 4">
            <a:extLst>
              <a:ext uri="{FF2B5EF4-FFF2-40B4-BE49-F238E27FC236}">
                <a16:creationId xmlns:a16="http://schemas.microsoft.com/office/drawing/2014/main" id="{043DA0CB-F541-4C21-B4E9-C768EA1A3713}"/>
              </a:ext>
            </a:extLst>
          </p:cNvPr>
          <p:cNvSpPr txBox="1"/>
          <p:nvPr/>
        </p:nvSpPr>
        <p:spPr>
          <a:xfrm>
            <a:off x="215715" y="905164"/>
            <a:ext cx="5723267" cy="5632311"/>
          </a:xfrm>
          <a:prstGeom prst="rect">
            <a:avLst/>
          </a:prstGeom>
          <a:noFill/>
        </p:spPr>
        <p:txBody>
          <a:bodyPr wrap="square" rtlCol="0">
            <a:spAutoFit/>
          </a:bodyPr>
          <a:lstStyle/>
          <a:p>
            <a:pPr marL="285750" indent="-285750">
              <a:buFont typeface="Arial" panose="020B0604020202020204" pitchFamily="34" charset="0"/>
              <a:buChar char="•"/>
            </a:pPr>
            <a:r>
              <a:rPr lang="en-US" sz="4000" dirty="0"/>
              <a:t>Language Skills/Abilities</a:t>
            </a:r>
          </a:p>
          <a:p>
            <a:pPr marL="285750" indent="-285750">
              <a:buFont typeface="Arial" panose="020B0604020202020204" pitchFamily="34" charset="0"/>
              <a:buChar char="•"/>
            </a:pPr>
            <a:r>
              <a:rPr lang="en-US" sz="4000" dirty="0"/>
              <a:t>Past Experience</a:t>
            </a:r>
          </a:p>
          <a:p>
            <a:pPr marL="285750" indent="-285750">
              <a:buFont typeface="Arial" panose="020B0604020202020204" pitchFamily="34" charset="0"/>
              <a:buChar char="•"/>
            </a:pPr>
            <a:r>
              <a:rPr lang="en-US" sz="4000" dirty="0"/>
              <a:t>Emotions/Prejudices </a:t>
            </a:r>
          </a:p>
          <a:p>
            <a:pPr marL="285750" indent="-285750">
              <a:buFont typeface="Arial" panose="020B0604020202020204" pitchFamily="34" charset="0"/>
              <a:buChar char="•"/>
            </a:pPr>
            <a:r>
              <a:rPr lang="en-US" sz="4000" dirty="0"/>
              <a:t>Judging</a:t>
            </a:r>
          </a:p>
          <a:p>
            <a:pPr marL="285750" indent="-285750">
              <a:buFont typeface="Arial" panose="020B0604020202020204" pitchFamily="34" charset="0"/>
              <a:buChar char="•"/>
            </a:pPr>
            <a:r>
              <a:rPr lang="en-US" sz="4000" dirty="0"/>
              <a:t>Interrupts/Bad Manners</a:t>
            </a:r>
          </a:p>
          <a:p>
            <a:pPr marL="285750" indent="-285750">
              <a:buFont typeface="Arial" panose="020B0604020202020204" pitchFamily="34" charset="0"/>
              <a:buChar char="•"/>
            </a:pPr>
            <a:r>
              <a:rPr lang="en-US" sz="4000" dirty="0"/>
              <a:t>Not active listening</a:t>
            </a:r>
          </a:p>
          <a:p>
            <a:pPr marL="285750" indent="-285750">
              <a:buFont typeface="Arial" panose="020B0604020202020204" pitchFamily="34" charset="0"/>
              <a:buChar char="•"/>
            </a:pPr>
            <a:r>
              <a:rPr lang="en-US" sz="4000" dirty="0"/>
              <a:t>Too Busy/Bad Timing</a:t>
            </a:r>
          </a:p>
          <a:p>
            <a:pPr marL="285750" indent="-285750">
              <a:buFont typeface="Arial" panose="020B0604020202020204" pitchFamily="34" charset="0"/>
              <a:buChar char="•"/>
            </a:pPr>
            <a:r>
              <a:rPr lang="en-US" sz="4000" dirty="0"/>
              <a:t>Arrogance</a:t>
            </a:r>
          </a:p>
          <a:p>
            <a:pPr marL="285750" indent="-285750">
              <a:buFont typeface="Arial" panose="020B0604020202020204" pitchFamily="34" charset="0"/>
              <a:buChar char="•"/>
            </a:pPr>
            <a:r>
              <a:rPr lang="en-US" sz="4000" dirty="0"/>
              <a:t>Social Conditions</a:t>
            </a:r>
          </a:p>
        </p:txBody>
      </p:sp>
      <p:sp>
        <p:nvSpPr>
          <p:cNvPr id="7" name="TextBox 6">
            <a:extLst>
              <a:ext uri="{FF2B5EF4-FFF2-40B4-BE49-F238E27FC236}">
                <a16:creationId xmlns:a16="http://schemas.microsoft.com/office/drawing/2014/main" id="{185221D5-C858-4C18-8ACA-5F85E48D260D}"/>
              </a:ext>
            </a:extLst>
          </p:cNvPr>
          <p:cNvSpPr txBox="1"/>
          <p:nvPr/>
        </p:nvSpPr>
        <p:spPr>
          <a:xfrm>
            <a:off x="6096000" y="831272"/>
            <a:ext cx="5880285" cy="6247864"/>
          </a:xfrm>
          <a:prstGeom prst="rect">
            <a:avLst/>
          </a:prstGeom>
          <a:noFill/>
        </p:spPr>
        <p:txBody>
          <a:bodyPr wrap="square" rtlCol="0">
            <a:spAutoFit/>
          </a:bodyPr>
          <a:lstStyle/>
          <a:p>
            <a:pPr marL="285750" indent="-285750">
              <a:buFont typeface="Arial" panose="020B0604020202020204" pitchFamily="34" charset="0"/>
              <a:buChar char="•"/>
            </a:pPr>
            <a:r>
              <a:rPr lang="en-US" sz="4000" dirty="0"/>
              <a:t>Ignoring the issues</a:t>
            </a:r>
          </a:p>
          <a:p>
            <a:pPr marL="285750" indent="-285750">
              <a:buFont typeface="Arial" panose="020B0604020202020204" pitchFamily="34" charset="0"/>
              <a:buChar char="•"/>
            </a:pPr>
            <a:r>
              <a:rPr lang="en-US" sz="4000" dirty="0"/>
              <a:t>Avoiding the concern</a:t>
            </a:r>
          </a:p>
          <a:p>
            <a:pPr marL="285750" indent="-285750">
              <a:buFont typeface="Arial" panose="020B0604020202020204" pitchFamily="34" charset="0"/>
              <a:buChar char="•"/>
            </a:pPr>
            <a:r>
              <a:rPr lang="en-US" sz="4000" dirty="0"/>
              <a:t>Internal Values/Beliefs</a:t>
            </a:r>
          </a:p>
          <a:p>
            <a:pPr marL="285750" indent="-285750">
              <a:buFont typeface="Arial" panose="020B0604020202020204" pitchFamily="34" charset="0"/>
              <a:buChar char="•"/>
            </a:pPr>
            <a:r>
              <a:rPr lang="en-US" sz="4000" dirty="0"/>
              <a:t>Laziness</a:t>
            </a:r>
          </a:p>
          <a:p>
            <a:pPr marL="285750" indent="-285750">
              <a:buFont typeface="Arial" panose="020B0604020202020204" pitchFamily="34" charset="0"/>
              <a:buChar char="•"/>
            </a:pPr>
            <a:r>
              <a:rPr lang="en-US" sz="4000" dirty="0"/>
              <a:t>Reaction not Deliberation</a:t>
            </a:r>
          </a:p>
          <a:p>
            <a:pPr marL="285750" indent="-285750">
              <a:buFont typeface="Arial" panose="020B0604020202020204" pitchFamily="34" charset="0"/>
              <a:buChar char="•"/>
            </a:pPr>
            <a:r>
              <a:rPr lang="en-US" sz="4000" dirty="0"/>
              <a:t>Limiting Perspectives</a:t>
            </a:r>
          </a:p>
          <a:p>
            <a:pPr marL="285750" indent="-285750">
              <a:buFont typeface="Arial" panose="020B0604020202020204" pitchFamily="34" charset="0"/>
              <a:buChar char="•"/>
            </a:pPr>
            <a:r>
              <a:rPr lang="en-US" sz="4000" dirty="0"/>
              <a:t>Pre-conceived ideas</a:t>
            </a:r>
          </a:p>
          <a:p>
            <a:pPr marL="285750" indent="-285750">
              <a:buFont typeface="Arial" panose="020B0604020202020204" pitchFamily="34" charset="0"/>
              <a:buChar char="•"/>
            </a:pPr>
            <a:r>
              <a:rPr lang="en-US" sz="4000" dirty="0"/>
              <a:t>Communications skills</a:t>
            </a:r>
          </a:p>
          <a:p>
            <a:pPr marL="285750" indent="-285750">
              <a:buFont typeface="Arial" panose="020B0604020202020204" pitchFamily="34" charset="0"/>
              <a:buChar char="•"/>
            </a:pPr>
            <a:r>
              <a:rPr lang="en-US" sz="4000" dirty="0"/>
              <a:t>Gender Differences</a:t>
            </a:r>
          </a:p>
          <a:p>
            <a:pPr marL="285750" indent="-285750">
              <a:buFont typeface="Arial" panose="020B0604020202020204" pitchFamily="34" charset="0"/>
              <a:buChar char="•"/>
            </a:pPr>
            <a:endParaRPr lang="en-US" sz="4000" dirty="0"/>
          </a:p>
        </p:txBody>
      </p:sp>
      <p:cxnSp>
        <p:nvCxnSpPr>
          <p:cNvPr id="4" name="Straight Connector 3">
            <a:extLst>
              <a:ext uri="{FF2B5EF4-FFF2-40B4-BE49-F238E27FC236}">
                <a16:creationId xmlns:a16="http://schemas.microsoft.com/office/drawing/2014/main" id="{09052BDE-989F-45A5-BB02-28F4ED02A6DA}"/>
              </a:ext>
            </a:extLst>
          </p:cNvPr>
          <p:cNvCxnSpPr/>
          <p:nvPr/>
        </p:nvCxnSpPr>
        <p:spPr>
          <a:xfrm>
            <a:off x="5938982" y="831272"/>
            <a:ext cx="0" cy="568861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386973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856D9-C3A4-43FC-B28A-763295CDD058}"/>
              </a:ext>
            </a:extLst>
          </p:cNvPr>
          <p:cNvSpPr>
            <a:spLocks noGrp="1"/>
          </p:cNvSpPr>
          <p:nvPr>
            <p:ph type="title"/>
          </p:nvPr>
        </p:nvSpPr>
        <p:spPr>
          <a:xfrm>
            <a:off x="808653" y="146473"/>
            <a:ext cx="10515600" cy="903838"/>
          </a:xfrm>
        </p:spPr>
        <p:txBody>
          <a:bodyPr>
            <a:normAutofit fontScale="90000"/>
          </a:bodyPr>
          <a:lstStyle/>
          <a:p>
            <a:pPr algn="ctr"/>
            <a:r>
              <a:rPr lang="en-US" sz="6000" b="1" i="1" u="sng" dirty="0"/>
              <a:t>Written Communications</a:t>
            </a:r>
          </a:p>
        </p:txBody>
      </p:sp>
      <p:sp>
        <p:nvSpPr>
          <p:cNvPr id="6" name="Content Placeholder 5">
            <a:extLst>
              <a:ext uri="{FF2B5EF4-FFF2-40B4-BE49-F238E27FC236}">
                <a16:creationId xmlns:a16="http://schemas.microsoft.com/office/drawing/2014/main" id="{9844B474-B2B9-44D6-AA09-5935D7FD5D52}"/>
              </a:ext>
            </a:extLst>
          </p:cNvPr>
          <p:cNvSpPr>
            <a:spLocks noGrp="1"/>
          </p:cNvSpPr>
          <p:nvPr>
            <p:ph idx="1"/>
          </p:nvPr>
        </p:nvSpPr>
        <p:spPr>
          <a:xfrm>
            <a:off x="722789" y="1050310"/>
            <a:ext cx="10660557" cy="5350489"/>
          </a:xfrm>
        </p:spPr>
        <p:txBody>
          <a:bodyPr/>
          <a:lstStyle/>
          <a:p>
            <a:r>
              <a:rPr lang="en-US" sz="4800" dirty="0"/>
              <a:t>‘Written Communication’ is the sending of messages, orders of instruction or informational material in letter, circulars, manual, reports, telegrams, office memos, bulletins, contracts, faxes, scans, email, texts, chats, other digital posts and any other items related to writing something down. </a:t>
            </a:r>
          </a:p>
        </p:txBody>
      </p:sp>
    </p:spTree>
    <p:extLst>
      <p:ext uri="{BB962C8B-B14F-4D97-AF65-F5344CB8AC3E}">
        <p14:creationId xmlns:p14="http://schemas.microsoft.com/office/powerpoint/2010/main" val="27467666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856D9-C3A4-43FC-B28A-763295CDD058}"/>
              </a:ext>
            </a:extLst>
          </p:cNvPr>
          <p:cNvSpPr>
            <a:spLocks noGrp="1"/>
          </p:cNvSpPr>
          <p:nvPr>
            <p:ph type="title"/>
          </p:nvPr>
        </p:nvSpPr>
        <p:spPr>
          <a:xfrm>
            <a:off x="808653" y="146473"/>
            <a:ext cx="10515600" cy="903838"/>
          </a:xfrm>
        </p:spPr>
        <p:txBody>
          <a:bodyPr>
            <a:normAutofit fontScale="90000"/>
          </a:bodyPr>
          <a:lstStyle/>
          <a:p>
            <a:pPr algn="ctr"/>
            <a:r>
              <a:rPr lang="en-US" sz="6000" b="1" i="1" u="sng" dirty="0"/>
              <a:t>Written Communications</a:t>
            </a:r>
          </a:p>
        </p:txBody>
      </p:sp>
      <p:sp>
        <p:nvSpPr>
          <p:cNvPr id="6" name="Content Placeholder 5">
            <a:extLst>
              <a:ext uri="{FF2B5EF4-FFF2-40B4-BE49-F238E27FC236}">
                <a16:creationId xmlns:a16="http://schemas.microsoft.com/office/drawing/2014/main" id="{9844B474-B2B9-44D6-AA09-5935D7FD5D52}"/>
              </a:ext>
            </a:extLst>
          </p:cNvPr>
          <p:cNvSpPr>
            <a:spLocks noGrp="1"/>
          </p:cNvSpPr>
          <p:nvPr>
            <p:ph idx="1"/>
          </p:nvPr>
        </p:nvSpPr>
        <p:spPr>
          <a:xfrm>
            <a:off x="236738" y="1050310"/>
            <a:ext cx="11718523" cy="5661217"/>
          </a:xfrm>
        </p:spPr>
        <p:txBody>
          <a:bodyPr/>
          <a:lstStyle/>
          <a:p>
            <a:r>
              <a:rPr lang="en-US" sz="4400" dirty="0"/>
              <a:t>The Bible is written. The solid foundation.</a:t>
            </a:r>
          </a:p>
          <a:p>
            <a:pPr marL="0" indent="0">
              <a:buNone/>
            </a:pPr>
            <a:endParaRPr lang="en-US" sz="2000" dirty="0"/>
          </a:p>
          <a:p>
            <a:r>
              <a:rPr lang="en-US" sz="4400" dirty="0"/>
              <a:t>The Bible discusses writing about 400 times. </a:t>
            </a:r>
            <a:endParaRPr lang="en-US" sz="2400" dirty="0"/>
          </a:p>
          <a:p>
            <a:pPr marL="0" indent="0" algn="l">
              <a:buNone/>
            </a:pPr>
            <a:endParaRPr lang="en-US" sz="2000" b="0" i="0" u="none" strike="noStrike" baseline="0" dirty="0">
              <a:solidFill>
                <a:srgbClr val="000000"/>
              </a:solidFill>
              <a:latin typeface="Tahoma" panose="020B0604030504040204" pitchFamily="34" charset="0"/>
            </a:endParaRPr>
          </a:p>
          <a:p>
            <a:pPr marL="0" indent="0" algn="l">
              <a:buNone/>
            </a:pPr>
            <a:r>
              <a:rPr lang="en-US" sz="4000" b="0" i="0" u="none" strike="noStrike" baseline="0" dirty="0">
                <a:solidFill>
                  <a:srgbClr val="000000"/>
                </a:solidFill>
                <a:latin typeface="Tahoma" panose="020B0604030504040204" pitchFamily="34" charset="0"/>
              </a:rPr>
              <a:t>2 Thessalonians 3:17 (NASU) </a:t>
            </a:r>
          </a:p>
          <a:p>
            <a:pPr marR="1350" algn="l"/>
            <a:r>
              <a:rPr lang="en-US" sz="4000" b="1" i="0" u="none" strike="noStrike" baseline="30000" dirty="0">
                <a:solidFill>
                  <a:srgbClr val="21770A"/>
                </a:solidFill>
                <a:latin typeface="Trebuchet MS" panose="020B0603020202020204" pitchFamily="34" charset="0"/>
              </a:rPr>
              <a:t>17</a:t>
            </a:r>
            <a:r>
              <a:rPr lang="en-US" sz="4000" b="1" i="0" u="none" strike="noStrike" baseline="0" dirty="0">
                <a:solidFill>
                  <a:srgbClr val="21770A"/>
                </a:solidFill>
                <a:latin typeface="Trebuchet MS" panose="020B0603020202020204" pitchFamily="34" charset="0"/>
              </a:rPr>
              <a:t> </a:t>
            </a:r>
            <a:r>
              <a:rPr lang="en-US" sz="4000" b="0" i="0" u="none" strike="noStrike" baseline="0" dirty="0">
                <a:solidFill>
                  <a:srgbClr val="000000"/>
                </a:solidFill>
                <a:latin typeface="Trebuchet MS" panose="020B0603020202020204" pitchFamily="34" charset="0"/>
              </a:rPr>
              <a:t>I, Paul, write this greeting with my own hand, and this is a distinguishing mark in every letter; this is the way I write. </a:t>
            </a:r>
          </a:p>
          <a:p>
            <a:pPr marL="0" marR="1350" indent="0" algn="l">
              <a:buNone/>
            </a:pPr>
            <a:endParaRPr lang="en-US" sz="4400" b="0" i="0" u="none" strike="noStrike" baseline="0" dirty="0">
              <a:solidFill>
                <a:srgbClr val="000000"/>
              </a:solidFill>
              <a:latin typeface="Tahoma" panose="020B0604030504040204" pitchFamily="34" charset="0"/>
            </a:endParaRPr>
          </a:p>
          <a:p>
            <a:pPr marL="0" indent="0" algn="l">
              <a:buNone/>
            </a:pPr>
            <a:endParaRPr lang="en-US" sz="4400" dirty="0"/>
          </a:p>
        </p:txBody>
      </p:sp>
      <p:sp>
        <p:nvSpPr>
          <p:cNvPr id="3" name="Rectangle 2">
            <a:extLst>
              <a:ext uri="{FF2B5EF4-FFF2-40B4-BE49-F238E27FC236}">
                <a16:creationId xmlns:a16="http://schemas.microsoft.com/office/drawing/2014/main" id="{49891223-FACF-4CED-840A-AF83B1B780A7}"/>
              </a:ext>
            </a:extLst>
          </p:cNvPr>
          <p:cNvSpPr/>
          <p:nvPr/>
        </p:nvSpPr>
        <p:spPr>
          <a:xfrm>
            <a:off x="236737" y="3204839"/>
            <a:ext cx="11718523" cy="248574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451127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856D9-C3A4-43FC-B28A-763295CDD058}"/>
              </a:ext>
            </a:extLst>
          </p:cNvPr>
          <p:cNvSpPr>
            <a:spLocks noGrp="1"/>
          </p:cNvSpPr>
          <p:nvPr>
            <p:ph type="title"/>
          </p:nvPr>
        </p:nvSpPr>
        <p:spPr>
          <a:xfrm>
            <a:off x="808653" y="146473"/>
            <a:ext cx="10515600" cy="903838"/>
          </a:xfrm>
        </p:spPr>
        <p:txBody>
          <a:bodyPr>
            <a:normAutofit fontScale="90000"/>
          </a:bodyPr>
          <a:lstStyle/>
          <a:p>
            <a:pPr algn="ctr"/>
            <a:r>
              <a:rPr lang="en-US" sz="6000" b="1" i="1" u="sng" dirty="0"/>
              <a:t>Written Communications</a:t>
            </a:r>
          </a:p>
        </p:txBody>
      </p:sp>
      <p:sp>
        <p:nvSpPr>
          <p:cNvPr id="6" name="Content Placeholder 5">
            <a:extLst>
              <a:ext uri="{FF2B5EF4-FFF2-40B4-BE49-F238E27FC236}">
                <a16:creationId xmlns:a16="http://schemas.microsoft.com/office/drawing/2014/main" id="{9844B474-B2B9-44D6-AA09-5935D7FD5D52}"/>
              </a:ext>
            </a:extLst>
          </p:cNvPr>
          <p:cNvSpPr>
            <a:spLocks noGrp="1"/>
          </p:cNvSpPr>
          <p:nvPr>
            <p:ph idx="1"/>
          </p:nvPr>
        </p:nvSpPr>
        <p:spPr>
          <a:xfrm>
            <a:off x="143522" y="923851"/>
            <a:ext cx="11904955" cy="5558960"/>
          </a:xfrm>
        </p:spPr>
        <p:txBody>
          <a:bodyPr/>
          <a:lstStyle/>
          <a:p>
            <a:pPr marL="0" indent="0" algn="l">
              <a:buNone/>
            </a:pPr>
            <a:r>
              <a:rPr lang="en-US" sz="4000" b="0" i="0" u="none" strike="noStrike" baseline="0" dirty="0">
                <a:solidFill>
                  <a:srgbClr val="000000"/>
                </a:solidFill>
              </a:rPr>
              <a:t>Job 19:23-24 (NASU) </a:t>
            </a:r>
          </a:p>
          <a:p>
            <a:pPr marR="2390" algn="l"/>
            <a:r>
              <a:rPr lang="en-US" sz="4000" b="1" i="0" u="none" strike="noStrike" baseline="30000" dirty="0">
                <a:solidFill>
                  <a:srgbClr val="21770A"/>
                </a:solidFill>
              </a:rPr>
              <a:t>23</a:t>
            </a:r>
            <a:r>
              <a:rPr lang="en-US" sz="4000" b="1" i="0" u="none" strike="noStrike" baseline="0" dirty="0">
                <a:solidFill>
                  <a:srgbClr val="21770A"/>
                </a:solidFill>
              </a:rPr>
              <a:t> </a:t>
            </a:r>
            <a:r>
              <a:rPr lang="en-US" sz="4000" b="0" i="0" u="none" strike="noStrike" baseline="0" dirty="0">
                <a:solidFill>
                  <a:srgbClr val="000000"/>
                </a:solidFill>
              </a:rPr>
              <a:t>"Oh that my words were written! Oh that they were inscribed in a book! </a:t>
            </a:r>
          </a:p>
          <a:p>
            <a:pPr marR="2390" algn="l"/>
            <a:r>
              <a:rPr lang="en-US" sz="4000" b="1" i="0" u="none" strike="noStrike" baseline="30000" dirty="0">
                <a:solidFill>
                  <a:srgbClr val="21770A"/>
                </a:solidFill>
              </a:rPr>
              <a:t>24</a:t>
            </a:r>
            <a:r>
              <a:rPr lang="en-US" sz="4000" b="1" i="0" u="none" strike="noStrike" baseline="0" dirty="0">
                <a:solidFill>
                  <a:srgbClr val="21770A"/>
                </a:solidFill>
              </a:rPr>
              <a:t> </a:t>
            </a:r>
            <a:r>
              <a:rPr lang="en-US" sz="4000" b="0" i="0" u="none" strike="noStrike" baseline="0" dirty="0">
                <a:solidFill>
                  <a:srgbClr val="000000"/>
                </a:solidFill>
              </a:rPr>
              <a:t>"That with an iron stylus and lead. They were engraved in the rock forever! </a:t>
            </a:r>
          </a:p>
          <a:p>
            <a:pPr marL="0" indent="0" algn="l">
              <a:buNone/>
            </a:pPr>
            <a:endParaRPr lang="en-US" sz="2000" dirty="0"/>
          </a:p>
          <a:p>
            <a:pPr algn="l"/>
            <a:r>
              <a:rPr lang="en-US" sz="3600" dirty="0"/>
              <a:t>Written items give people time to think and respond.</a:t>
            </a:r>
          </a:p>
          <a:p>
            <a:pPr algn="l"/>
            <a:r>
              <a:rPr lang="en-US" sz="3600" dirty="0"/>
              <a:t>Written items are a near permanent record.</a:t>
            </a:r>
          </a:p>
          <a:p>
            <a:pPr algn="l"/>
            <a:r>
              <a:rPr lang="en-US" sz="3600" dirty="0"/>
              <a:t>What does your written word communicate about you. </a:t>
            </a:r>
          </a:p>
        </p:txBody>
      </p:sp>
      <p:sp>
        <p:nvSpPr>
          <p:cNvPr id="13" name="Rectangle 12">
            <a:extLst>
              <a:ext uri="{FF2B5EF4-FFF2-40B4-BE49-F238E27FC236}">
                <a16:creationId xmlns:a16="http://schemas.microsoft.com/office/drawing/2014/main" id="{4BC9BF3D-4A3F-4A0C-9D56-B75EC1EDAF8B}"/>
              </a:ext>
            </a:extLst>
          </p:cNvPr>
          <p:cNvSpPr/>
          <p:nvPr/>
        </p:nvSpPr>
        <p:spPr>
          <a:xfrm>
            <a:off x="143522" y="923851"/>
            <a:ext cx="11821499" cy="32687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88296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856D9-C3A4-43FC-B28A-763295CDD058}"/>
              </a:ext>
            </a:extLst>
          </p:cNvPr>
          <p:cNvSpPr>
            <a:spLocks noGrp="1"/>
          </p:cNvSpPr>
          <p:nvPr>
            <p:ph type="title"/>
          </p:nvPr>
        </p:nvSpPr>
        <p:spPr>
          <a:xfrm>
            <a:off x="808653" y="146473"/>
            <a:ext cx="10515600" cy="903838"/>
          </a:xfrm>
        </p:spPr>
        <p:txBody>
          <a:bodyPr>
            <a:normAutofit fontScale="90000"/>
          </a:bodyPr>
          <a:lstStyle/>
          <a:p>
            <a:pPr algn="ctr"/>
            <a:r>
              <a:rPr lang="en-US" sz="6000" b="1" i="1" u="sng" dirty="0"/>
              <a:t>Visual Communications</a:t>
            </a:r>
          </a:p>
        </p:txBody>
      </p:sp>
      <p:sp>
        <p:nvSpPr>
          <p:cNvPr id="6" name="Content Placeholder 5">
            <a:extLst>
              <a:ext uri="{FF2B5EF4-FFF2-40B4-BE49-F238E27FC236}">
                <a16:creationId xmlns:a16="http://schemas.microsoft.com/office/drawing/2014/main" id="{9844B474-B2B9-44D6-AA09-5935D7FD5D52}"/>
              </a:ext>
            </a:extLst>
          </p:cNvPr>
          <p:cNvSpPr>
            <a:spLocks noGrp="1"/>
          </p:cNvSpPr>
          <p:nvPr>
            <p:ph idx="1"/>
          </p:nvPr>
        </p:nvSpPr>
        <p:spPr>
          <a:xfrm>
            <a:off x="171451" y="1050310"/>
            <a:ext cx="10320346" cy="2536269"/>
          </a:xfrm>
        </p:spPr>
        <p:txBody>
          <a:bodyPr/>
          <a:lstStyle/>
          <a:p>
            <a:r>
              <a:rPr lang="en-US" sz="4400" dirty="0"/>
              <a:t> ‘Visual Communication’ is when images, sketches, drawings, paintings, videos, GIF’s, flowcharts and diagrams </a:t>
            </a:r>
            <a:r>
              <a:rPr lang="en-US" sz="4400" dirty="0" err="1"/>
              <a:t>etc</a:t>
            </a:r>
            <a:r>
              <a:rPr lang="en-US" sz="4400" dirty="0"/>
              <a:t>…. are used to communicate information.  </a:t>
            </a:r>
          </a:p>
          <a:p>
            <a:endParaRPr lang="en-US" sz="4400" dirty="0"/>
          </a:p>
        </p:txBody>
      </p:sp>
      <p:pic>
        <p:nvPicPr>
          <p:cNvPr id="4" name="Picture 3">
            <a:extLst>
              <a:ext uri="{FF2B5EF4-FFF2-40B4-BE49-F238E27FC236}">
                <a16:creationId xmlns:a16="http://schemas.microsoft.com/office/drawing/2014/main" id="{C59AF88D-8C23-436E-BCD9-485682B4EA2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476" y="3823296"/>
            <a:ext cx="3967416" cy="2536269"/>
          </a:xfrm>
          <a:prstGeom prst="rect">
            <a:avLst/>
          </a:prstGeom>
        </p:spPr>
      </p:pic>
      <p:pic>
        <p:nvPicPr>
          <p:cNvPr id="7" name="Picture 6">
            <a:extLst>
              <a:ext uri="{FF2B5EF4-FFF2-40B4-BE49-F238E27FC236}">
                <a16:creationId xmlns:a16="http://schemas.microsoft.com/office/drawing/2014/main" id="{1DAB7AF9-5E64-4C50-BFD0-8EC49F0D28F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530777" y="1050310"/>
            <a:ext cx="1196444" cy="1211685"/>
          </a:xfrm>
          <a:prstGeom prst="rect">
            <a:avLst/>
          </a:prstGeom>
          <a:ln>
            <a:solidFill>
              <a:schemeClr val="tx1"/>
            </a:solidFill>
          </a:ln>
        </p:spPr>
      </p:pic>
      <p:pic>
        <p:nvPicPr>
          <p:cNvPr id="9" name="Picture 8">
            <a:extLst>
              <a:ext uri="{FF2B5EF4-FFF2-40B4-BE49-F238E27FC236}">
                <a16:creationId xmlns:a16="http://schemas.microsoft.com/office/drawing/2014/main" id="{EFD56058-CE9C-4B06-98BC-753B32A663F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348151" y="2771168"/>
            <a:ext cx="1539373" cy="1630821"/>
          </a:xfrm>
          <a:prstGeom prst="rect">
            <a:avLst/>
          </a:prstGeom>
        </p:spPr>
      </p:pic>
      <p:pic>
        <p:nvPicPr>
          <p:cNvPr id="11" name="Picture 10">
            <a:extLst>
              <a:ext uri="{FF2B5EF4-FFF2-40B4-BE49-F238E27FC236}">
                <a16:creationId xmlns:a16="http://schemas.microsoft.com/office/drawing/2014/main" id="{F0548105-AE8B-4AFC-83D8-745D7D6739B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035263" y="3823296"/>
            <a:ext cx="4058810" cy="2519262"/>
          </a:xfrm>
          <a:prstGeom prst="rect">
            <a:avLst/>
          </a:prstGeom>
          <a:ln>
            <a:solidFill>
              <a:schemeClr val="tx1"/>
            </a:solidFill>
          </a:ln>
        </p:spPr>
      </p:pic>
      <p:pic>
        <p:nvPicPr>
          <p:cNvPr id="13" name="Picture 12">
            <a:extLst>
              <a:ext uri="{FF2B5EF4-FFF2-40B4-BE49-F238E27FC236}">
                <a16:creationId xmlns:a16="http://schemas.microsoft.com/office/drawing/2014/main" id="{33B64DD8-F443-4AB3-AA34-18CF6928CA6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795796" y="4619799"/>
            <a:ext cx="2091728" cy="2091728"/>
          </a:xfrm>
          <a:prstGeom prst="rect">
            <a:avLst/>
          </a:prstGeom>
        </p:spPr>
      </p:pic>
    </p:spTree>
    <p:extLst>
      <p:ext uri="{BB962C8B-B14F-4D97-AF65-F5344CB8AC3E}">
        <p14:creationId xmlns:p14="http://schemas.microsoft.com/office/powerpoint/2010/main" val="6957708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856D9-C3A4-43FC-B28A-763295CDD058}"/>
              </a:ext>
            </a:extLst>
          </p:cNvPr>
          <p:cNvSpPr>
            <a:spLocks noGrp="1"/>
          </p:cNvSpPr>
          <p:nvPr>
            <p:ph type="title"/>
          </p:nvPr>
        </p:nvSpPr>
        <p:spPr>
          <a:xfrm>
            <a:off x="808653" y="146473"/>
            <a:ext cx="10515600" cy="903838"/>
          </a:xfrm>
        </p:spPr>
        <p:txBody>
          <a:bodyPr>
            <a:normAutofit fontScale="90000"/>
          </a:bodyPr>
          <a:lstStyle/>
          <a:p>
            <a:pPr algn="ctr"/>
            <a:r>
              <a:rPr lang="en-US" sz="6000" b="1" i="1" u="sng" dirty="0"/>
              <a:t>Visual Communications</a:t>
            </a:r>
          </a:p>
        </p:txBody>
      </p:sp>
      <p:sp>
        <p:nvSpPr>
          <p:cNvPr id="6" name="Content Placeholder 5">
            <a:extLst>
              <a:ext uri="{FF2B5EF4-FFF2-40B4-BE49-F238E27FC236}">
                <a16:creationId xmlns:a16="http://schemas.microsoft.com/office/drawing/2014/main" id="{9844B474-B2B9-44D6-AA09-5935D7FD5D52}"/>
              </a:ext>
            </a:extLst>
          </p:cNvPr>
          <p:cNvSpPr>
            <a:spLocks noGrp="1"/>
          </p:cNvSpPr>
          <p:nvPr>
            <p:ph idx="1"/>
          </p:nvPr>
        </p:nvSpPr>
        <p:spPr>
          <a:xfrm>
            <a:off x="485775" y="1050311"/>
            <a:ext cx="5286375" cy="2722699"/>
          </a:xfrm>
        </p:spPr>
        <p:txBody>
          <a:bodyPr/>
          <a:lstStyle/>
          <a:p>
            <a:r>
              <a:rPr lang="en-US" sz="4000" dirty="0"/>
              <a:t> Hand Gestures</a:t>
            </a:r>
          </a:p>
          <a:p>
            <a:r>
              <a:rPr lang="en-US" sz="4000" dirty="0"/>
              <a:t> </a:t>
            </a:r>
            <a:r>
              <a:rPr lang="en-US" sz="4000" dirty="0" err="1"/>
              <a:t>Emogis</a:t>
            </a:r>
            <a:r>
              <a:rPr lang="en-US" sz="4000" dirty="0"/>
              <a:t>/Memes</a:t>
            </a:r>
          </a:p>
          <a:p>
            <a:r>
              <a:rPr lang="en-US" sz="4000" dirty="0"/>
              <a:t> Art/Home Decor</a:t>
            </a:r>
          </a:p>
          <a:p>
            <a:pPr marL="0" indent="0">
              <a:buNone/>
            </a:pPr>
            <a:endParaRPr lang="en-US" sz="4400" dirty="0"/>
          </a:p>
        </p:txBody>
      </p:sp>
      <p:sp>
        <p:nvSpPr>
          <p:cNvPr id="3" name="TextBox 2">
            <a:extLst>
              <a:ext uri="{FF2B5EF4-FFF2-40B4-BE49-F238E27FC236}">
                <a16:creationId xmlns:a16="http://schemas.microsoft.com/office/drawing/2014/main" id="{BCB3AA2C-557E-4F89-9BAB-5F3478315D7D}"/>
              </a:ext>
            </a:extLst>
          </p:cNvPr>
          <p:cNvSpPr txBox="1"/>
          <p:nvPr/>
        </p:nvSpPr>
        <p:spPr>
          <a:xfrm>
            <a:off x="6095028" y="1070267"/>
            <a:ext cx="5901802" cy="1938992"/>
          </a:xfrm>
          <a:prstGeom prst="rect">
            <a:avLst/>
          </a:prstGeom>
          <a:noFill/>
        </p:spPr>
        <p:txBody>
          <a:bodyPr wrap="square" rtlCol="0">
            <a:spAutoFit/>
          </a:bodyPr>
          <a:lstStyle/>
          <a:p>
            <a:pPr marL="285750" indent="-285750">
              <a:buFont typeface="Arial" panose="020B0604020202020204" pitchFamily="34" charset="0"/>
              <a:buChar char="•"/>
            </a:pPr>
            <a:r>
              <a:rPr lang="en-US" sz="4000" dirty="0"/>
              <a:t>Movies/TV/Theatre</a:t>
            </a:r>
          </a:p>
          <a:p>
            <a:pPr marL="285750" indent="-285750">
              <a:buFont typeface="Arial" panose="020B0604020202020204" pitchFamily="34" charset="0"/>
              <a:buChar char="•"/>
            </a:pPr>
            <a:r>
              <a:rPr lang="en-US" sz="4000" dirty="0"/>
              <a:t>Clothing (logos)</a:t>
            </a:r>
          </a:p>
          <a:p>
            <a:pPr marL="285750" indent="-285750">
              <a:buFont typeface="Arial" panose="020B0604020202020204" pitchFamily="34" charset="0"/>
              <a:buChar char="•"/>
            </a:pPr>
            <a:r>
              <a:rPr lang="en-US" sz="4000" dirty="0"/>
              <a:t>Graphics</a:t>
            </a:r>
          </a:p>
        </p:txBody>
      </p:sp>
      <p:sp>
        <p:nvSpPr>
          <p:cNvPr id="8" name="TextBox 7">
            <a:extLst>
              <a:ext uri="{FF2B5EF4-FFF2-40B4-BE49-F238E27FC236}">
                <a16:creationId xmlns:a16="http://schemas.microsoft.com/office/drawing/2014/main" id="{31DA1EE4-1643-47C6-ABEE-8B97A093A2EE}"/>
              </a:ext>
            </a:extLst>
          </p:cNvPr>
          <p:cNvSpPr txBox="1"/>
          <p:nvPr/>
        </p:nvSpPr>
        <p:spPr>
          <a:xfrm>
            <a:off x="384699" y="3875138"/>
            <a:ext cx="11526176" cy="2369880"/>
          </a:xfrm>
          <a:prstGeom prst="rect">
            <a:avLst/>
          </a:prstGeom>
          <a:noFill/>
          <a:ln>
            <a:solidFill>
              <a:schemeClr val="tx1"/>
            </a:solidFill>
          </a:ln>
        </p:spPr>
        <p:txBody>
          <a:bodyPr wrap="square" rtlCol="0">
            <a:spAutoFit/>
          </a:bodyPr>
          <a:lstStyle/>
          <a:p>
            <a:pPr algn="l"/>
            <a:r>
              <a:rPr lang="en-US" sz="3600" b="0" i="0" u="none" strike="noStrike" baseline="0" dirty="0">
                <a:solidFill>
                  <a:srgbClr val="000000"/>
                </a:solidFill>
                <a:latin typeface="Tahoma" panose="020B0604030504040204" pitchFamily="34" charset="0"/>
              </a:rPr>
              <a:t>James 1:21 (NASU) </a:t>
            </a:r>
          </a:p>
          <a:p>
            <a:pPr marR="1350" algn="l"/>
            <a:r>
              <a:rPr lang="en-US" sz="3600" b="1" i="0" u="none" strike="noStrike" baseline="30000" dirty="0">
                <a:solidFill>
                  <a:srgbClr val="21770A"/>
                </a:solidFill>
              </a:rPr>
              <a:t>21</a:t>
            </a:r>
            <a:r>
              <a:rPr lang="en-US" sz="3600" b="1" i="0" u="none" strike="noStrike" baseline="0" dirty="0">
                <a:solidFill>
                  <a:srgbClr val="21770A"/>
                </a:solidFill>
                <a:latin typeface="Trebuchet MS" panose="020B0603020202020204" pitchFamily="34" charset="0"/>
              </a:rPr>
              <a:t> </a:t>
            </a:r>
            <a:r>
              <a:rPr lang="en-US" sz="3600" b="0" i="0" u="none" strike="noStrike" baseline="0" dirty="0">
                <a:solidFill>
                  <a:srgbClr val="000000"/>
                </a:solidFill>
                <a:latin typeface="Trebuchet MS" panose="020B0603020202020204" pitchFamily="34" charset="0"/>
              </a:rPr>
              <a:t>Therefore, putting aside all filthiness and </a:t>
            </a:r>
            <a:r>
              <a:rPr lang="en-US" sz="3600" b="0" i="1" u="none" strike="noStrike" baseline="0" dirty="0">
                <a:solidFill>
                  <a:srgbClr val="555454"/>
                </a:solidFill>
                <a:latin typeface="Trebuchet MS" panose="020B0603020202020204" pitchFamily="34" charset="0"/>
              </a:rPr>
              <a:t>all </a:t>
            </a:r>
            <a:r>
              <a:rPr lang="en-US" sz="3600" b="0" i="0" u="none" strike="noStrike" baseline="0" dirty="0">
                <a:solidFill>
                  <a:srgbClr val="000000"/>
                </a:solidFill>
                <a:latin typeface="Trebuchet MS" panose="020B0603020202020204" pitchFamily="34" charset="0"/>
              </a:rPr>
              <a:t>that remains of wickedness, in humility receive the word implanted, which is able to save your souls</a:t>
            </a:r>
            <a:r>
              <a:rPr lang="en-US" sz="4000" b="0" i="0" u="none" strike="noStrike" baseline="0" dirty="0">
                <a:solidFill>
                  <a:srgbClr val="000000"/>
                </a:solidFill>
                <a:latin typeface="Trebuchet MS" panose="020B0603020202020204" pitchFamily="34" charset="0"/>
              </a:rPr>
              <a:t>. </a:t>
            </a:r>
          </a:p>
        </p:txBody>
      </p:sp>
    </p:spTree>
    <p:extLst>
      <p:ext uri="{BB962C8B-B14F-4D97-AF65-F5344CB8AC3E}">
        <p14:creationId xmlns:p14="http://schemas.microsoft.com/office/powerpoint/2010/main" val="41784998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856D9-C3A4-43FC-B28A-763295CDD058}"/>
              </a:ext>
            </a:extLst>
          </p:cNvPr>
          <p:cNvSpPr>
            <a:spLocks noGrp="1"/>
          </p:cNvSpPr>
          <p:nvPr>
            <p:ph type="title"/>
          </p:nvPr>
        </p:nvSpPr>
        <p:spPr>
          <a:xfrm>
            <a:off x="808653" y="146473"/>
            <a:ext cx="10515600" cy="903838"/>
          </a:xfrm>
        </p:spPr>
        <p:txBody>
          <a:bodyPr>
            <a:normAutofit fontScale="90000"/>
          </a:bodyPr>
          <a:lstStyle/>
          <a:p>
            <a:pPr algn="ctr"/>
            <a:r>
              <a:rPr lang="en-US" sz="6000" b="1" i="1" u="sng" dirty="0"/>
              <a:t>Visual Communications</a:t>
            </a:r>
          </a:p>
        </p:txBody>
      </p:sp>
      <p:sp>
        <p:nvSpPr>
          <p:cNvPr id="12" name="TextBox 11">
            <a:extLst>
              <a:ext uri="{FF2B5EF4-FFF2-40B4-BE49-F238E27FC236}">
                <a16:creationId xmlns:a16="http://schemas.microsoft.com/office/drawing/2014/main" id="{B897173A-3CF0-495C-BBBD-E16AC52CEE20}"/>
              </a:ext>
            </a:extLst>
          </p:cNvPr>
          <p:cNvSpPr txBox="1"/>
          <p:nvPr/>
        </p:nvSpPr>
        <p:spPr>
          <a:xfrm>
            <a:off x="399495" y="828091"/>
            <a:ext cx="11514338" cy="5909310"/>
          </a:xfrm>
          <a:prstGeom prst="rect">
            <a:avLst/>
          </a:prstGeom>
          <a:noFill/>
        </p:spPr>
        <p:txBody>
          <a:bodyPr wrap="square">
            <a:spAutoFit/>
          </a:bodyPr>
          <a:lstStyle/>
          <a:p>
            <a:r>
              <a:rPr lang="en-US" dirty="0"/>
              <a:t> </a:t>
            </a:r>
            <a:endParaRPr lang="en-US" u="none" dirty="0">
              <a:solidFill>
                <a:srgbClr val="000000"/>
              </a:solidFill>
              <a:latin typeface="Tahoma" panose="020B0604030504040204" pitchFamily="34" charset="0"/>
            </a:endParaRPr>
          </a:p>
          <a:p>
            <a:pPr algn="l"/>
            <a:r>
              <a:rPr lang="en-US" sz="3600" b="0" i="0" u="none" strike="noStrike" baseline="0" dirty="0">
                <a:solidFill>
                  <a:srgbClr val="000000"/>
                </a:solidFill>
                <a:latin typeface="Tahoma" panose="020B0604030504040204" pitchFamily="34" charset="0"/>
              </a:rPr>
              <a:t>Philippians 2:3-4 (NASU) </a:t>
            </a:r>
          </a:p>
          <a:p>
            <a:pPr marL="571500" marR="1350" indent="-571500" algn="l">
              <a:buFont typeface="Arial" panose="020B0604020202020204" pitchFamily="34" charset="0"/>
              <a:buChar char="•"/>
            </a:pPr>
            <a:r>
              <a:rPr lang="en-US" sz="3600" b="1" i="0" u="none" strike="noStrike" baseline="30000" dirty="0">
                <a:solidFill>
                  <a:srgbClr val="21770A"/>
                </a:solidFill>
                <a:latin typeface="Trebuchet MS" panose="020B0603020202020204" pitchFamily="34" charset="0"/>
              </a:rPr>
              <a:t>3</a:t>
            </a:r>
            <a:r>
              <a:rPr lang="en-US" sz="3600" b="0" i="0" u="none" strike="noStrike" baseline="0" dirty="0">
                <a:solidFill>
                  <a:srgbClr val="000000"/>
                </a:solidFill>
                <a:latin typeface="Trebuchet MS" panose="020B0603020202020204" pitchFamily="34" charset="0"/>
              </a:rPr>
              <a:t>Do nothing from selfishness or empty conceit, but with humility of mind, regard one another as more important than yourselves; </a:t>
            </a:r>
          </a:p>
          <a:p>
            <a:pPr marL="571500" marR="1350" indent="-571500" algn="l">
              <a:buFont typeface="Arial" panose="020B0604020202020204" pitchFamily="34" charset="0"/>
              <a:buChar char="•"/>
            </a:pPr>
            <a:r>
              <a:rPr lang="en-US" sz="3600" b="1" i="0" u="none" strike="noStrike" baseline="30000" dirty="0">
                <a:solidFill>
                  <a:srgbClr val="21770A"/>
                </a:solidFill>
                <a:latin typeface="Trebuchet MS" panose="020B0603020202020204" pitchFamily="34" charset="0"/>
              </a:rPr>
              <a:t>4</a:t>
            </a:r>
            <a:r>
              <a:rPr lang="en-US" sz="3600" b="1" dirty="0">
                <a:solidFill>
                  <a:srgbClr val="21770A"/>
                </a:solidFill>
                <a:latin typeface="Trebuchet MS" panose="020B0603020202020204" pitchFamily="34" charset="0"/>
              </a:rPr>
              <a:t> </a:t>
            </a:r>
            <a:r>
              <a:rPr lang="en-US" sz="3600" b="0" i="0" u="none" strike="noStrike" baseline="0" dirty="0">
                <a:solidFill>
                  <a:srgbClr val="000000"/>
                </a:solidFill>
                <a:latin typeface="Trebuchet MS" panose="020B0603020202020204" pitchFamily="34" charset="0"/>
              </a:rPr>
              <a:t>do not </a:t>
            </a:r>
            <a:r>
              <a:rPr lang="en-US" sz="3600" b="0" i="1" u="none" strike="noStrike" baseline="0" dirty="0">
                <a:solidFill>
                  <a:srgbClr val="555454"/>
                </a:solidFill>
                <a:latin typeface="Trebuchet MS" panose="020B0603020202020204" pitchFamily="34" charset="0"/>
              </a:rPr>
              <a:t>merely </a:t>
            </a:r>
            <a:r>
              <a:rPr lang="en-US" sz="3600" b="0" i="0" u="none" strike="noStrike" baseline="0" dirty="0">
                <a:solidFill>
                  <a:srgbClr val="000000"/>
                </a:solidFill>
                <a:latin typeface="Trebuchet MS" panose="020B0603020202020204" pitchFamily="34" charset="0"/>
              </a:rPr>
              <a:t>look out for your own personal interests, but also for the interests of others</a:t>
            </a:r>
            <a:r>
              <a:rPr lang="en-US" sz="3600" dirty="0">
                <a:solidFill>
                  <a:srgbClr val="000000"/>
                </a:solidFill>
                <a:latin typeface="Trebuchet MS" panose="020B0603020202020204" pitchFamily="34" charset="0"/>
              </a:rPr>
              <a:t>.</a:t>
            </a:r>
          </a:p>
          <a:p>
            <a:pPr marR="1350" algn="l"/>
            <a:endParaRPr lang="en-US" sz="3600" u="none" dirty="0">
              <a:solidFill>
                <a:srgbClr val="000000"/>
              </a:solidFill>
              <a:latin typeface="Tahoma" panose="020B0604030504040204" pitchFamily="34" charset="0"/>
            </a:endParaRPr>
          </a:p>
          <a:p>
            <a:pPr algn="l"/>
            <a:r>
              <a:rPr lang="en-US" sz="3600" b="0" i="0" u="none" strike="noStrike" baseline="0" dirty="0">
                <a:solidFill>
                  <a:srgbClr val="000000"/>
                </a:solidFill>
                <a:latin typeface="Tahoma" panose="020B0604030504040204" pitchFamily="34" charset="0"/>
              </a:rPr>
              <a:t>1 Corinthians 10:24 (NASU) </a:t>
            </a:r>
          </a:p>
          <a:p>
            <a:pPr marL="571500" marR="1350" indent="-571500" algn="l">
              <a:buFont typeface="Arial" panose="020B0604020202020204" pitchFamily="34" charset="0"/>
              <a:buChar char="•"/>
            </a:pPr>
            <a:r>
              <a:rPr kumimoji="0" lang="en-US" sz="3600" b="1" i="0" u="none" strike="noStrike" kern="1200" cap="none" spc="0" normalizeH="0" baseline="30000" noProof="0" dirty="0">
                <a:ln>
                  <a:noFill/>
                </a:ln>
                <a:solidFill>
                  <a:srgbClr val="21770A"/>
                </a:solidFill>
                <a:effectLst/>
                <a:uLnTx/>
                <a:uFillTx/>
                <a:latin typeface="Trebuchet MS" panose="020B0603020202020204" pitchFamily="34" charset="0"/>
                <a:ea typeface="+mn-ea"/>
                <a:cs typeface="+mn-cs"/>
              </a:rPr>
              <a:t>24 </a:t>
            </a:r>
            <a:r>
              <a:rPr lang="en-US" sz="3600" b="0" i="0" u="none" strike="noStrike" baseline="0" dirty="0">
                <a:solidFill>
                  <a:srgbClr val="000000"/>
                </a:solidFill>
                <a:latin typeface="Trebuchet MS" panose="020B0603020202020204" pitchFamily="34" charset="0"/>
              </a:rPr>
              <a:t>Let no one seek his own </a:t>
            </a:r>
            <a:r>
              <a:rPr lang="en-US" sz="3600" b="0" i="1" u="none" strike="noStrike" baseline="0" dirty="0">
                <a:solidFill>
                  <a:srgbClr val="555454"/>
                </a:solidFill>
                <a:latin typeface="Trebuchet MS" panose="020B0603020202020204" pitchFamily="34" charset="0"/>
              </a:rPr>
              <a:t>good, </a:t>
            </a:r>
            <a:r>
              <a:rPr lang="en-US" sz="3600" b="0" i="0" u="none" strike="noStrike" baseline="0" dirty="0">
                <a:solidFill>
                  <a:srgbClr val="000000"/>
                </a:solidFill>
                <a:latin typeface="Trebuchet MS" panose="020B0603020202020204" pitchFamily="34" charset="0"/>
              </a:rPr>
              <a:t>but that of his</a:t>
            </a:r>
            <a:r>
              <a:rPr lang="en-US" sz="3600" b="1" i="0" u="none" strike="noStrike" baseline="0" dirty="0">
                <a:solidFill>
                  <a:srgbClr val="6C0108"/>
                </a:solidFill>
                <a:latin typeface="Trebuchet MS" panose="020B0603020202020204" pitchFamily="34" charset="0"/>
              </a:rPr>
              <a:t> </a:t>
            </a:r>
            <a:r>
              <a:rPr lang="en-US" sz="3600" b="0" i="0" u="none" strike="noStrike" baseline="0" dirty="0">
                <a:solidFill>
                  <a:srgbClr val="000000"/>
                </a:solidFill>
                <a:latin typeface="Trebuchet MS" panose="020B0603020202020204" pitchFamily="34" charset="0"/>
              </a:rPr>
              <a:t>neighbor. </a:t>
            </a:r>
            <a:endParaRPr lang="en-US" sz="3600" b="1" i="0" u="none" strike="noStrike" baseline="0" dirty="0">
              <a:solidFill>
                <a:srgbClr val="21770A"/>
              </a:solidFill>
              <a:latin typeface="Trebuchet MS" panose="020B0603020202020204" pitchFamily="34" charset="0"/>
            </a:endParaRPr>
          </a:p>
        </p:txBody>
      </p:sp>
    </p:spTree>
    <p:extLst>
      <p:ext uri="{BB962C8B-B14F-4D97-AF65-F5344CB8AC3E}">
        <p14:creationId xmlns:p14="http://schemas.microsoft.com/office/powerpoint/2010/main" val="40137030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714</TotalTime>
  <Words>1377</Words>
  <Application>Microsoft Office PowerPoint</Application>
  <PresentationFormat>Widescreen</PresentationFormat>
  <Paragraphs>212</Paragraphs>
  <Slides>25</Slides>
  <Notes>23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Calibri Light</vt:lpstr>
      <vt:lpstr>Tahoma</vt:lpstr>
      <vt:lpstr>Trebuchet MS</vt:lpstr>
      <vt:lpstr>Office Theme</vt:lpstr>
      <vt:lpstr>PowerPoint Presentation</vt:lpstr>
      <vt:lpstr>Communicating with Love</vt:lpstr>
      <vt:lpstr>Communications Challenges </vt:lpstr>
      <vt:lpstr>Written Communications</vt:lpstr>
      <vt:lpstr>Written Communications</vt:lpstr>
      <vt:lpstr>Written Communications</vt:lpstr>
      <vt:lpstr>Visual Communications</vt:lpstr>
      <vt:lpstr>Visual Communications</vt:lpstr>
      <vt:lpstr>Visual Communications</vt:lpstr>
      <vt:lpstr>Listening Communications</vt:lpstr>
      <vt:lpstr>Listening Communications</vt:lpstr>
      <vt:lpstr>Listening Communications</vt:lpstr>
      <vt:lpstr>Listening Communications</vt:lpstr>
      <vt:lpstr>Verbal  Communications</vt:lpstr>
      <vt:lpstr>Verbal  Communications</vt:lpstr>
      <vt:lpstr>Verbal  Communications</vt:lpstr>
      <vt:lpstr>Verbal  Communications Bad Habits</vt:lpstr>
      <vt:lpstr>Non-Verbal  Communications</vt:lpstr>
      <vt:lpstr>Non-Verbal Biblical Examples</vt:lpstr>
      <vt:lpstr>Non-Verbal  Communications</vt:lpstr>
      <vt:lpstr>Non-Verbal  Communications</vt:lpstr>
      <vt:lpstr>Communicating with Love</vt:lpstr>
      <vt:lpstr>PowerPoint Presentation</vt:lpstr>
      <vt:lpstr>Plan of Salvation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Kevin Massengill</dc:creator>
  <cp:lastModifiedBy>College View church of Christ</cp:lastModifiedBy>
  <cp:revision>13</cp:revision>
  <cp:lastPrinted>2022-02-13T06:41:10Z</cp:lastPrinted>
  <dcterms:created xsi:type="dcterms:W3CDTF">2022-02-12T04:18:09Z</dcterms:created>
  <dcterms:modified xsi:type="dcterms:W3CDTF">2022-02-13T14:15:15Z</dcterms:modified>
</cp:coreProperties>
</file>