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77" r:id="rId4"/>
    <p:sldId id="278" r:id="rId5"/>
    <p:sldId id="279" r:id="rId6"/>
    <p:sldId id="285" r:id="rId7"/>
    <p:sldId id="319" r:id="rId8"/>
    <p:sldId id="320" r:id="rId9"/>
    <p:sldId id="321" r:id="rId10"/>
    <p:sldId id="32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42" autoAdjust="0"/>
  </p:normalViewPr>
  <p:slideViewPr>
    <p:cSldViewPr snapToGrid="0">
      <p:cViewPr varScale="1">
        <p:scale>
          <a:sx n="91" d="100"/>
          <a:sy n="91" d="100"/>
        </p:scale>
        <p:origin x="69" y="45"/>
      </p:cViewPr>
      <p:guideLst/>
    </p:cSldViewPr>
  </p:slideViewPr>
  <p:outlineViewPr>
    <p:cViewPr>
      <p:scale>
        <a:sx n="33" d="100"/>
        <a:sy n="33" d="100"/>
      </p:scale>
      <p:origin x="0" y="-91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592"/>
    </p:cViewPr>
  </p:sorterViewPr>
  <p:notesViewPr>
    <p:cSldViewPr snapToGrid="0">
      <p:cViewPr varScale="1">
        <p:scale>
          <a:sx n="51" d="100"/>
          <a:sy n="51" d="100"/>
        </p:scale>
        <p:origin x="269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2DC42-65E2-45C7-A4A1-B417D30014F2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F63B4-EC75-419E-AC6F-49A3E7EB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6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72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00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80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9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14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82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during discussion phase that this was believed to be Paul’s FINAL letter, and therefore his death was eminent. Also the relationship with Timothy differed from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41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21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7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pencer.gear.dyndns.org/category/exposition-of-scriptures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0FFC0-C7E5-4C8E-BC65-46561BCF5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54" y="200025"/>
            <a:ext cx="8110521" cy="3228975"/>
          </a:xfrm>
        </p:spPr>
        <p:txBody>
          <a:bodyPr/>
          <a:lstStyle/>
          <a:p>
            <a:pPr algn="ctr"/>
            <a:r>
              <a:rPr lang="en-US" dirty="0"/>
              <a:t>2021 3</a:t>
            </a:r>
            <a:r>
              <a:rPr lang="en-US" baseline="30000" dirty="0"/>
              <a:t>rd</a:t>
            </a:r>
            <a:r>
              <a:rPr lang="en-US" dirty="0"/>
              <a:t> Quarter Adult Class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09B5FA-3366-4C60-B493-B35F3FF40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4330" y="3606296"/>
            <a:ext cx="8637072" cy="977621"/>
          </a:xfrm>
        </p:spPr>
        <p:txBody>
          <a:bodyPr/>
          <a:lstStyle/>
          <a:p>
            <a:r>
              <a:rPr lang="en-US" dirty="0"/>
              <a:t>The Pastoral Epistles: 1&amp; 2 Timothy, Titus, and Philemon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168068-D5E0-4C76-BA7A-31CFB5FB6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194675" y="133350"/>
            <a:ext cx="3736222" cy="311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9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FA57C-4627-416B-8BD4-4809D17E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1: 15-18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35C07-951F-4372-9625-D4DCB44C3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" y="2015732"/>
            <a:ext cx="11937999" cy="4037749"/>
          </a:xfrm>
        </p:spPr>
        <p:txBody>
          <a:bodyPr/>
          <a:lstStyle/>
          <a:p>
            <a:r>
              <a:rPr lang="en-US" dirty="0"/>
              <a:t>Paul then turns attention briefly to those who have stopped in to see him, as well as calls to Timothy’s attention those who had “turned away from me…” (vs. 15).</a:t>
            </a:r>
          </a:p>
          <a:p>
            <a:endParaRPr lang="en-US" dirty="0"/>
          </a:p>
          <a:p>
            <a:r>
              <a:rPr lang="en-US" b="1" i="1" u="sng" dirty="0"/>
              <a:t>Why would Paul call to Timothy’s attention these events? What lesson(s) does this serve for us today?</a:t>
            </a:r>
          </a:p>
        </p:txBody>
      </p:sp>
    </p:spTree>
    <p:extLst>
      <p:ext uri="{BB962C8B-B14F-4D97-AF65-F5344CB8AC3E}">
        <p14:creationId xmlns:p14="http://schemas.microsoft.com/office/powerpoint/2010/main" val="202384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7587E3-F214-40DA-A1DA-BDB5AB5F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/>
              <a:t>2 Timothy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C6180F-2F7C-4A11-BEFA-22D10AEA14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 Goodbye to a “Beloved Son”</a:t>
            </a:r>
          </a:p>
        </p:txBody>
      </p:sp>
    </p:spTree>
    <p:extLst>
      <p:ext uri="{BB962C8B-B14F-4D97-AF65-F5344CB8AC3E}">
        <p14:creationId xmlns:p14="http://schemas.microsoft.com/office/powerpoint/2010/main" val="176259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B0432E-0614-47A0-9271-A565E595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BACKGROUND-OUTLINE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BF8289-6C3E-4246-AA38-C1102CB33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2015732"/>
            <a:ext cx="12100559" cy="3927868"/>
          </a:xfrm>
        </p:spPr>
        <p:txBody>
          <a:bodyPr/>
          <a:lstStyle/>
          <a:p>
            <a:r>
              <a:rPr lang="en-US" dirty="0"/>
              <a:t>CHAPTER 1: 1-2 -Salutation</a:t>
            </a:r>
          </a:p>
          <a:p>
            <a:r>
              <a:rPr lang="en-US" dirty="0"/>
              <a:t>CHAPTER 1: 3-3:17 – The Pastoral Pattern</a:t>
            </a:r>
          </a:p>
          <a:p>
            <a:r>
              <a:rPr lang="en-US" dirty="0"/>
              <a:t>CHAPTER 4 – The FINAL Charge and Farewell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*Outline taken from “New Testament Survey” by Merrill C. </a:t>
            </a:r>
            <a:r>
              <a:rPr lang="en-US" dirty="0" err="1"/>
              <a:t>Tenney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3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5584-CC60-46C7-A436-3FF548910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 TIMOTHY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32784-073C-4CC8-AEEC-660CFB96D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Born in Lystra to a Greek Father and Jewish mother</a:t>
            </a:r>
          </a:p>
          <a:p>
            <a:pPr lvl="1"/>
            <a:r>
              <a:rPr lang="en-US" dirty="0"/>
              <a:t>Brought up Jewish by Grandmother and Mother</a:t>
            </a:r>
          </a:p>
          <a:p>
            <a:pPr lvl="1"/>
            <a:r>
              <a:rPr lang="en-US" dirty="0"/>
              <a:t>Evangelist at the Ephesian congregation at this time.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“</a:t>
            </a:r>
            <a:r>
              <a:rPr lang="en-US" i="1" dirty="0"/>
              <a:t>Timothy was a trustworthy but not a forceful character…He was timid [2 Tim. 1:6-7] and subject to stomach trouble [1 Tim. 4:12]. The epistles which bear his name were intended to encourage him and to strengthen him for the tremendous task which Paul had bequeathed to him.” Merrill C. </a:t>
            </a:r>
            <a:r>
              <a:rPr lang="en-US" i="1" dirty="0" err="1"/>
              <a:t>Tenney</a:t>
            </a:r>
            <a:r>
              <a:rPr lang="en-US" i="1" dirty="0"/>
              <a:t> ‘New Testament Survey’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2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47DD6-BD07-4F76-81F2-9403C2A2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 Political Climate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2A237-3962-43B2-895A-9E9ED6F6A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" y="2015732"/>
            <a:ext cx="11937999" cy="3948188"/>
          </a:xfrm>
        </p:spPr>
        <p:txBody>
          <a:bodyPr/>
          <a:lstStyle/>
          <a:p>
            <a:r>
              <a:rPr lang="en-US" dirty="0"/>
              <a:t>The situation in Rome at this point was dire for Paul…he has been arrested and condemned to execution seemingly.</a:t>
            </a:r>
          </a:p>
          <a:p>
            <a:r>
              <a:rPr lang="en-US" dirty="0"/>
              <a:t>Estimated around 66 AD</a:t>
            </a:r>
          </a:p>
          <a:p>
            <a:r>
              <a:rPr lang="en-US" dirty="0"/>
              <a:t>Persecution has begun, but not as it would during Domitian as Nero has begun to fall out of favor with many.</a:t>
            </a:r>
          </a:p>
        </p:txBody>
      </p:sp>
    </p:spTree>
    <p:extLst>
      <p:ext uri="{BB962C8B-B14F-4D97-AF65-F5344CB8AC3E}">
        <p14:creationId xmlns:p14="http://schemas.microsoft.com/office/powerpoint/2010/main" val="109285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E8E309-7530-40A2-A7CC-51C8F8E6C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796D36-5E18-4507-8E32-6BB469EAE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Guard the Trust</a:t>
            </a:r>
          </a:p>
        </p:txBody>
      </p:sp>
    </p:spTree>
    <p:extLst>
      <p:ext uri="{BB962C8B-B14F-4D97-AF65-F5344CB8AC3E}">
        <p14:creationId xmlns:p14="http://schemas.microsoft.com/office/powerpoint/2010/main" val="104995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0E8AF6-39A5-426A-8C46-B8B24C9C0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1: 1-2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878FCF-FE3E-4706-8AE5-44294D41F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15732"/>
            <a:ext cx="11897359" cy="4037749"/>
          </a:xfrm>
        </p:spPr>
        <p:txBody>
          <a:bodyPr/>
          <a:lstStyle/>
          <a:p>
            <a:r>
              <a:rPr lang="en-US" dirty="0"/>
              <a:t>While still conforming to the standard greeting of the era, there is again some differences in this greeting (even compared to 1 Timothy 1) that stand out:</a:t>
            </a:r>
          </a:p>
          <a:p>
            <a:pPr lvl="1"/>
            <a:r>
              <a:rPr lang="en-US" dirty="0"/>
              <a:t>Vs. 1 “…according to the promise of life in Christ Jesus,…” [NASB]</a:t>
            </a:r>
          </a:p>
          <a:p>
            <a:pPr lvl="1"/>
            <a:r>
              <a:rPr lang="en-US" dirty="0"/>
              <a:t>Vs. 2 “…my beloved son…” [NASB]</a:t>
            </a:r>
          </a:p>
          <a:p>
            <a:endParaRPr lang="en-US" dirty="0"/>
          </a:p>
          <a:p>
            <a:r>
              <a:rPr lang="en-US" b="1" i="1" u="sng" dirty="0"/>
              <a:t>Why would there be a change in tone here? What motive(s) would Paul have to make this greeting more personal and in some ways emotional?</a:t>
            </a:r>
          </a:p>
        </p:txBody>
      </p:sp>
    </p:spTree>
    <p:extLst>
      <p:ext uri="{BB962C8B-B14F-4D97-AF65-F5344CB8AC3E}">
        <p14:creationId xmlns:p14="http://schemas.microsoft.com/office/powerpoint/2010/main" val="184888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16BCC-34D8-4A2A-A7C4-535C14B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1: 3-7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60318-27BD-4652-B71B-FC91AC272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2015732"/>
            <a:ext cx="11937999" cy="4037749"/>
          </a:xfrm>
        </p:spPr>
        <p:txBody>
          <a:bodyPr/>
          <a:lstStyle/>
          <a:p>
            <a:r>
              <a:rPr lang="en-US" dirty="0"/>
              <a:t>Again, we see more emotion here in this letter in verses 3-5, calling attention to Timothy’s upbringing as well as their last time together, which seems to have occurred AFTER 1 Timothy was sent/written. </a:t>
            </a:r>
          </a:p>
          <a:p>
            <a:r>
              <a:rPr lang="en-US" dirty="0"/>
              <a:t>Paul uses this emotion to attempt to stir in Timothy what we would call today an “emotional response” to get action (Pathos writing) from Timothy.</a:t>
            </a:r>
          </a:p>
          <a:p>
            <a:pPr lvl="1"/>
            <a:r>
              <a:rPr lang="en-US" dirty="0"/>
              <a:t>“For this reason I remind you to kindle afresh the gift of God…” (vs. 6)</a:t>
            </a:r>
          </a:p>
          <a:p>
            <a:pPr lvl="1"/>
            <a:r>
              <a:rPr lang="en-US" dirty="0"/>
              <a:t>“…God has not given us a spirit of timidity,…” (vs. 7)</a:t>
            </a:r>
          </a:p>
          <a:p>
            <a:endParaRPr lang="en-US" dirty="0"/>
          </a:p>
          <a:p>
            <a:r>
              <a:rPr lang="en-US" b="1" i="1" u="sng" dirty="0"/>
              <a:t>Why would Timothy need encouragement to use his “gifts” he was bestowed? What does this say to us today about our responsibility to not only encourage, but also hone/use our own talents?</a:t>
            </a:r>
          </a:p>
        </p:txBody>
      </p:sp>
    </p:spTree>
    <p:extLst>
      <p:ext uri="{BB962C8B-B14F-4D97-AF65-F5344CB8AC3E}">
        <p14:creationId xmlns:p14="http://schemas.microsoft.com/office/powerpoint/2010/main" val="97783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8E243-7BE6-4C14-B50B-42C54E690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1: 8-14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A306E-2AAC-4F02-83CE-6C1565513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" y="2015732"/>
            <a:ext cx="11866879" cy="4037749"/>
          </a:xfrm>
        </p:spPr>
        <p:txBody>
          <a:bodyPr/>
          <a:lstStyle/>
          <a:p>
            <a:r>
              <a:rPr lang="en-US" b="1" i="1" u="sng" dirty="0"/>
              <a:t>Why might vs. 8-11 be necessary for Paul to write to Timothy? What does this indicate about the situation in Ephesus possibly; are there similarities to today?</a:t>
            </a:r>
          </a:p>
          <a:p>
            <a:endParaRPr lang="en-US" b="1" i="1" u="sng" dirty="0"/>
          </a:p>
          <a:p>
            <a:r>
              <a:rPr lang="en-US" dirty="0"/>
              <a:t>Paul then explains to Timothy his statements at the later of vs. 8-11 and gives example to Timothy why it is so important.</a:t>
            </a:r>
          </a:p>
          <a:p>
            <a:r>
              <a:rPr lang="en-US" dirty="0"/>
              <a:t>Timothy is encouraged to stand firm through all things!</a:t>
            </a:r>
          </a:p>
          <a:p>
            <a:endParaRPr lang="en-US" dirty="0"/>
          </a:p>
          <a:p>
            <a:r>
              <a:rPr lang="en-US" b="1" i="1" u="sng" dirty="0"/>
              <a:t>What treasure does Paul refer to in vs. 14?</a:t>
            </a:r>
          </a:p>
        </p:txBody>
      </p:sp>
    </p:spTree>
    <p:extLst>
      <p:ext uri="{BB962C8B-B14F-4D97-AF65-F5344CB8AC3E}">
        <p14:creationId xmlns:p14="http://schemas.microsoft.com/office/powerpoint/2010/main" val="270624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1167</TotalTime>
  <Words>642</Words>
  <Application>Microsoft Office PowerPoint</Application>
  <PresentationFormat>Widescreen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Gallery</vt:lpstr>
      <vt:lpstr>2021 3rd Quarter Adult Class </vt:lpstr>
      <vt:lpstr>2 Timothy</vt:lpstr>
      <vt:lpstr>BACKGROUND-OUTLINE</vt:lpstr>
      <vt:lpstr>BACKGROUND- TIMOTHY</vt:lpstr>
      <vt:lpstr>BACKGROUND- Political Climate</vt:lpstr>
      <vt:lpstr>CHAPTER 1</vt:lpstr>
      <vt:lpstr>Chapter 1: 1-2</vt:lpstr>
      <vt:lpstr>Chapter 1: 3-7</vt:lpstr>
      <vt:lpstr>Chapter 1: 8-14</vt:lpstr>
      <vt:lpstr>Chapter 1: 15-18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Paden</dc:creator>
  <cp:lastModifiedBy>Kevin Stilts</cp:lastModifiedBy>
  <cp:revision>137</cp:revision>
  <dcterms:created xsi:type="dcterms:W3CDTF">2021-06-21T15:33:05Z</dcterms:created>
  <dcterms:modified xsi:type="dcterms:W3CDTF">2021-08-19T03:57:32Z</dcterms:modified>
</cp:coreProperties>
</file>