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6" r:id="rId2"/>
    <p:sldId id="275" r:id="rId3"/>
    <p:sldId id="310" r:id="rId4"/>
    <p:sldId id="311" r:id="rId5"/>
    <p:sldId id="312" r:id="rId6"/>
    <p:sldId id="313" r:id="rId7"/>
    <p:sldId id="31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842" autoAdjust="0"/>
  </p:normalViewPr>
  <p:slideViewPr>
    <p:cSldViewPr snapToGrid="0">
      <p:cViewPr varScale="1">
        <p:scale>
          <a:sx n="91" d="100"/>
          <a:sy n="91" d="100"/>
        </p:scale>
        <p:origin x="69" y="45"/>
      </p:cViewPr>
      <p:guideLst/>
    </p:cSldViewPr>
  </p:slideViewPr>
  <p:outlineViewPr>
    <p:cViewPr>
      <p:scale>
        <a:sx n="33" d="100"/>
        <a:sy n="33" d="100"/>
      </p:scale>
      <p:origin x="0" y="-91224"/>
    </p:cViewPr>
  </p:outlineViewPr>
  <p:notesTextViewPr>
    <p:cViewPr>
      <p:scale>
        <a:sx n="1" d="1"/>
        <a:sy n="1" d="1"/>
      </p:scale>
      <p:origin x="0" y="0"/>
    </p:cViewPr>
  </p:notesTextViewPr>
  <p:sorterViewPr>
    <p:cViewPr>
      <p:scale>
        <a:sx n="100" d="100"/>
        <a:sy n="100" d="100"/>
      </p:scale>
      <p:origin x="0" y="-37592"/>
    </p:cViewPr>
  </p:sorterViewPr>
  <p:notesViewPr>
    <p:cSldViewPr snapToGrid="0">
      <p:cViewPr varScale="1">
        <p:scale>
          <a:sx n="51" d="100"/>
          <a:sy n="51" d="100"/>
        </p:scale>
        <p:origin x="269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D2DC42-65E2-45C7-A4A1-B417D30014F2}" type="datetimeFigureOut">
              <a:rPr lang="en-US" smtClean="0"/>
              <a:t>8/8/2021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9F63B4-EC75-419E-AC6F-49A3E7EBB198}" type="slidenum">
              <a:rPr lang="en-US" smtClean="0"/>
              <a:t>‹#›</a:t>
            </a:fld>
            <a:endParaRPr lang="en-US"/>
          </a:p>
        </p:txBody>
      </p:sp>
    </p:spTree>
    <p:extLst>
      <p:ext uri="{BB962C8B-B14F-4D97-AF65-F5344CB8AC3E}">
        <p14:creationId xmlns:p14="http://schemas.microsoft.com/office/powerpoint/2010/main" val="4290268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1</a:t>
            </a:fld>
            <a:endParaRPr lang="en-US"/>
          </a:p>
        </p:txBody>
      </p:sp>
    </p:spTree>
    <p:extLst>
      <p:ext uri="{BB962C8B-B14F-4D97-AF65-F5344CB8AC3E}">
        <p14:creationId xmlns:p14="http://schemas.microsoft.com/office/powerpoint/2010/main" val="2819672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2</a:t>
            </a:fld>
            <a:endParaRPr lang="en-US"/>
          </a:p>
        </p:txBody>
      </p:sp>
    </p:spTree>
    <p:extLst>
      <p:ext uri="{BB962C8B-B14F-4D97-AF65-F5344CB8AC3E}">
        <p14:creationId xmlns:p14="http://schemas.microsoft.com/office/powerpoint/2010/main" val="2871304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3</a:t>
            </a:fld>
            <a:endParaRPr lang="en-US"/>
          </a:p>
        </p:txBody>
      </p:sp>
    </p:spTree>
    <p:extLst>
      <p:ext uri="{BB962C8B-B14F-4D97-AF65-F5344CB8AC3E}">
        <p14:creationId xmlns:p14="http://schemas.microsoft.com/office/powerpoint/2010/main" val="159535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4</a:t>
            </a:fld>
            <a:endParaRPr lang="en-US"/>
          </a:p>
        </p:txBody>
      </p:sp>
    </p:spTree>
    <p:extLst>
      <p:ext uri="{BB962C8B-B14F-4D97-AF65-F5344CB8AC3E}">
        <p14:creationId xmlns:p14="http://schemas.microsoft.com/office/powerpoint/2010/main" val="472388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5</a:t>
            </a:fld>
            <a:endParaRPr lang="en-US"/>
          </a:p>
        </p:txBody>
      </p:sp>
    </p:spTree>
    <p:extLst>
      <p:ext uri="{BB962C8B-B14F-4D97-AF65-F5344CB8AC3E}">
        <p14:creationId xmlns:p14="http://schemas.microsoft.com/office/powerpoint/2010/main" val="215218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6</a:t>
            </a:fld>
            <a:endParaRPr lang="en-US"/>
          </a:p>
        </p:txBody>
      </p:sp>
    </p:spTree>
    <p:extLst>
      <p:ext uri="{BB962C8B-B14F-4D97-AF65-F5344CB8AC3E}">
        <p14:creationId xmlns:p14="http://schemas.microsoft.com/office/powerpoint/2010/main" val="3655727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7</a:t>
            </a:fld>
            <a:endParaRPr lang="en-US"/>
          </a:p>
        </p:txBody>
      </p:sp>
    </p:spTree>
    <p:extLst>
      <p:ext uri="{BB962C8B-B14F-4D97-AF65-F5344CB8AC3E}">
        <p14:creationId xmlns:p14="http://schemas.microsoft.com/office/powerpoint/2010/main" val="3624678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8/8/2021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8/8/2021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8/8/2021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spencer.gear.dyndns.org/category/exposition-of-scripture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0FFC0-C7E5-4C8E-BC65-46561BCF5249}"/>
              </a:ext>
            </a:extLst>
          </p:cNvPr>
          <p:cNvSpPr>
            <a:spLocks noGrp="1"/>
          </p:cNvSpPr>
          <p:nvPr>
            <p:ph type="ctrTitle"/>
          </p:nvPr>
        </p:nvSpPr>
        <p:spPr>
          <a:xfrm>
            <a:off x="84154" y="200025"/>
            <a:ext cx="8110521" cy="3228975"/>
          </a:xfrm>
        </p:spPr>
        <p:txBody>
          <a:bodyPr/>
          <a:lstStyle/>
          <a:p>
            <a:pPr algn="ctr"/>
            <a:r>
              <a:rPr lang="en-US" dirty="0"/>
              <a:t>2021 3</a:t>
            </a:r>
            <a:r>
              <a:rPr lang="en-US" baseline="30000" dirty="0"/>
              <a:t>rd</a:t>
            </a:r>
            <a:r>
              <a:rPr lang="en-US" dirty="0"/>
              <a:t> Quarter Adult Class </a:t>
            </a:r>
          </a:p>
        </p:txBody>
      </p:sp>
      <p:sp>
        <p:nvSpPr>
          <p:cNvPr id="3" name="Subtitle 2">
            <a:extLst>
              <a:ext uri="{FF2B5EF4-FFF2-40B4-BE49-F238E27FC236}">
                <a16:creationId xmlns:a16="http://schemas.microsoft.com/office/drawing/2014/main" id="{2B09B5FA-3366-4C60-B493-B35F3FF40B92}"/>
              </a:ext>
            </a:extLst>
          </p:cNvPr>
          <p:cNvSpPr>
            <a:spLocks noGrp="1"/>
          </p:cNvSpPr>
          <p:nvPr>
            <p:ph type="subTitle" idx="1"/>
          </p:nvPr>
        </p:nvSpPr>
        <p:spPr>
          <a:xfrm>
            <a:off x="1484330" y="3606296"/>
            <a:ext cx="8637072" cy="977621"/>
          </a:xfrm>
        </p:spPr>
        <p:txBody>
          <a:bodyPr/>
          <a:lstStyle/>
          <a:p>
            <a:r>
              <a:rPr lang="en-US" dirty="0"/>
              <a:t>The Pastoral Epistles: 1&amp; 2 Timothy, Titus, and Philemon</a:t>
            </a:r>
          </a:p>
        </p:txBody>
      </p:sp>
      <p:pic>
        <p:nvPicPr>
          <p:cNvPr id="5" name="Picture 4">
            <a:extLst>
              <a:ext uri="{FF2B5EF4-FFF2-40B4-BE49-F238E27FC236}">
                <a16:creationId xmlns:a16="http://schemas.microsoft.com/office/drawing/2014/main" id="{2B168068-D5E0-4C76-BA7A-31CFB5FB6487}"/>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194675" y="133350"/>
            <a:ext cx="3736222" cy="3118355"/>
          </a:xfrm>
          <a:prstGeom prst="rect">
            <a:avLst/>
          </a:prstGeom>
        </p:spPr>
      </p:pic>
    </p:spTree>
    <p:extLst>
      <p:ext uri="{BB962C8B-B14F-4D97-AF65-F5344CB8AC3E}">
        <p14:creationId xmlns:p14="http://schemas.microsoft.com/office/powerpoint/2010/main" val="3485692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C9198-1D5F-4E06-A456-04D09ACB05C1}"/>
              </a:ext>
            </a:extLst>
          </p:cNvPr>
          <p:cNvSpPr>
            <a:spLocks noGrp="1"/>
          </p:cNvSpPr>
          <p:nvPr>
            <p:ph type="title"/>
          </p:nvPr>
        </p:nvSpPr>
        <p:spPr/>
        <p:txBody>
          <a:bodyPr/>
          <a:lstStyle/>
          <a:p>
            <a:r>
              <a:rPr lang="en-US" dirty="0"/>
              <a:t>Chapter 5</a:t>
            </a:r>
          </a:p>
        </p:txBody>
      </p:sp>
      <p:sp>
        <p:nvSpPr>
          <p:cNvPr id="3" name="Text Placeholder 2">
            <a:extLst>
              <a:ext uri="{FF2B5EF4-FFF2-40B4-BE49-F238E27FC236}">
                <a16:creationId xmlns:a16="http://schemas.microsoft.com/office/drawing/2014/main" id="{E97709FD-13D3-4FB8-9FD0-3664AA01945A}"/>
              </a:ext>
            </a:extLst>
          </p:cNvPr>
          <p:cNvSpPr>
            <a:spLocks noGrp="1"/>
          </p:cNvSpPr>
          <p:nvPr>
            <p:ph type="body" idx="1"/>
          </p:nvPr>
        </p:nvSpPr>
        <p:spPr/>
        <p:txBody>
          <a:bodyPr/>
          <a:lstStyle/>
          <a:p>
            <a:r>
              <a:rPr lang="en-US" dirty="0"/>
              <a:t>Older Brethren</a:t>
            </a:r>
          </a:p>
        </p:txBody>
      </p:sp>
    </p:spTree>
    <p:extLst>
      <p:ext uri="{BB962C8B-B14F-4D97-AF65-F5344CB8AC3E}">
        <p14:creationId xmlns:p14="http://schemas.microsoft.com/office/powerpoint/2010/main" val="1565416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14254C8-59DC-47B8-9DB0-81C2AFEF91A6}"/>
              </a:ext>
            </a:extLst>
          </p:cNvPr>
          <p:cNvSpPr>
            <a:spLocks noGrp="1"/>
          </p:cNvSpPr>
          <p:nvPr>
            <p:ph type="title"/>
          </p:nvPr>
        </p:nvSpPr>
        <p:spPr/>
        <p:txBody>
          <a:bodyPr/>
          <a:lstStyle/>
          <a:p>
            <a:r>
              <a:rPr lang="en-US" dirty="0"/>
              <a:t>Chapter 5: 1-2</a:t>
            </a:r>
          </a:p>
        </p:txBody>
      </p:sp>
      <p:sp>
        <p:nvSpPr>
          <p:cNvPr id="5" name="Content Placeholder 4">
            <a:extLst>
              <a:ext uri="{FF2B5EF4-FFF2-40B4-BE49-F238E27FC236}">
                <a16:creationId xmlns:a16="http://schemas.microsoft.com/office/drawing/2014/main" id="{15496EEC-65CA-4D47-9066-F36376CA7AA8}"/>
              </a:ext>
            </a:extLst>
          </p:cNvPr>
          <p:cNvSpPr>
            <a:spLocks noGrp="1"/>
          </p:cNvSpPr>
          <p:nvPr>
            <p:ph idx="1"/>
          </p:nvPr>
        </p:nvSpPr>
        <p:spPr>
          <a:xfrm>
            <a:off x="101600" y="2015732"/>
            <a:ext cx="11958319" cy="4037749"/>
          </a:xfrm>
        </p:spPr>
        <p:txBody>
          <a:bodyPr/>
          <a:lstStyle/>
          <a:p>
            <a:r>
              <a:rPr lang="en-US" dirty="0"/>
              <a:t>Because the word “elder” has a double meaning (old man as well as bishop), we have to examine context in vs. 1.</a:t>
            </a:r>
          </a:p>
          <a:p>
            <a:pPr lvl="1"/>
            <a:r>
              <a:rPr lang="en-US" dirty="0"/>
              <a:t>Word is also used to describe women, meaning the context here is those who are older than Timothy.</a:t>
            </a:r>
          </a:p>
          <a:p>
            <a:r>
              <a:rPr lang="en-US" dirty="0"/>
              <a:t>Principle applies for the older women as well here in these verses.</a:t>
            </a:r>
          </a:p>
          <a:p>
            <a:endParaRPr lang="en-US" dirty="0"/>
          </a:p>
          <a:p>
            <a:r>
              <a:rPr lang="en-US" b="1" i="1" u="sng" dirty="0"/>
              <a:t>Why is it so important for Timothy to be respectful of his elders as the evangelist, but also to keep them accountable?</a:t>
            </a:r>
          </a:p>
        </p:txBody>
      </p:sp>
    </p:spTree>
    <p:extLst>
      <p:ext uri="{BB962C8B-B14F-4D97-AF65-F5344CB8AC3E}">
        <p14:creationId xmlns:p14="http://schemas.microsoft.com/office/powerpoint/2010/main" val="3641468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randombar(horizontal)">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5AA43-1F73-4E5C-9CE0-C40D90BA678B}"/>
              </a:ext>
            </a:extLst>
          </p:cNvPr>
          <p:cNvSpPr>
            <a:spLocks noGrp="1"/>
          </p:cNvSpPr>
          <p:nvPr>
            <p:ph type="title"/>
          </p:nvPr>
        </p:nvSpPr>
        <p:spPr/>
        <p:txBody>
          <a:bodyPr/>
          <a:lstStyle/>
          <a:p>
            <a:r>
              <a:rPr lang="en-US" dirty="0"/>
              <a:t>Chapter 5: 3-8</a:t>
            </a:r>
          </a:p>
        </p:txBody>
      </p:sp>
      <p:sp>
        <p:nvSpPr>
          <p:cNvPr id="3" name="Content Placeholder 2">
            <a:extLst>
              <a:ext uri="{FF2B5EF4-FFF2-40B4-BE49-F238E27FC236}">
                <a16:creationId xmlns:a16="http://schemas.microsoft.com/office/drawing/2014/main" id="{E1B802E4-605C-4D62-A3E8-79BB28DD4EDF}"/>
              </a:ext>
            </a:extLst>
          </p:cNvPr>
          <p:cNvSpPr>
            <a:spLocks noGrp="1"/>
          </p:cNvSpPr>
          <p:nvPr>
            <p:ph idx="1"/>
          </p:nvPr>
        </p:nvSpPr>
        <p:spPr>
          <a:xfrm>
            <a:off x="91440" y="2015732"/>
            <a:ext cx="12029439" cy="4037749"/>
          </a:xfrm>
        </p:spPr>
        <p:txBody>
          <a:bodyPr/>
          <a:lstStyle/>
          <a:p>
            <a:r>
              <a:rPr lang="en-US" dirty="0"/>
              <a:t>Vs. 3 states to </a:t>
            </a:r>
            <a:r>
              <a:rPr lang="en-US" i="1" dirty="0"/>
              <a:t>“Honor Widows who are widows indeed…” </a:t>
            </a:r>
            <a:r>
              <a:rPr lang="en-US" b="1" i="1" u="sng" dirty="0"/>
              <a:t>What does this mean? What is a widow who is a widow indeed?</a:t>
            </a:r>
            <a:endParaRPr lang="en-US" dirty="0"/>
          </a:p>
          <a:p>
            <a:r>
              <a:rPr lang="en-US" dirty="0"/>
              <a:t>Timothy is to also remind the “Widows Indeed:”</a:t>
            </a:r>
          </a:p>
          <a:p>
            <a:pPr lvl="1"/>
            <a:r>
              <a:rPr lang="en-US" dirty="0"/>
              <a:t>Fix hope on above</a:t>
            </a:r>
          </a:p>
          <a:p>
            <a:pPr lvl="1"/>
            <a:r>
              <a:rPr lang="en-US" dirty="0"/>
              <a:t>Continue to offer prayers night and day</a:t>
            </a:r>
          </a:p>
          <a:p>
            <a:pPr lvl="1"/>
            <a:r>
              <a:rPr lang="en-US" dirty="0"/>
              <a:t>Refrain from “wanton pleasure”</a:t>
            </a:r>
          </a:p>
          <a:p>
            <a:endParaRPr lang="en-US" dirty="0"/>
          </a:p>
          <a:p>
            <a:r>
              <a:rPr lang="en-US" b="1" i="1" u="sng" dirty="0"/>
              <a:t>What does vs. 8 indicate about those who have widowed parents who meet the qualities to be a “widow indeed?”</a:t>
            </a:r>
          </a:p>
        </p:txBody>
      </p:sp>
    </p:spTree>
    <p:extLst>
      <p:ext uri="{BB962C8B-B14F-4D97-AF65-F5344CB8AC3E}">
        <p14:creationId xmlns:p14="http://schemas.microsoft.com/office/powerpoint/2010/main" val="742623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5373E-8614-4BCB-903D-617920835442}"/>
              </a:ext>
            </a:extLst>
          </p:cNvPr>
          <p:cNvSpPr>
            <a:spLocks noGrp="1"/>
          </p:cNvSpPr>
          <p:nvPr>
            <p:ph type="title"/>
          </p:nvPr>
        </p:nvSpPr>
        <p:spPr/>
        <p:txBody>
          <a:bodyPr/>
          <a:lstStyle/>
          <a:p>
            <a:r>
              <a:rPr lang="en-US" dirty="0"/>
              <a:t>Chapter 5: 9-16</a:t>
            </a:r>
          </a:p>
        </p:txBody>
      </p:sp>
      <p:sp>
        <p:nvSpPr>
          <p:cNvPr id="3" name="Content Placeholder 2">
            <a:extLst>
              <a:ext uri="{FF2B5EF4-FFF2-40B4-BE49-F238E27FC236}">
                <a16:creationId xmlns:a16="http://schemas.microsoft.com/office/drawing/2014/main" id="{300E5D9A-78E4-4D82-93D9-AF3D2BF2E534}"/>
              </a:ext>
            </a:extLst>
          </p:cNvPr>
          <p:cNvSpPr>
            <a:spLocks noGrp="1"/>
          </p:cNvSpPr>
          <p:nvPr>
            <p:ph idx="1"/>
          </p:nvPr>
        </p:nvSpPr>
        <p:spPr>
          <a:xfrm>
            <a:off x="152400" y="2015732"/>
            <a:ext cx="11907519" cy="4037749"/>
          </a:xfrm>
        </p:spPr>
        <p:txBody>
          <a:bodyPr/>
          <a:lstStyle/>
          <a:p>
            <a:r>
              <a:rPr lang="en-US" dirty="0"/>
              <a:t>Paul then turns Timothy’s attention to determining who truly meets the qualifications of a widow in need to help.</a:t>
            </a:r>
          </a:p>
          <a:p>
            <a:pPr lvl="1"/>
            <a:r>
              <a:rPr lang="en-US" dirty="0"/>
              <a:t>Older than 60 </a:t>
            </a:r>
            <a:r>
              <a:rPr lang="en-US" dirty="0" err="1"/>
              <a:t>yrs</a:t>
            </a:r>
            <a:r>
              <a:rPr lang="en-US" dirty="0"/>
              <a:t> old</a:t>
            </a:r>
          </a:p>
          <a:p>
            <a:pPr lvl="1"/>
            <a:r>
              <a:rPr lang="en-US" dirty="0"/>
              <a:t>Wife of “one man”</a:t>
            </a:r>
          </a:p>
          <a:p>
            <a:pPr lvl="1"/>
            <a:r>
              <a:rPr lang="en-US" dirty="0"/>
              <a:t>Good reputation</a:t>
            </a:r>
          </a:p>
          <a:p>
            <a:pPr lvl="1"/>
            <a:r>
              <a:rPr lang="en-US" dirty="0"/>
              <a:t>Raised a family</a:t>
            </a:r>
          </a:p>
          <a:p>
            <a:pPr lvl="1"/>
            <a:r>
              <a:rPr lang="en-US" dirty="0"/>
              <a:t>Assisted those in need (includes strangers AND brethren)</a:t>
            </a:r>
          </a:p>
          <a:p>
            <a:pPr marL="457200" lvl="1" indent="0">
              <a:buNone/>
            </a:pPr>
            <a:endParaRPr lang="en-US" dirty="0"/>
          </a:p>
          <a:p>
            <a:r>
              <a:rPr lang="en-US" b="1" i="1" u="sng" dirty="0"/>
              <a:t>Why would Paul need to provide this list to Timothy and the brethren at Ephesus?</a:t>
            </a:r>
          </a:p>
        </p:txBody>
      </p:sp>
    </p:spTree>
    <p:extLst>
      <p:ext uri="{BB962C8B-B14F-4D97-AF65-F5344CB8AC3E}">
        <p14:creationId xmlns:p14="http://schemas.microsoft.com/office/powerpoint/2010/main" val="877992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70EB8-45D1-47E7-8D94-E4308DC13656}"/>
              </a:ext>
            </a:extLst>
          </p:cNvPr>
          <p:cNvSpPr>
            <a:spLocks noGrp="1"/>
          </p:cNvSpPr>
          <p:nvPr>
            <p:ph type="title"/>
          </p:nvPr>
        </p:nvSpPr>
        <p:spPr/>
        <p:txBody>
          <a:bodyPr/>
          <a:lstStyle/>
          <a:p>
            <a:r>
              <a:rPr lang="en-US" dirty="0"/>
              <a:t>Chapter 5: 17-22</a:t>
            </a:r>
          </a:p>
        </p:txBody>
      </p:sp>
      <p:sp>
        <p:nvSpPr>
          <p:cNvPr id="3" name="Content Placeholder 2">
            <a:extLst>
              <a:ext uri="{FF2B5EF4-FFF2-40B4-BE49-F238E27FC236}">
                <a16:creationId xmlns:a16="http://schemas.microsoft.com/office/drawing/2014/main" id="{05998620-A37A-4FE4-B574-B4EAA202E20B}"/>
              </a:ext>
            </a:extLst>
          </p:cNvPr>
          <p:cNvSpPr>
            <a:spLocks noGrp="1"/>
          </p:cNvSpPr>
          <p:nvPr>
            <p:ph idx="1"/>
          </p:nvPr>
        </p:nvSpPr>
        <p:spPr>
          <a:xfrm>
            <a:off x="71120" y="2015732"/>
            <a:ext cx="12029439" cy="4037749"/>
          </a:xfrm>
        </p:spPr>
        <p:txBody>
          <a:bodyPr>
            <a:normAutofit fontScale="92500" lnSpcReduction="20000"/>
          </a:bodyPr>
          <a:lstStyle/>
          <a:p>
            <a:r>
              <a:rPr lang="en-US" dirty="0"/>
              <a:t>Context indicates the attention is now turned BACK to Bishops/Elders, specifically how to handle true doctrinal/qualification issues against one.</a:t>
            </a:r>
          </a:p>
          <a:p>
            <a:r>
              <a:rPr lang="en-US" dirty="0"/>
              <a:t>Term comes from Greek KATEGORIA [kata=against; </a:t>
            </a:r>
            <a:r>
              <a:rPr lang="en-US" dirty="0" err="1"/>
              <a:t>gora</a:t>
            </a:r>
            <a:r>
              <a:rPr lang="en-US" dirty="0"/>
              <a:t>=place of public speaking] essentially meaning a public charge has been brought against a bishop.</a:t>
            </a:r>
          </a:p>
          <a:p>
            <a:pPr lvl="1"/>
            <a:r>
              <a:rPr lang="en-US" dirty="0"/>
              <a:t>Must NOT be a “he said-he/she said” type of issue, but have substance to it.</a:t>
            </a:r>
          </a:p>
          <a:p>
            <a:r>
              <a:rPr lang="en-US" dirty="0"/>
              <a:t>Conversely, this does NOT give bishops free license to sin…this simply provides a forum/method of keeping one another accountable.</a:t>
            </a:r>
          </a:p>
          <a:p>
            <a:r>
              <a:rPr lang="en-US" dirty="0"/>
              <a:t>Paul then further charges Timothy to ensure a fair procedure/hearing should this occur (as it most certainly had/would in Ephesus at this point based on history).</a:t>
            </a:r>
          </a:p>
          <a:p>
            <a:endParaRPr lang="en-US" dirty="0"/>
          </a:p>
          <a:p>
            <a:r>
              <a:rPr lang="en-US" b="1" i="1" u="sng" dirty="0"/>
              <a:t>Even if these methods/procedures would not be necessary in Ephesus, why are they necessary for us today?</a:t>
            </a:r>
          </a:p>
        </p:txBody>
      </p:sp>
    </p:spTree>
    <p:extLst>
      <p:ext uri="{BB962C8B-B14F-4D97-AF65-F5344CB8AC3E}">
        <p14:creationId xmlns:p14="http://schemas.microsoft.com/office/powerpoint/2010/main" val="2571941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1361E-407E-4180-AE96-FA481197E0DB}"/>
              </a:ext>
            </a:extLst>
          </p:cNvPr>
          <p:cNvSpPr>
            <a:spLocks noGrp="1"/>
          </p:cNvSpPr>
          <p:nvPr>
            <p:ph type="title"/>
          </p:nvPr>
        </p:nvSpPr>
        <p:spPr/>
        <p:txBody>
          <a:bodyPr/>
          <a:lstStyle/>
          <a:p>
            <a:r>
              <a:rPr lang="en-US" dirty="0"/>
              <a:t>Chapter 5: 23-25</a:t>
            </a:r>
          </a:p>
        </p:txBody>
      </p:sp>
      <p:sp>
        <p:nvSpPr>
          <p:cNvPr id="3" name="Content Placeholder 2">
            <a:extLst>
              <a:ext uri="{FF2B5EF4-FFF2-40B4-BE49-F238E27FC236}">
                <a16:creationId xmlns:a16="http://schemas.microsoft.com/office/drawing/2014/main" id="{A2BA8DFD-0B52-48D2-B9F7-32E1D65A84D0}"/>
              </a:ext>
            </a:extLst>
          </p:cNvPr>
          <p:cNvSpPr>
            <a:spLocks noGrp="1"/>
          </p:cNvSpPr>
          <p:nvPr>
            <p:ph idx="1"/>
          </p:nvPr>
        </p:nvSpPr>
        <p:spPr>
          <a:xfrm>
            <a:off x="71120" y="2015732"/>
            <a:ext cx="12049759" cy="4037749"/>
          </a:xfrm>
        </p:spPr>
        <p:txBody>
          <a:bodyPr/>
          <a:lstStyle/>
          <a:p>
            <a:r>
              <a:rPr lang="en-US" dirty="0"/>
              <a:t>Some see this as 2 sections (many bibles even separate vs. 23 from 24-25), but in reality they go hand in hand.</a:t>
            </a:r>
          </a:p>
          <a:p>
            <a:r>
              <a:rPr lang="en-US" dirty="0"/>
              <a:t>Vs. 23 seems to be a proof text for those who believe in social drinking, however that is NOT the message.</a:t>
            </a:r>
          </a:p>
          <a:p>
            <a:r>
              <a:rPr lang="en-US" dirty="0"/>
              <a:t>Indicates that, much like the medicinal practices of the time (and in reality somewhat today…i.e. cough syrup), a SMALL bit of wine helped to “settle” stomach ailments and in some cases help with chronic pain.</a:t>
            </a:r>
          </a:p>
          <a:p>
            <a:r>
              <a:rPr lang="en-US" dirty="0"/>
              <a:t>Vs. 24-25 further help to drive this point home that Paul is NOT instructing Timothy to engage in social drinking by reminding Timothy what can happen with appearances, such as the results of drinking.</a:t>
            </a:r>
          </a:p>
          <a:p>
            <a:endParaRPr lang="en-US" dirty="0"/>
          </a:p>
          <a:p>
            <a:r>
              <a:rPr lang="en-US" b="1" i="1" u="sng" dirty="0"/>
              <a:t>What other issue could vs. 24-25 help further drive home? (HINT: think 17-22)</a:t>
            </a:r>
          </a:p>
        </p:txBody>
      </p:sp>
    </p:spTree>
    <p:extLst>
      <p:ext uri="{BB962C8B-B14F-4D97-AF65-F5344CB8AC3E}">
        <p14:creationId xmlns:p14="http://schemas.microsoft.com/office/powerpoint/2010/main" val="226715271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1172</TotalTime>
  <Words>578</Words>
  <Application>Microsoft Office PowerPoint</Application>
  <PresentationFormat>Widescreen</PresentationFormat>
  <Paragraphs>49</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Gill Sans MT</vt:lpstr>
      <vt:lpstr>Gallery</vt:lpstr>
      <vt:lpstr>2021 3rd Quarter Adult Class </vt:lpstr>
      <vt:lpstr>Chapter 5</vt:lpstr>
      <vt:lpstr>Chapter 5: 1-2</vt:lpstr>
      <vt:lpstr>Chapter 5: 3-8</vt:lpstr>
      <vt:lpstr>Chapter 5: 9-16</vt:lpstr>
      <vt:lpstr>Chapter 5: 17-22</vt:lpstr>
      <vt:lpstr>Chapter 5: 23-25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Nate Paden</dc:creator>
  <cp:lastModifiedBy>Kevin Stilts</cp:lastModifiedBy>
  <cp:revision>136</cp:revision>
  <dcterms:created xsi:type="dcterms:W3CDTF">2021-06-21T15:33:05Z</dcterms:created>
  <dcterms:modified xsi:type="dcterms:W3CDTF">2021-08-08T17:19:33Z</dcterms:modified>
</cp:coreProperties>
</file>