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sldIdLst>
    <p:sldId id="390" r:id="rId2"/>
    <p:sldId id="391" r:id="rId3"/>
    <p:sldId id="392" r:id="rId4"/>
    <p:sldId id="395" r:id="rId5"/>
    <p:sldId id="337" r:id="rId6"/>
    <p:sldId id="338" r:id="rId7"/>
    <p:sldId id="339" r:id="rId8"/>
    <p:sldId id="376" r:id="rId9"/>
    <p:sldId id="377" r:id="rId10"/>
    <p:sldId id="378" r:id="rId11"/>
    <p:sldId id="396" r:id="rId12"/>
    <p:sldId id="340" r:id="rId13"/>
    <p:sldId id="341" r:id="rId14"/>
    <p:sldId id="342" r:id="rId15"/>
    <p:sldId id="343" r:id="rId1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8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7DA43-590B-4F66-A477-BBAF3F43B5B4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4465-652F-4D36-BF72-7871DDABB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DA-B7DD-4E2D-83DE-AF88678B54F8}" type="datetime1">
              <a:rPr lang="en-US" smtClean="0"/>
              <a:t>7/25/2021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2506-3AB5-4D36-B121-D0FAC158C283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2CC-5997-430E-9BBD-9F74F6698330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FFFE-9F5A-46FB-A658-50F7B02E042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9AC2-7B5D-42FC-8C01-7C2F2B46C337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4354-A78F-41CF-AA34-6230B4B896C5}" type="datetime1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A7E3-CCBF-4CD3-9ABA-FDDAAD0E1F8E}" type="datetime1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289-0E03-4460-9217-4682E1679FBB}" type="datetime1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6F43-3F36-4501-B12C-0FB577DE928F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086A-5D89-4651-B0AA-6263FA53DE6A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EF8C58-3CB0-44E5-AC36-D403DAB3EC7C}" type="datetime1">
              <a:rPr lang="en-US" smtClean="0"/>
              <a:t>7/25/2021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                             How to Study the Bible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ke+9&amp;version=NKJV#fen-NKJV-25325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00200" y="2340936"/>
            <a:ext cx="7010400" cy="1088064"/>
          </a:xfrm>
        </p:spPr>
        <p:txBody>
          <a:bodyPr>
            <a:noAutofit/>
          </a:bodyPr>
          <a:lstStyle/>
          <a:p>
            <a:r>
              <a:rPr lang="en-US" sz="6000" i="1" dirty="0"/>
              <a:t>How to Study the Bible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97760" y="5769936"/>
            <a:ext cx="6720840" cy="108806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A look at ways on how to study the bible following examples and patterns from the Scriptures.</a:t>
            </a:r>
          </a:p>
        </p:txBody>
      </p:sp>
    </p:spTree>
    <p:extLst>
      <p:ext uri="{BB962C8B-B14F-4D97-AF65-F5344CB8AC3E}">
        <p14:creationId xmlns:p14="http://schemas.microsoft.com/office/powerpoint/2010/main" val="880864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C535-57D7-4263-AA6A-23F52BC6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0160"/>
            <a:ext cx="7498080" cy="792162"/>
          </a:xfrm>
        </p:spPr>
        <p:txBody>
          <a:bodyPr/>
          <a:lstStyle/>
          <a:p>
            <a:r>
              <a:rPr lang="en-US" dirty="0"/>
              <a:t>How do we accomplish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634E-6A05-40EA-9427-0694244E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02322"/>
            <a:ext cx="7790688" cy="5446078"/>
          </a:xfrm>
        </p:spPr>
        <p:txBody>
          <a:bodyPr>
            <a:normAutofit/>
          </a:bodyPr>
          <a:lstStyle/>
          <a:p>
            <a:r>
              <a:rPr lang="en-US" sz="2800" dirty="0"/>
              <a:t>Maybe there is another way to help us identify our personal convictions but I have not found any to this point in time.  </a:t>
            </a:r>
            <a:r>
              <a:rPr lang="en-US" sz="2800" dirty="0">
                <a:sym typeface="Wingdings" panose="05000000000000000000" pitchFamily="2" charset="2"/>
              </a:rPr>
              <a:t></a:t>
            </a:r>
          </a:p>
          <a:p>
            <a:r>
              <a:rPr lang="en-US" sz="2800" dirty="0">
                <a:sym typeface="Wingdings" panose="05000000000000000000" pitchFamily="2" charset="2"/>
              </a:rPr>
              <a:t>Remember the main point though of Romans 14!</a:t>
            </a:r>
          </a:p>
          <a:p>
            <a:r>
              <a:rPr lang="en-US" sz="2800" dirty="0">
                <a:sym typeface="Wingdings" panose="05000000000000000000" pitchFamily="2" charset="2"/>
              </a:rPr>
              <a:t>Note </a:t>
            </a:r>
            <a:r>
              <a:rPr lang="en-US" sz="2800" b="1" u="sng" dirty="0">
                <a:sym typeface="Wingdings" panose="05000000000000000000" pitchFamily="2" charset="2"/>
              </a:rPr>
              <a:t>14:19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b="1" u="sng" dirty="0">
                <a:sym typeface="Wingdings" panose="05000000000000000000" pitchFamily="2" charset="2"/>
              </a:rPr>
              <a:t>15:2, 3a </a:t>
            </a:r>
            <a:r>
              <a:rPr lang="en-US" sz="2800" dirty="0">
                <a:sym typeface="Wingdings" panose="05000000000000000000" pitchFamily="2" charset="2"/>
              </a:rPr>
              <a:t>and </a:t>
            </a:r>
            <a:r>
              <a:rPr lang="en-US" sz="2800" b="1" u="sng" dirty="0">
                <a:sym typeface="Wingdings" panose="05000000000000000000" pitchFamily="2" charset="2"/>
              </a:rPr>
              <a:t>15:7</a:t>
            </a:r>
            <a:endParaRPr lang="en-US" sz="2800" b="1" u="sn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26B9-1225-4191-8583-78ACAEFD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C0AB-B9CC-46D2-BD05-89E23E53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7FC0F-54A4-4CCA-A7E6-024E9728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9B4985-2076-4AE7-95FD-BEFE1FB1B0C0}"/>
              </a:ext>
            </a:extLst>
          </p:cNvPr>
          <p:cNvSpPr txBox="1"/>
          <p:nvPr/>
        </p:nvSpPr>
        <p:spPr>
          <a:xfrm>
            <a:off x="1301712" y="3256002"/>
            <a:ext cx="7473264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aseline="30000" dirty="0">
                <a:solidFill>
                  <a:schemeClr val="bg1"/>
                </a:solidFill>
              </a:rPr>
              <a:t>19 </a:t>
            </a:r>
            <a:r>
              <a:rPr lang="en-US" sz="2400" dirty="0">
                <a:solidFill>
                  <a:schemeClr val="bg1"/>
                </a:solidFill>
              </a:rPr>
              <a:t>Therefore let us pursue the things </a:t>
            </a:r>
            <a:r>
              <a:rPr lang="en-US" sz="2400" i="1" dirty="0">
                <a:solidFill>
                  <a:schemeClr val="bg1"/>
                </a:solidFill>
              </a:rPr>
              <a:t>which make</a:t>
            </a:r>
            <a:r>
              <a:rPr lang="en-US" sz="2400" dirty="0">
                <a:solidFill>
                  <a:schemeClr val="bg1"/>
                </a:solidFill>
              </a:rPr>
              <a:t> for peace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and the things by which one may edify another.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F0E13-F8FE-4223-A9E3-2A7D8286A691}"/>
              </a:ext>
            </a:extLst>
          </p:cNvPr>
          <p:cNvSpPr txBox="1"/>
          <p:nvPr/>
        </p:nvSpPr>
        <p:spPr>
          <a:xfrm>
            <a:off x="1269084" y="4336702"/>
            <a:ext cx="7531292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15 </a:t>
            </a:r>
            <a:r>
              <a:rPr lang="en-US" sz="2400" baseline="30000" dirty="0">
                <a:solidFill>
                  <a:schemeClr val="bg1"/>
                </a:solidFill>
              </a:rPr>
              <a:t>2 </a:t>
            </a:r>
            <a:r>
              <a:rPr lang="en-US" sz="2400" dirty="0">
                <a:solidFill>
                  <a:schemeClr val="bg1"/>
                </a:solidFill>
              </a:rPr>
              <a:t>Let each of us please </a:t>
            </a:r>
            <a:r>
              <a:rPr lang="en-US" sz="2400" i="1" dirty="0">
                <a:solidFill>
                  <a:schemeClr val="bg1"/>
                </a:solidFill>
              </a:rPr>
              <a:t>his</a:t>
            </a:r>
            <a:r>
              <a:rPr lang="en-US" sz="2400" dirty="0">
                <a:solidFill>
                  <a:schemeClr val="bg1"/>
                </a:solidFill>
              </a:rPr>
              <a:t> neighbor for </a:t>
            </a:r>
            <a:r>
              <a:rPr lang="en-US" sz="2400" i="1" dirty="0">
                <a:solidFill>
                  <a:schemeClr val="bg1"/>
                </a:solidFill>
              </a:rPr>
              <a:t>his</a:t>
            </a:r>
            <a:r>
              <a:rPr lang="en-US" sz="2400" dirty="0">
                <a:solidFill>
                  <a:schemeClr val="bg1"/>
                </a:solidFill>
              </a:rPr>
              <a:t> good, leading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to edification. For Christ pleased not himself; . . ..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873A5A-3D1D-4F18-BFDB-D3301C09DCDB}"/>
              </a:ext>
            </a:extLst>
          </p:cNvPr>
          <p:cNvSpPr txBox="1"/>
          <p:nvPr/>
        </p:nvSpPr>
        <p:spPr>
          <a:xfrm>
            <a:off x="1143000" y="5334000"/>
            <a:ext cx="7732694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7 </a:t>
            </a:r>
            <a:r>
              <a:rPr lang="en-US" sz="2400" dirty="0">
                <a:solidFill>
                  <a:schemeClr val="bg1"/>
                </a:solidFill>
              </a:rPr>
              <a:t>Therefore receive one another, just as Christ also received 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us, to the glory of God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874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1AA5-CECB-4E9E-8C32-20DB0D33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608" y="0"/>
            <a:ext cx="2526792" cy="609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Principles: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E2F96-21DA-4801-998A-337624342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57200"/>
            <a:ext cx="8156448" cy="6096000"/>
          </a:xfrm>
        </p:spPr>
        <p:txBody>
          <a:bodyPr/>
          <a:lstStyle/>
          <a:p>
            <a:r>
              <a:rPr lang="en-US" sz="2800" b="1" u="sng" dirty="0">
                <a:solidFill>
                  <a:srgbClr val="7030A0"/>
                </a:solidFill>
              </a:rPr>
              <a:t>Principle 1 </a:t>
            </a:r>
            <a:r>
              <a:rPr lang="en-US" sz="2800" dirty="0"/>
              <a:t>= </a:t>
            </a:r>
            <a:r>
              <a:rPr lang="en-US" sz="2800" b="1" dirty="0">
                <a:solidFill>
                  <a:schemeClr val="accent3"/>
                </a:solidFill>
              </a:rPr>
              <a:t>Keep it all in context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2 </a:t>
            </a:r>
            <a:r>
              <a:rPr lang="en-US" sz="2800" dirty="0"/>
              <a:t>– </a:t>
            </a:r>
            <a:r>
              <a:rPr lang="en-US" sz="2800" b="1" dirty="0">
                <a:solidFill>
                  <a:schemeClr val="accent3"/>
                </a:solidFill>
              </a:rPr>
              <a:t>Put the whole word together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3 </a:t>
            </a:r>
            <a:r>
              <a:rPr lang="en-US" sz="2800" dirty="0"/>
              <a:t>– </a:t>
            </a:r>
            <a:r>
              <a:rPr lang="en-US" sz="2800" b="1" dirty="0">
                <a:solidFill>
                  <a:schemeClr val="accent3"/>
                </a:solidFill>
              </a:rPr>
              <a:t>Words are important and we </a:t>
            </a:r>
            <a:r>
              <a:rPr lang="en-US" sz="2800" b="1" i="1" u="sng" dirty="0">
                <a:solidFill>
                  <a:srgbClr val="FF0000"/>
                </a:solidFill>
              </a:rPr>
              <a:t>MUST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3"/>
                </a:solidFill>
              </a:rPr>
              <a:t>become students of words.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4</a:t>
            </a:r>
            <a:r>
              <a:rPr lang="en-US" sz="2800" dirty="0"/>
              <a:t> – </a:t>
            </a:r>
            <a:r>
              <a:rPr lang="en-US" sz="2800" b="1" dirty="0">
                <a:solidFill>
                  <a:schemeClr val="accent3"/>
                </a:solidFill>
              </a:rPr>
              <a:t>Consistency of application of principles is of the utmost importance in our lives.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5</a:t>
            </a:r>
            <a:r>
              <a:rPr lang="en-US" sz="2800" dirty="0"/>
              <a:t> – </a:t>
            </a:r>
            <a:r>
              <a:rPr lang="en-US" sz="2800" b="1" dirty="0">
                <a:solidFill>
                  <a:schemeClr val="accent3"/>
                </a:solidFill>
              </a:rPr>
              <a:t>Are limits placed on specific teachings we are studying?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6 </a:t>
            </a:r>
            <a:r>
              <a:rPr lang="en-US" sz="2800" dirty="0"/>
              <a:t>– </a:t>
            </a:r>
            <a:r>
              <a:rPr lang="en-US" sz="2800" b="1" dirty="0">
                <a:solidFill>
                  <a:schemeClr val="accent3"/>
                </a:solidFill>
              </a:rPr>
              <a:t>We must discern between our PERSONAL CONVICTION and DOCTRINE</a:t>
            </a:r>
          </a:p>
          <a:p>
            <a:endParaRPr lang="en-US" sz="2800" b="1" dirty="0">
              <a:solidFill>
                <a:schemeClr val="accent3"/>
              </a:solidFill>
            </a:endParaRPr>
          </a:p>
          <a:p>
            <a:endParaRPr lang="en-US" sz="2800" b="1" dirty="0">
              <a:solidFill>
                <a:schemeClr val="accent3"/>
              </a:solidFill>
            </a:endParaRPr>
          </a:p>
          <a:p>
            <a:endParaRPr lang="en-US" b="1" dirty="0">
              <a:solidFill>
                <a:schemeClr val="accent3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416C-F012-4C8E-8AC8-35B4419C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75A2F-6E9F-4F75-B5F3-DE29E09D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5FA71-729B-49C9-B500-465FC271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2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319D-DC6C-4775-AE5C-FC43A719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5267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67AD9-54FF-4136-BB15-E93B573B2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06" y="609600"/>
            <a:ext cx="7903382" cy="56388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Principle 7 </a:t>
            </a:r>
            <a:r>
              <a:rPr lang="en-US" dirty="0"/>
              <a:t>– </a:t>
            </a:r>
            <a:r>
              <a:rPr lang="en-US" b="1" dirty="0">
                <a:solidFill>
                  <a:schemeClr val="accent3"/>
                </a:solidFill>
              </a:rPr>
              <a:t>No “outside influences” when we determine what God wants us to do.</a:t>
            </a:r>
          </a:p>
          <a:p>
            <a:r>
              <a:rPr lang="en-US" sz="2800" dirty="0"/>
              <a:t>Principle 6 is </a:t>
            </a:r>
            <a:r>
              <a:rPr lang="en-US" sz="2800" b="1" dirty="0">
                <a:solidFill>
                  <a:srgbClr val="7030A0"/>
                </a:solidFill>
              </a:rPr>
              <a:t>VERY</a:t>
            </a:r>
            <a:r>
              <a:rPr lang="en-US" sz="2800" dirty="0"/>
              <a:t> hard in my mind, and to me </a:t>
            </a:r>
            <a:r>
              <a:rPr lang="en-US" sz="2800" b="1" dirty="0">
                <a:solidFill>
                  <a:srgbClr val="7030A0"/>
                </a:solidFill>
              </a:rPr>
              <a:t>THIS</a:t>
            </a:r>
            <a:r>
              <a:rPr lang="en-US" sz="2800" dirty="0"/>
              <a:t> principle is just as hard to apply, maybe even harder to apply to my studies of God’s word at times.</a:t>
            </a:r>
          </a:p>
          <a:p>
            <a:r>
              <a:rPr lang="en-US" sz="2800" b="1" u="sng" dirty="0"/>
              <a:t>Luke 9:23-25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22A81-D3D4-4FAA-B60D-9FFD403EF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DDB3-743B-4EB1-8490-031C2842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5DB1B-9226-48E4-8300-C051F17A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8932D9-6988-4DB3-9068-B569EFA79541}"/>
              </a:ext>
            </a:extLst>
          </p:cNvPr>
          <p:cNvSpPr txBox="1"/>
          <p:nvPr/>
        </p:nvSpPr>
        <p:spPr>
          <a:xfrm>
            <a:off x="1030306" y="4468396"/>
            <a:ext cx="7903382" cy="2308324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23 </a:t>
            </a:r>
            <a:r>
              <a:rPr lang="en-US" sz="2400" dirty="0">
                <a:solidFill>
                  <a:schemeClr val="bg1"/>
                </a:solidFill>
              </a:rPr>
              <a:t>Then He said to </a:t>
            </a:r>
            <a:r>
              <a:rPr lang="en-US" sz="2400" i="1" dirty="0">
                <a:solidFill>
                  <a:schemeClr val="bg1"/>
                </a:solidFill>
              </a:rPr>
              <a:t>them</a:t>
            </a:r>
            <a:r>
              <a:rPr lang="en-US" sz="2400" dirty="0">
                <a:solidFill>
                  <a:schemeClr val="bg1"/>
                </a:solidFill>
              </a:rPr>
              <a:t> all, “If anyone desires to come after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Me, let him deny himself, and take up his cross </a:t>
            </a:r>
            <a:r>
              <a:rPr lang="en-US" sz="2400" baseline="30000" dirty="0">
                <a:solidFill>
                  <a:schemeClr val="bg1"/>
                </a:solidFill>
              </a:rPr>
              <a:t>[</a:t>
            </a:r>
            <a:r>
              <a:rPr lang="en-US" sz="2400" baseline="30000" dirty="0">
                <a:solidFill>
                  <a:schemeClr val="bg1"/>
                </a:solidFill>
                <a:hlinkClick r:id="rId2" tooltip="See footnote 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en-US" sz="2400" baseline="30000" dirty="0">
                <a:solidFill>
                  <a:schemeClr val="bg1"/>
                </a:solidFill>
              </a:rPr>
              <a:t>]</a:t>
            </a:r>
            <a:r>
              <a:rPr lang="en-US" sz="2400" dirty="0">
                <a:solidFill>
                  <a:schemeClr val="bg1"/>
                </a:solidFill>
              </a:rPr>
              <a:t>daily, and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follow Me. </a:t>
            </a:r>
            <a:r>
              <a:rPr lang="en-US" sz="2400" b="1" baseline="30000" dirty="0">
                <a:solidFill>
                  <a:schemeClr val="bg1"/>
                </a:solidFill>
              </a:rPr>
              <a:t>24 </a:t>
            </a:r>
            <a:r>
              <a:rPr lang="en-US" sz="2400" dirty="0">
                <a:solidFill>
                  <a:schemeClr val="bg1"/>
                </a:solidFill>
              </a:rPr>
              <a:t>For whoever desires to save his life will lose it,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but whoever loses his life for My sake will save it. </a:t>
            </a:r>
            <a:r>
              <a:rPr lang="en-US" sz="2400" b="1" baseline="30000" dirty="0">
                <a:solidFill>
                  <a:schemeClr val="bg1"/>
                </a:solidFill>
              </a:rPr>
              <a:t>25 </a:t>
            </a:r>
            <a:r>
              <a:rPr lang="en-US" sz="2400" dirty="0">
                <a:solidFill>
                  <a:schemeClr val="bg1"/>
                </a:solidFill>
              </a:rPr>
              <a:t>For what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profit is it to a man if he gains the whole world, and is himself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destroyed or lost?</a:t>
            </a:r>
          </a:p>
        </p:txBody>
      </p:sp>
    </p:spTree>
    <p:extLst>
      <p:ext uri="{BB962C8B-B14F-4D97-AF65-F5344CB8AC3E}">
        <p14:creationId xmlns:p14="http://schemas.microsoft.com/office/powerpoint/2010/main" val="308719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3064B-80A8-4B89-A2C1-E7F7B9CF6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7553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913C9-D648-497D-A63F-C068DB947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739200"/>
            <a:ext cx="7714488" cy="5509200"/>
          </a:xfrm>
        </p:spPr>
        <p:txBody>
          <a:bodyPr>
            <a:normAutofit/>
          </a:bodyPr>
          <a:lstStyle/>
          <a:p>
            <a:r>
              <a:rPr lang="en-US" sz="2800" dirty="0"/>
              <a:t>Luke 14:26-35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DDF77-637B-4ED4-92A9-226E5A330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8BABD-5FBC-4C6E-8A07-988A49B56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9CB42-FBDB-4D3C-ACDC-11384E38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EDF074-FF64-48BC-9CD8-3AF4F142C78C}"/>
              </a:ext>
            </a:extLst>
          </p:cNvPr>
          <p:cNvSpPr txBox="1"/>
          <p:nvPr/>
        </p:nvSpPr>
        <p:spPr>
          <a:xfrm>
            <a:off x="1329693" y="1272600"/>
            <a:ext cx="7169655" cy="550920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 </a:t>
            </a:r>
            <a:r>
              <a:rPr lang="en-US" sz="2200" b="1" baseline="30000" dirty="0">
                <a:solidFill>
                  <a:schemeClr val="bg1"/>
                </a:solidFill>
              </a:rPr>
              <a:t>26 </a:t>
            </a:r>
            <a:r>
              <a:rPr lang="en-US" sz="2200" dirty="0">
                <a:solidFill>
                  <a:schemeClr val="bg1"/>
                </a:solidFill>
              </a:rPr>
              <a:t>“If anyone comes to Me and does not hate his father and </a:t>
            </a:r>
          </a:p>
          <a:p>
            <a:r>
              <a:rPr lang="en-US" sz="2200" dirty="0">
                <a:solidFill>
                  <a:schemeClr val="bg1"/>
                </a:solidFill>
              </a:rPr>
              <a:t>mother, wife and children, brothers and sisters, yes, and his </a:t>
            </a:r>
          </a:p>
          <a:p>
            <a:r>
              <a:rPr lang="en-US" sz="2200" dirty="0">
                <a:solidFill>
                  <a:schemeClr val="bg1"/>
                </a:solidFill>
              </a:rPr>
              <a:t>own life also, he cannot be My disciple. </a:t>
            </a:r>
            <a:r>
              <a:rPr lang="en-US" sz="2200" b="1" baseline="30000" dirty="0">
                <a:solidFill>
                  <a:schemeClr val="bg1"/>
                </a:solidFill>
              </a:rPr>
              <a:t>27 </a:t>
            </a:r>
            <a:r>
              <a:rPr lang="en-US" sz="2200" dirty="0">
                <a:solidFill>
                  <a:schemeClr val="bg1"/>
                </a:solidFill>
              </a:rPr>
              <a:t>And whoever does </a:t>
            </a:r>
          </a:p>
          <a:p>
            <a:r>
              <a:rPr lang="en-US" sz="2200" dirty="0">
                <a:solidFill>
                  <a:schemeClr val="bg1"/>
                </a:solidFill>
              </a:rPr>
              <a:t>not bear his cross and come after Me cannot be My disciple. </a:t>
            </a:r>
          </a:p>
          <a:p>
            <a:r>
              <a:rPr lang="en-US" sz="2200" b="1" baseline="30000" dirty="0">
                <a:solidFill>
                  <a:schemeClr val="bg1"/>
                </a:solidFill>
              </a:rPr>
              <a:t>28 </a:t>
            </a:r>
            <a:r>
              <a:rPr lang="en-US" sz="2200" dirty="0">
                <a:solidFill>
                  <a:schemeClr val="bg1"/>
                </a:solidFill>
              </a:rPr>
              <a:t>For which of you, intending to build a tower, does not sit </a:t>
            </a:r>
          </a:p>
          <a:p>
            <a:r>
              <a:rPr lang="en-US" sz="2200" dirty="0">
                <a:solidFill>
                  <a:schemeClr val="bg1"/>
                </a:solidFill>
              </a:rPr>
              <a:t>down first and count the cost, whether he has </a:t>
            </a:r>
            <a:r>
              <a:rPr lang="en-US" sz="2200" i="1" dirty="0">
                <a:solidFill>
                  <a:schemeClr val="bg1"/>
                </a:solidFill>
              </a:rPr>
              <a:t>enough</a:t>
            </a:r>
            <a:r>
              <a:rPr lang="en-US" sz="2200" dirty="0">
                <a:solidFill>
                  <a:schemeClr val="bg1"/>
                </a:solidFill>
              </a:rPr>
              <a:t> to</a:t>
            </a:r>
          </a:p>
          <a:p>
            <a:r>
              <a:rPr lang="en-US" sz="2200" dirty="0">
                <a:solidFill>
                  <a:schemeClr val="bg1"/>
                </a:solidFill>
              </a:rPr>
              <a:t> finish </a:t>
            </a:r>
            <a:r>
              <a:rPr lang="en-US" sz="2200" i="1" dirty="0">
                <a:solidFill>
                  <a:schemeClr val="bg1"/>
                </a:solidFill>
              </a:rPr>
              <a:t>it</a:t>
            </a:r>
            <a:r>
              <a:rPr lang="en-US" sz="2200" dirty="0">
                <a:solidFill>
                  <a:schemeClr val="bg1"/>
                </a:solidFill>
              </a:rPr>
              <a:t>— </a:t>
            </a:r>
            <a:r>
              <a:rPr lang="en-US" sz="2200" b="1" baseline="30000" dirty="0">
                <a:solidFill>
                  <a:schemeClr val="bg1"/>
                </a:solidFill>
              </a:rPr>
              <a:t>29 </a:t>
            </a:r>
            <a:r>
              <a:rPr lang="en-US" sz="2200" dirty="0">
                <a:solidFill>
                  <a:schemeClr val="bg1"/>
                </a:solidFill>
              </a:rPr>
              <a:t>lest, after he has laid the foundation, and is not </a:t>
            </a:r>
          </a:p>
          <a:p>
            <a:r>
              <a:rPr lang="en-US" sz="2200" dirty="0">
                <a:solidFill>
                  <a:schemeClr val="bg1"/>
                </a:solidFill>
              </a:rPr>
              <a:t>able to finish, all who see </a:t>
            </a:r>
            <a:r>
              <a:rPr lang="en-US" sz="2200" i="1" dirty="0">
                <a:solidFill>
                  <a:schemeClr val="bg1"/>
                </a:solidFill>
              </a:rPr>
              <a:t>it</a:t>
            </a:r>
            <a:r>
              <a:rPr lang="en-US" sz="2200" dirty="0">
                <a:solidFill>
                  <a:schemeClr val="bg1"/>
                </a:solidFill>
              </a:rPr>
              <a:t> begin to mock him, </a:t>
            </a:r>
            <a:r>
              <a:rPr lang="en-US" sz="2200" b="1" baseline="30000" dirty="0">
                <a:solidFill>
                  <a:schemeClr val="bg1"/>
                </a:solidFill>
              </a:rPr>
              <a:t>30 </a:t>
            </a:r>
            <a:r>
              <a:rPr lang="en-US" sz="2200" dirty="0">
                <a:solidFill>
                  <a:schemeClr val="bg1"/>
                </a:solidFill>
              </a:rPr>
              <a:t>saying, </a:t>
            </a:r>
          </a:p>
          <a:p>
            <a:r>
              <a:rPr lang="en-US" sz="2200" dirty="0">
                <a:solidFill>
                  <a:schemeClr val="bg1"/>
                </a:solidFill>
              </a:rPr>
              <a:t>‘This man began to build and was not able to finish’? </a:t>
            </a:r>
            <a:r>
              <a:rPr lang="en-US" sz="2200" b="1" baseline="30000" dirty="0">
                <a:solidFill>
                  <a:schemeClr val="bg1"/>
                </a:solidFill>
              </a:rPr>
              <a:t>31 </a:t>
            </a:r>
            <a:r>
              <a:rPr lang="en-US" sz="2200" dirty="0">
                <a:solidFill>
                  <a:schemeClr val="bg1"/>
                </a:solidFill>
              </a:rPr>
              <a:t>Or </a:t>
            </a:r>
          </a:p>
          <a:p>
            <a:r>
              <a:rPr lang="en-US" sz="2200" dirty="0">
                <a:solidFill>
                  <a:schemeClr val="bg1"/>
                </a:solidFill>
              </a:rPr>
              <a:t>what king, going to make war against another king, does not </a:t>
            </a:r>
          </a:p>
          <a:p>
            <a:r>
              <a:rPr lang="en-US" sz="2200" dirty="0">
                <a:solidFill>
                  <a:schemeClr val="bg1"/>
                </a:solidFill>
              </a:rPr>
              <a:t>sit down first and consider whether he is able with ten </a:t>
            </a:r>
          </a:p>
          <a:p>
            <a:r>
              <a:rPr lang="en-US" sz="2200" dirty="0">
                <a:solidFill>
                  <a:schemeClr val="bg1"/>
                </a:solidFill>
              </a:rPr>
              <a:t>thousand to meet him who comes against him with twenty </a:t>
            </a:r>
          </a:p>
          <a:p>
            <a:r>
              <a:rPr lang="en-US" sz="2200" dirty="0">
                <a:solidFill>
                  <a:schemeClr val="bg1"/>
                </a:solidFill>
              </a:rPr>
              <a:t>thousand? </a:t>
            </a:r>
            <a:r>
              <a:rPr lang="en-US" sz="2200" b="1" baseline="30000" dirty="0">
                <a:solidFill>
                  <a:schemeClr val="bg1"/>
                </a:solidFill>
              </a:rPr>
              <a:t>32 </a:t>
            </a:r>
            <a:r>
              <a:rPr lang="en-US" sz="2200" dirty="0">
                <a:solidFill>
                  <a:schemeClr val="bg1"/>
                </a:solidFill>
              </a:rPr>
              <a:t>Or else, while the other is still a great way off, </a:t>
            </a:r>
          </a:p>
          <a:p>
            <a:r>
              <a:rPr lang="en-US" sz="2200" dirty="0">
                <a:solidFill>
                  <a:schemeClr val="bg1"/>
                </a:solidFill>
              </a:rPr>
              <a:t>he sends a delegation and asks conditions of peace. </a:t>
            </a:r>
            <a:r>
              <a:rPr lang="en-US" sz="2200" b="1" baseline="30000" dirty="0">
                <a:solidFill>
                  <a:schemeClr val="bg1"/>
                </a:solidFill>
              </a:rPr>
              <a:t>33 </a:t>
            </a:r>
            <a:r>
              <a:rPr lang="en-US" sz="2200" dirty="0">
                <a:solidFill>
                  <a:schemeClr val="bg1"/>
                </a:solidFill>
              </a:rPr>
              <a:t>So</a:t>
            </a:r>
          </a:p>
          <a:p>
            <a:r>
              <a:rPr lang="en-US" sz="2200" dirty="0">
                <a:solidFill>
                  <a:schemeClr val="bg1"/>
                </a:solidFill>
              </a:rPr>
              <a:t> likewise, whoever of you does not forsake all that he has </a:t>
            </a:r>
          </a:p>
          <a:p>
            <a:r>
              <a:rPr lang="en-US" sz="2200" dirty="0">
                <a:solidFill>
                  <a:schemeClr val="bg1"/>
                </a:solidFill>
              </a:rPr>
              <a:t>cannot be My disciple.</a:t>
            </a:r>
          </a:p>
        </p:txBody>
      </p:sp>
    </p:spTree>
    <p:extLst>
      <p:ext uri="{BB962C8B-B14F-4D97-AF65-F5344CB8AC3E}">
        <p14:creationId xmlns:p14="http://schemas.microsoft.com/office/powerpoint/2010/main" val="4148340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6B238-5C6B-4EB3-BCEC-9161E86F0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0160"/>
            <a:ext cx="25267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B8CB-3870-4EED-9DA6-A1FA2F366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78522"/>
            <a:ext cx="7790688" cy="542702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As we read and study God’s word, we cannot have any other motivation forming our conclusions of what God wants us to do.</a:t>
            </a:r>
          </a:p>
          <a:p>
            <a:r>
              <a:rPr lang="en-US" sz="2800" dirty="0"/>
              <a:t>We don’t study and allow a fear of loss of our lives to enter in to our determining what God wants from us.</a:t>
            </a:r>
          </a:p>
          <a:p>
            <a:r>
              <a:rPr lang="en-US" sz="2800" dirty="0"/>
              <a:t>We don’t study and allow the fear of loss of our loved one’s lives to enter into our understanding of God’s word and forming our personal convictions.</a:t>
            </a:r>
          </a:p>
          <a:p>
            <a:r>
              <a:rPr lang="en-US" sz="2800" dirty="0"/>
              <a:t>How many over the years have done this on subjects on: fellowship, worship, application of passages,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3FC0F-3957-4B2A-B9E3-6ACF86D6D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11EF7-D200-4D0D-A406-51E170CB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85D3-E4D5-494E-9504-D66B311E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2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488B-F8BE-4149-8F88-A2C958A7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8315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5CED-0E6D-4E0D-BE92-88BBA6E4D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868362"/>
            <a:ext cx="7866888" cy="5380038"/>
          </a:xfrm>
        </p:spPr>
        <p:txBody>
          <a:bodyPr>
            <a:normAutofit/>
          </a:bodyPr>
          <a:lstStyle/>
          <a:p>
            <a:r>
              <a:rPr lang="en-US" sz="2800" dirty="0"/>
              <a:t>This is extremely hard but our souls eternal destiny could very easily be determined by </a:t>
            </a:r>
            <a:r>
              <a:rPr lang="en-US" sz="2800"/>
              <a:t>this.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74E64-DA60-47D8-96A1-927EEE5B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7AE72-9D05-4864-A9BE-232E054FE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9D1F2-99D0-4135-92ED-FB4D58A7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6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7DA7-C34C-4E4F-850F-C36F23EC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608" y="0"/>
            <a:ext cx="4660392" cy="887412"/>
          </a:xfrm>
        </p:spPr>
        <p:txBody>
          <a:bodyPr/>
          <a:lstStyle/>
          <a:p>
            <a:r>
              <a:rPr lang="en-US" dirty="0"/>
              <a:t>Rules for 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FEFF3-F8C5-4C68-BC9A-648A53814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762000"/>
            <a:ext cx="7714488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 comments must have a Scripture associated with our comments/beliefs.</a:t>
            </a:r>
          </a:p>
          <a:p>
            <a:r>
              <a:rPr lang="en-US" dirty="0"/>
              <a:t>No </a:t>
            </a:r>
            <a:r>
              <a:rPr lang="en-US" b="1" dirty="0">
                <a:solidFill>
                  <a:srgbClr val="FF0000"/>
                </a:solidFill>
              </a:rPr>
              <a:t>“I think” </a:t>
            </a:r>
            <a:r>
              <a:rPr lang="en-US" dirty="0"/>
              <a:t>or </a:t>
            </a:r>
            <a:r>
              <a:rPr lang="en-US" b="1" dirty="0">
                <a:solidFill>
                  <a:srgbClr val="FF0000"/>
                </a:solidFill>
              </a:rPr>
              <a:t>“I believe” </a:t>
            </a:r>
            <a:r>
              <a:rPr lang="en-US" b="1" dirty="0">
                <a:solidFill>
                  <a:srgbClr val="7030A0"/>
                </a:solidFill>
              </a:rPr>
              <a:t>unless</a:t>
            </a:r>
            <a:r>
              <a:rPr lang="en-US" dirty="0"/>
              <a:t> </a:t>
            </a:r>
            <a:r>
              <a:rPr lang="en-US" b="1" i="1" u="sng" dirty="0">
                <a:solidFill>
                  <a:schemeClr val="accent3"/>
                </a:solidFill>
              </a:rPr>
              <a:t>we have a scripture or principle from God’s word with it.</a:t>
            </a:r>
          </a:p>
          <a:p>
            <a:r>
              <a:rPr lang="en-US" dirty="0"/>
              <a:t>If you disagree, </a:t>
            </a:r>
            <a:r>
              <a:rPr lang="en-US" b="1" dirty="0">
                <a:solidFill>
                  <a:schemeClr val="accent3"/>
                </a:solidFill>
              </a:rPr>
              <a:t>GREAT!</a:t>
            </a:r>
            <a:r>
              <a:rPr lang="en-US" dirty="0"/>
              <a:t>  But, again, a verse or principle with the disagreement, not allowed – </a:t>
            </a:r>
            <a:r>
              <a:rPr lang="en-US" b="1" u="sng" dirty="0">
                <a:solidFill>
                  <a:srgbClr val="FF0000"/>
                </a:solidFill>
              </a:rPr>
              <a:t>“I don’t see it that way.”  </a:t>
            </a:r>
            <a:r>
              <a:rPr lang="en-US" dirty="0"/>
              <a:t>Why not,? </a:t>
            </a:r>
            <a:r>
              <a:rPr lang="en-US" b="1" dirty="0">
                <a:solidFill>
                  <a:srgbClr val="7030A0"/>
                </a:solidFill>
              </a:rPr>
              <a:t>Because we must have based our conclusion or judgment on a passage or principle!</a:t>
            </a:r>
          </a:p>
          <a:p>
            <a:r>
              <a:rPr lang="en-US" dirty="0"/>
              <a:t>We will revisit or be reminded of these as we progress.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5B3B0-32AF-4F05-9835-8C3B3F2F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1FAD1-8D98-4EC1-9220-4E777C098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46CFF-ACF0-47A9-8DB0-E09511FC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D0AA-7FEE-44AF-95E2-47C23571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450592" cy="7921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BEF3-2846-43DD-8379-E9E206F71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791200"/>
          </a:xfrm>
        </p:spPr>
        <p:txBody>
          <a:bodyPr>
            <a:normAutofit/>
          </a:bodyPr>
          <a:lstStyle/>
          <a:p>
            <a:r>
              <a:rPr lang="en-US" sz="2800" dirty="0"/>
              <a:t>Learning how to better study the bible will help us to:</a:t>
            </a:r>
          </a:p>
          <a:p>
            <a:pPr lvl="1"/>
            <a:r>
              <a:rPr lang="en-US" sz="2400" dirty="0"/>
              <a:t>Realize what we need to do to be saved and be pleasing to God</a:t>
            </a:r>
          </a:p>
          <a:p>
            <a:pPr lvl="1"/>
            <a:r>
              <a:rPr lang="en-US" sz="2400" dirty="0"/>
              <a:t>Speak as the Oracles of God – 1 Peter 4:11</a:t>
            </a:r>
          </a:p>
          <a:p>
            <a:pPr lvl="1"/>
            <a:r>
              <a:rPr lang="en-US" sz="2400" dirty="0"/>
              <a:t>Work out our salvation in fear and trembling – Philippians 2:12</a:t>
            </a:r>
          </a:p>
          <a:p>
            <a:pPr lvl="1"/>
            <a:r>
              <a:rPr lang="en-US" sz="2400" dirty="0"/>
              <a:t>Help us grow in grace and knowledge – 2 Peter 3:18</a:t>
            </a:r>
            <a:endParaRPr lang="en-US" dirty="0"/>
          </a:p>
          <a:p>
            <a:r>
              <a:rPr lang="en-US" sz="2800" dirty="0"/>
              <a:t>So far we have looked at five biblical principles that we can apply to our study.  </a:t>
            </a:r>
          </a:p>
          <a:p>
            <a:r>
              <a:rPr lang="en-US" sz="2800" dirty="0"/>
              <a:t>Those five are: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01076-8616-4208-9937-358C669A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B49C6-0165-45A1-A039-CEC74FE1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58242-C301-4E51-9453-EBB0BED4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1AA5-CECB-4E9E-8C32-20DB0D33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608" y="0"/>
            <a:ext cx="2526792" cy="792162"/>
          </a:xfrm>
        </p:spPr>
        <p:txBody>
          <a:bodyPr/>
          <a:lstStyle/>
          <a:p>
            <a:r>
              <a:rPr lang="en-US" dirty="0"/>
              <a:t>Principles: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E2F96-21DA-4801-998A-337624342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608" y="609600"/>
            <a:ext cx="7879080" cy="5943600"/>
          </a:xfrm>
        </p:spPr>
        <p:txBody>
          <a:bodyPr/>
          <a:lstStyle/>
          <a:p>
            <a:r>
              <a:rPr lang="en-US" sz="2800" b="1" u="sng" dirty="0">
                <a:solidFill>
                  <a:srgbClr val="7030A0"/>
                </a:solidFill>
              </a:rPr>
              <a:t>Principle 1 </a:t>
            </a:r>
            <a:r>
              <a:rPr lang="en-US" sz="2800" dirty="0"/>
              <a:t>= </a:t>
            </a:r>
            <a:r>
              <a:rPr lang="en-US" sz="2800" b="1" dirty="0">
                <a:solidFill>
                  <a:schemeClr val="accent3"/>
                </a:solidFill>
              </a:rPr>
              <a:t>Keep it all in context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2 </a:t>
            </a:r>
            <a:r>
              <a:rPr lang="en-US" sz="2800" dirty="0"/>
              <a:t>– </a:t>
            </a:r>
            <a:r>
              <a:rPr lang="en-US" sz="2800" b="1" dirty="0">
                <a:solidFill>
                  <a:schemeClr val="accent3"/>
                </a:solidFill>
              </a:rPr>
              <a:t>Put the whole word together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3 </a:t>
            </a:r>
            <a:r>
              <a:rPr lang="en-US" sz="2800" dirty="0"/>
              <a:t>– </a:t>
            </a:r>
            <a:r>
              <a:rPr lang="en-US" sz="2800" b="1" dirty="0">
                <a:solidFill>
                  <a:schemeClr val="accent3"/>
                </a:solidFill>
              </a:rPr>
              <a:t>Words are important and we </a:t>
            </a:r>
            <a:r>
              <a:rPr lang="en-US" sz="2800" b="1" i="1" u="sng" dirty="0">
                <a:solidFill>
                  <a:srgbClr val="FF0000"/>
                </a:solidFill>
              </a:rPr>
              <a:t>MUST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3"/>
                </a:solidFill>
              </a:rPr>
              <a:t>become students of words.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4</a:t>
            </a:r>
            <a:r>
              <a:rPr lang="en-US" sz="2800" dirty="0"/>
              <a:t> – </a:t>
            </a:r>
            <a:r>
              <a:rPr lang="en-US" sz="2800" b="1" dirty="0">
                <a:solidFill>
                  <a:schemeClr val="accent3"/>
                </a:solidFill>
              </a:rPr>
              <a:t>Consistency of application of principles is of the utmost importance in our lives.</a:t>
            </a:r>
          </a:p>
          <a:p>
            <a:r>
              <a:rPr lang="en-US" sz="2800" b="1" u="sng" dirty="0">
                <a:solidFill>
                  <a:srgbClr val="7030A0"/>
                </a:solidFill>
              </a:rPr>
              <a:t>Principle 5</a:t>
            </a:r>
            <a:r>
              <a:rPr lang="en-US" sz="2800" dirty="0"/>
              <a:t> – </a:t>
            </a:r>
            <a:r>
              <a:rPr lang="en-US" sz="2800" b="1" dirty="0">
                <a:solidFill>
                  <a:schemeClr val="accent3"/>
                </a:solidFill>
              </a:rPr>
              <a:t>Are limits placed on specific teachings we are studying?</a:t>
            </a:r>
          </a:p>
          <a:p>
            <a:endParaRPr lang="en-US" sz="2800" b="1" dirty="0">
              <a:solidFill>
                <a:schemeClr val="accent3"/>
              </a:solidFill>
            </a:endParaRPr>
          </a:p>
          <a:p>
            <a:endParaRPr lang="en-US" b="1" dirty="0">
              <a:solidFill>
                <a:schemeClr val="accent3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416C-F012-4C8E-8AC8-35B4419C9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75A2F-6E9F-4F75-B5F3-DE29E09DF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5FA71-729B-49C9-B500-465FC271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F742-1B6D-4AE4-9A02-AA021FBC1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7553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4AEA6-0B99-47A3-8E5E-B7E3CBB1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68362"/>
            <a:ext cx="7790688" cy="5684838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Principle 6 </a:t>
            </a:r>
            <a:r>
              <a:rPr lang="en-US" dirty="0"/>
              <a:t>– </a:t>
            </a:r>
            <a:r>
              <a:rPr lang="en-US" b="1" dirty="0">
                <a:solidFill>
                  <a:schemeClr val="accent3"/>
                </a:solidFill>
              </a:rPr>
              <a:t>We must discern between our PERSONAL CONVICTION and DOCTRINE</a:t>
            </a:r>
          </a:p>
          <a:p>
            <a:r>
              <a:rPr lang="en-US" sz="2800" dirty="0"/>
              <a:t>Romans 14:3</a:t>
            </a:r>
          </a:p>
          <a:p>
            <a:endParaRPr lang="en-US" sz="2800" dirty="0"/>
          </a:p>
          <a:p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Who is right?  Who is wrong?  </a:t>
            </a:r>
          </a:p>
          <a:p>
            <a:r>
              <a:rPr lang="en-US" sz="2800" dirty="0"/>
              <a:t>They both are right because </a:t>
            </a:r>
          </a:p>
          <a:p>
            <a:r>
              <a:rPr lang="en-US" sz="2800" dirty="0"/>
              <a:t>We are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talking </a:t>
            </a:r>
            <a:r>
              <a:rPr lang="en-US" sz="2800" b="1" dirty="0">
                <a:solidFill>
                  <a:srgbClr val="7030A0"/>
                </a:solidFill>
              </a:rPr>
              <a:t>DOCTRINE</a:t>
            </a:r>
            <a:r>
              <a:rPr lang="en-US" sz="2800" dirty="0"/>
              <a:t> because </a:t>
            </a:r>
            <a:r>
              <a:rPr lang="en-US" sz="2800" b="1" u="sng" dirty="0">
                <a:solidFill>
                  <a:srgbClr val="FF0000"/>
                </a:solidFill>
              </a:rPr>
              <a:t>God has received the man who believes this.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E1A57-E7D1-4CD1-A841-6D627E0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0600-F733-40B8-A39B-DDDB4BC8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ADA2A-35CB-4942-8672-A5BA4068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584D1A-5FAE-496F-84CF-4B1CCA9B3415}"/>
              </a:ext>
            </a:extLst>
          </p:cNvPr>
          <p:cNvSpPr txBox="1"/>
          <p:nvPr/>
        </p:nvSpPr>
        <p:spPr>
          <a:xfrm>
            <a:off x="1259168" y="2986791"/>
            <a:ext cx="7558351" cy="1200329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</a:rPr>
              <a:t>3 </a:t>
            </a:r>
            <a:r>
              <a:rPr lang="en-US" sz="2400" dirty="0">
                <a:solidFill>
                  <a:schemeClr val="bg1"/>
                </a:solidFill>
              </a:rPr>
              <a:t>Let not him who eats despise him who does not eat, and </a:t>
            </a:r>
          </a:p>
          <a:p>
            <a:r>
              <a:rPr lang="en-US" sz="2400" dirty="0">
                <a:solidFill>
                  <a:schemeClr val="bg1"/>
                </a:solidFill>
              </a:rPr>
              <a:t>let not him who does not eat judge him who eats; for God </a:t>
            </a:r>
          </a:p>
          <a:p>
            <a:r>
              <a:rPr lang="en-US" sz="2400" dirty="0">
                <a:solidFill>
                  <a:schemeClr val="bg1"/>
                </a:solidFill>
              </a:rPr>
              <a:t>has received him.</a:t>
            </a:r>
          </a:p>
        </p:txBody>
      </p:sp>
    </p:spTree>
    <p:extLst>
      <p:ext uri="{BB962C8B-B14F-4D97-AF65-F5344CB8AC3E}">
        <p14:creationId xmlns:p14="http://schemas.microsoft.com/office/powerpoint/2010/main" val="254299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AE46A-2C95-4747-B29A-48F8F7932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907792" cy="868362"/>
          </a:xfrm>
        </p:spPr>
        <p:txBody>
          <a:bodyPr/>
          <a:lstStyle/>
          <a:p>
            <a:r>
              <a:rPr lang="en-US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60EC1-6856-48F4-8A42-088CF8F74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868362"/>
            <a:ext cx="7714488" cy="5380038"/>
          </a:xfrm>
        </p:spPr>
        <p:txBody>
          <a:bodyPr>
            <a:normAutofit/>
          </a:bodyPr>
          <a:lstStyle/>
          <a:p>
            <a:r>
              <a:rPr lang="en-US" sz="2800" dirty="0"/>
              <a:t>Because we are talking personal conviction, and not doctrine, we cannot </a:t>
            </a:r>
            <a:r>
              <a:rPr lang="en-US" sz="2800" b="1" dirty="0">
                <a:solidFill>
                  <a:srgbClr val="FF0000"/>
                </a:solidFill>
              </a:rPr>
              <a:t>REQUIRE</a:t>
            </a:r>
            <a:r>
              <a:rPr lang="en-US" sz="2800" dirty="0"/>
              <a:t> people to follow our beliefs on these types of subjects</a:t>
            </a:r>
          </a:p>
          <a:p>
            <a:r>
              <a:rPr lang="en-US" sz="2800" b="1" u="sng" dirty="0"/>
              <a:t>Matthew 15:9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Overall, this is </a:t>
            </a:r>
            <a:r>
              <a:rPr lang="en-US" sz="2800" b="1" dirty="0">
                <a:solidFill>
                  <a:srgbClr val="FF0000"/>
                </a:solidFill>
              </a:rPr>
              <a:t>THE MOST </a:t>
            </a:r>
            <a:r>
              <a:rPr lang="en-US" sz="2800" dirty="0"/>
              <a:t>difficult principle to me to make application of.</a:t>
            </a:r>
          </a:p>
          <a:p>
            <a:r>
              <a:rPr lang="en-US" sz="2800" b="1" dirty="0">
                <a:solidFill>
                  <a:srgbClr val="7030A0"/>
                </a:solidFill>
              </a:rPr>
              <a:t>Why?</a:t>
            </a:r>
          </a:p>
          <a:p>
            <a:r>
              <a:rPr lang="en-US" sz="2800" dirty="0"/>
              <a:t>Because, my personal conviction </a:t>
            </a:r>
            <a:r>
              <a:rPr lang="en-US" sz="2800" b="1" dirty="0">
                <a:solidFill>
                  <a:srgbClr val="C00000"/>
                </a:solidFill>
              </a:rPr>
              <a:t>IS</a:t>
            </a:r>
            <a:r>
              <a:rPr lang="en-US" sz="2800" dirty="0"/>
              <a:t> doctrine to </a:t>
            </a:r>
            <a:r>
              <a:rPr lang="en-US" sz="2800" b="1" dirty="0">
                <a:solidFill>
                  <a:srgbClr val="C00000"/>
                </a:solidFill>
              </a:rPr>
              <a:t>ME</a:t>
            </a:r>
            <a:r>
              <a:rPr lang="en-US" sz="2800" dirty="0"/>
              <a:t>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D6442-6C31-4993-8EB0-D87F122CF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A6105-264C-4AA7-81DB-3C871EE7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4C25C-604F-4025-8A18-4DDCAD63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5A66CB-EB41-4F42-AFD5-9BD9F6028577}"/>
              </a:ext>
            </a:extLst>
          </p:cNvPr>
          <p:cNvSpPr txBox="1"/>
          <p:nvPr/>
        </p:nvSpPr>
        <p:spPr>
          <a:xfrm>
            <a:off x="1452631" y="2819400"/>
            <a:ext cx="7247625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9 </a:t>
            </a:r>
            <a:r>
              <a:rPr lang="en-US" sz="2400" dirty="0">
                <a:solidFill>
                  <a:schemeClr val="bg1"/>
                </a:solidFill>
              </a:rPr>
              <a:t>And in vain they worship Me, Teaching </a:t>
            </a:r>
            <a:r>
              <a:rPr lang="en-US" sz="2400" i="1" dirty="0">
                <a:solidFill>
                  <a:schemeClr val="bg1"/>
                </a:solidFill>
              </a:rPr>
              <a:t>as</a:t>
            </a:r>
            <a:r>
              <a:rPr lang="en-US" sz="2400" dirty="0">
                <a:solidFill>
                  <a:schemeClr val="bg1"/>
                </a:solidFill>
              </a:rPr>
              <a:t> doctrines the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commandments of men.’ ”</a:t>
            </a:r>
          </a:p>
        </p:txBody>
      </p:sp>
    </p:spTree>
    <p:extLst>
      <p:ext uri="{BB962C8B-B14F-4D97-AF65-F5344CB8AC3E}">
        <p14:creationId xmlns:p14="http://schemas.microsoft.com/office/powerpoint/2010/main" val="141736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7AD0-3F90-498D-AB33-7DFF5EF0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2755392" cy="792162"/>
          </a:xfrm>
        </p:spPr>
        <p:txBody>
          <a:bodyPr/>
          <a:lstStyle/>
          <a:p>
            <a:r>
              <a:rPr lang="en-US" dirty="0"/>
              <a:t>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8A4C8-97AD-4B30-A665-8A605B4AE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257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Romans 14:23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I go against my personal conviction, it is sin to me.  </a:t>
            </a:r>
          </a:p>
          <a:p>
            <a:r>
              <a:rPr lang="en-US" sz="2800" dirty="0"/>
              <a:t>In other words or different words, this is </a:t>
            </a:r>
            <a:r>
              <a:rPr lang="en-US" sz="2800" b="1" dirty="0">
                <a:solidFill>
                  <a:srgbClr val="C00000"/>
                </a:solidFill>
              </a:rPr>
              <a:t>MY</a:t>
            </a:r>
            <a:r>
              <a:rPr lang="en-US" sz="2800" dirty="0"/>
              <a:t> doctrine and I can’t go against my conviction.</a:t>
            </a:r>
          </a:p>
          <a:p>
            <a:r>
              <a:rPr lang="en-US" sz="2800" dirty="0"/>
              <a:t>It takes a spiritually mature person to be able to differentiate between personal conviction and God’s doctrine.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5D629-762D-4658-8E2A-3CA3E92D4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2CD14-1F65-40F6-9051-EA2697E7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BDE10-265B-4E2E-B89E-83EB935E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3C0F4-C680-48CE-A1CA-C8AF074E929A}"/>
              </a:ext>
            </a:extLst>
          </p:cNvPr>
          <p:cNvSpPr txBox="1"/>
          <p:nvPr/>
        </p:nvSpPr>
        <p:spPr>
          <a:xfrm>
            <a:off x="1184917" y="1600200"/>
            <a:ext cx="7706853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b="1" baseline="30000" dirty="0">
                <a:solidFill>
                  <a:schemeClr val="bg1"/>
                </a:solidFill>
              </a:rPr>
              <a:t>23 </a:t>
            </a:r>
            <a:r>
              <a:rPr lang="en-US" sz="2400" dirty="0">
                <a:solidFill>
                  <a:schemeClr val="bg1"/>
                </a:solidFill>
              </a:rPr>
              <a:t>But he who doubts is condemned if he eats, because </a:t>
            </a:r>
            <a:r>
              <a:rPr lang="en-US" sz="2400" i="1" dirty="0">
                <a:solidFill>
                  <a:schemeClr val="bg1"/>
                </a:solidFill>
              </a:rPr>
              <a:t>he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does</a:t>
            </a:r>
            <a:r>
              <a:rPr lang="en-US" sz="2400" dirty="0">
                <a:solidFill>
                  <a:schemeClr val="bg1"/>
                </a:solidFill>
              </a:rPr>
              <a:t> not </a:t>
            </a:r>
            <a:r>
              <a:rPr lang="en-US" sz="2400" i="1" dirty="0">
                <a:solidFill>
                  <a:schemeClr val="bg1"/>
                </a:solidFill>
              </a:rPr>
              <a:t>eat</a:t>
            </a:r>
            <a:r>
              <a:rPr lang="en-US" sz="2400" dirty="0">
                <a:solidFill>
                  <a:schemeClr val="bg1"/>
                </a:solidFill>
              </a:rPr>
              <a:t> from faith; for whatever </a:t>
            </a:r>
            <a:r>
              <a:rPr lang="en-US" sz="2400" i="1" dirty="0">
                <a:solidFill>
                  <a:schemeClr val="bg1"/>
                </a:solidFill>
              </a:rPr>
              <a:t>is</a:t>
            </a:r>
            <a:r>
              <a:rPr lang="en-US" sz="2400" dirty="0">
                <a:solidFill>
                  <a:schemeClr val="bg1"/>
                </a:solidFill>
              </a:rPr>
              <a:t> not from faith is sin.</a:t>
            </a:r>
          </a:p>
        </p:txBody>
      </p:sp>
    </p:spTree>
    <p:extLst>
      <p:ext uri="{BB962C8B-B14F-4D97-AF65-F5344CB8AC3E}">
        <p14:creationId xmlns:p14="http://schemas.microsoft.com/office/powerpoint/2010/main" val="320078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C535-57D7-4263-AA6A-23F52BC6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0160"/>
            <a:ext cx="7498080" cy="792162"/>
          </a:xfrm>
        </p:spPr>
        <p:txBody>
          <a:bodyPr/>
          <a:lstStyle/>
          <a:p>
            <a:r>
              <a:rPr lang="en-US" dirty="0"/>
              <a:t>How do we accomplish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634E-6A05-40EA-9427-0694244E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02322"/>
            <a:ext cx="7943088" cy="575087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How do we go about being able to discern between personal convictions and the doctrines of God?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1. Personal conclusion? (in other words NO    	command, example or necessary 	conclusion can be applied!)</a:t>
            </a:r>
          </a:p>
          <a:p>
            <a:r>
              <a:rPr lang="en-US" sz="2800" u="sng" dirty="0">
                <a:solidFill>
                  <a:schemeClr val="accent3"/>
                </a:solidFill>
              </a:rPr>
              <a:t>Example</a:t>
            </a:r>
            <a:r>
              <a:rPr lang="en-US" sz="2800" dirty="0"/>
              <a:t> - Paul and Barnabas taking John Mark</a:t>
            </a:r>
          </a:p>
          <a:p>
            <a:r>
              <a:rPr lang="en-US" sz="2800" u="sng" dirty="0">
                <a:solidFill>
                  <a:schemeClr val="accent3"/>
                </a:solidFill>
              </a:rPr>
              <a:t>Example</a:t>
            </a:r>
            <a:r>
              <a:rPr lang="en-US" sz="2800" dirty="0"/>
              <a:t> – Color of paint for the building, etc.</a:t>
            </a:r>
          </a:p>
          <a:p>
            <a:pPr marL="82296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2. Making application of God’s word to our individual 	lives</a:t>
            </a:r>
          </a:p>
          <a:p>
            <a:r>
              <a:rPr lang="en-US" sz="2800" u="sng" dirty="0">
                <a:solidFill>
                  <a:schemeClr val="accent3"/>
                </a:solidFill>
              </a:rPr>
              <a:t>Example</a:t>
            </a:r>
            <a:r>
              <a:rPr lang="en-US" sz="2800" dirty="0"/>
              <a:t> – this is what Romans 14 is about.  The application of principles taught in God’s word to the individual Christians in Rome.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26B9-1225-4191-8583-78ACAEFD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C0AB-B9CC-46D2-BD05-89E23E53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7FC0F-54A4-4CCA-A7E6-024E9728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C535-57D7-4263-AA6A-23F52BC65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0160"/>
            <a:ext cx="7498080" cy="792162"/>
          </a:xfrm>
        </p:spPr>
        <p:txBody>
          <a:bodyPr/>
          <a:lstStyle/>
          <a:p>
            <a:r>
              <a:rPr lang="en-US" dirty="0"/>
              <a:t>How do we accomplish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4634E-6A05-40EA-9427-0694244EC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02322"/>
            <a:ext cx="7790688" cy="5446078"/>
          </a:xfrm>
        </p:spPr>
        <p:txBody>
          <a:bodyPr>
            <a:normAutofit/>
          </a:bodyPr>
          <a:lstStyle/>
          <a:p>
            <a:r>
              <a:rPr lang="en-US" sz="2800" dirty="0"/>
              <a:t>These are the two ways I have come up with in my limited study of God’s word of 55 years.</a:t>
            </a:r>
          </a:p>
          <a:p>
            <a:r>
              <a:rPr lang="en-US" sz="2800" dirty="0"/>
              <a:t>It is obvious that Paul called sin </a:t>
            </a:r>
            <a:r>
              <a:rPr lang="en-US" sz="2800" dirty="0" err="1"/>
              <a:t>sin</a:t>
            </a:r>
            <a:r>
              <a:rPr lang="en-US" sz="2800" dirty="0"/>
              <a:t> when people were </a:t>
            </a:r>
            <a:r>
              <a:rPr lang="en-US" sz="2800" b="1" i="1" u="sng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following commands, examples and necessary inferences from God’s word to their lives.</a:t>
            </a:r>
          </a:p>
          <a:p>
            <a:r>
              <a:rPr lang="en-US" sz="2800" u="sng" dirty="0">
                <a:solidFill>
                  <a:srgbClr val="C00000"/>
                </a:solidFill>
              </a:rPr>
              <a:t>Example</a:t>
            </a:r>
            <a:r>
              <a:rPr lang="en-US" sz="2800" dirty="0"/>
              <a:t> – Peter </a:t>
            </a:r>
            <a:r>
              <a:rPr lang="en-US" sz="2800" b="1" dirty="0">
                <a:solidFill>
                  <a:srgbClr val="FF0000"/>
                </a:solidFill>
              </a:rPr>
              <a:t>NOT</a:t>
            </a:r>
            <a:r>
              <a:rPr lang="en-US" sz="2800" dirty="0"/>
              <a:t> eating with Gentiles in Galatians 2:11</a:t>
            </a:r>
          </a:p>
          <a:p>
            <a:r>
              <a:rPr lang="en-US" sz="2800" u="sng" dirty="0">
                <a:solidFill>
                  <a:schemeClr val="accent3"/>
                </a:solidFill>
              </a:rPr>
              <a:t>Example</a:t>
            </a:r>
            <a:r>
              <a:rPr lang="en-US" sz="2800" dirty="0"/>
              <a:t> – The Corinthians in the book of Corinthians!  As well as any other book when Paul corrects brethren for not practicing Gods word! (Thessalonians for not working, etc.)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A26B9-1225-4191-8583-78ACAEFD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3C0AB-B9CC-46D2-BD05-89E23E530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7FC0F-54A4-4CCA-A7E6-024E9728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5292</TotalTime>
  <Words>1463</Words>
  <Application>Microsoft Office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Gill Sans MT</vt:lpstr>
      <vt:lpstr>Verdana</vt:lpstr>
      <vt:lpstr>Wingdings 2</vt:lpstr>
      <vt:lpstr>Solstice</vt:lpstr>
      <vt:lpstr>How to Study the Bible</vt:lpstr>
      <vt:lpstr>Rules for the Class</vt:lpstr>
      <vt:lpstr>Review</vt:lpstr>
      <vt:lpstr>Principles:</vt:lpstr>
      <vt:lpstr>Principles</vt:lpstr>
      <vt:lpstr>Principles</vt:lpstr>
      <vt:lpstr>Principle</vt:lpstr>
      <vt:lpstr>How do we accomplish this?</vt:lpstr>
      <vt:lpstr>How do we accomplish this?</vt:lpstr>
      <vt:lpstr>How do we accomplish this?</vt:lpstr>
      <vt:lpstr>Principles:</vt:lpstr>
      <vt:lpstr>Principles</vt:lpstr>
      <vt:lpstr>Principles</vt:lpstr>
      <vt:lpstr>Principles</vt:lpstr>
      <vt:lpstr>Principles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Kostrubanic</dc:creator>
  <cp:lastModifiedBy>Kevin Stilts</cp:lastModifiedBy>
  <cp:revision>321</cp:revision>
  <cp:lastPrinted>2021-07-24T23:56:23Z</cp:lastPrinted>
  <dcterms:created xsi:type="dcterms:W3CDTF">2015-01-25T03:29:18Z</dcterms:created>
  <dcterms:modified xsi:type="dcterms:W3CDTF">2021-07-25T18:12:26Z</dcterms:modified>
</cp:coreProperties>
</file>