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eriods Of Leadership"/>
          <p:cNvSpPr txBox="1"/>
          <p:nvPr>
            <p:ph type="title"/>
          </p:nvPr>
        </p:nvSpPr>
        <p:spPr>
          <a:xfrm>
            <a:off x="1310208" y="1306462"/>
            <a:ext cx="10612984" cy="1552676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Periods Of Leadership</a:t>
            </a:r>
          </a:p>
        </p:txBody>
      </p:sp>
      <p:sp>
        <p:nvSpPr>
          <p:cNvPr id="123" name="1. Leadership by the Judges (book of Judges)…"/>
          <p:cNvSpPr txBox="1"/>
          <p:nvPr>
            <p:ph type="body" idx="1"/>
          </p:nvPr>
        </p:nvSpPr>
        <p:spPr>
          <a:xfrm>
            <a:off x="1668115" y="2597150"/>
            <a:ext cx="10481370" cy="6286500"/>
          </a:xfrm>
          <a:prstGeom prst="rect">
            <a:avLst/>
          </a:prstGeom>
        </p:spPr>
        <p:txBody>
          <a:bodyPr/>
          <a:lstStyle/>
          <a:p>
            <a:pPr marL="444499" indent="-444499"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Leadership by the Judges (book of Judges)</a:t>
            </a:r>
          </a:p>
          <a:p>
            <a:pPr marL="444499" indent="-444499"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Leadership by the kings (1 Samuel - 2 Kings)</a:t>
            </a:r>
          </a:p>
          <a:p>
            <a:pPr marL="444499" indent="-444499"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Leadership by the priests (Ezra - Gospels)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 Samuel Falls Into Three Divisions"/>
          <p:cNvSpPr txBox="1"/>
          <p:nvPr>
            <p:ph type="title"/>
          </p:nvPr>
        </p:nvSpPr>
        <p:spPr>
          <a:xfrm>
            <a:off x="1651000" y="927100"/>
            <a:ext cx="10493375" cy="1406823"/>
          </a:xfrm>
          <a:prstGeom prst="rect">
            <a:avLst/>
          </a:prstGeom>
        </p:spPr>
        <p:txBody>
          <a:bodyPr/>
          <a:lstStyle>
            <a:lvl1pPr defTabSz="502412">
              <a:defRPr sz="516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1 Samuel Falls Into Three Divisions</a:t>
            </a:r>
          </a:p>
        </p:txBody>
      </p:sp>
      <p:sp>
        <p:nvSpPr>
          <p:cNvPr id="126" name="1. The rise of the prophet Samuel. (chapters 1 - 7)…"/>
          <p:cNvSpPr txBox="1"/>
          <p:nvPr>
            <p:ph type="body" idx="1"/>
          </p:nvPr>
        </p:nvSpPr>
        <p:spPr>
          <a:xfrm>
            <a:off x="1603449" y="2635547"/>
            <a:ext cx="10588477" cy="5657553"/>
          </a:xfrm>
          <a:prstGeom prst="rect">
            <a:avLst/>
          </a:prstGeom>
        </p:spPr>
        <p:txBody>
          <a:bodyPr/>
          <a:lstStyle/>
          <a:p>
            <a:pPr marL="444499" indent="-444499"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The rise of the prophet Samuel. (chapters 1 - 7)</a:t>
            </a:r>
          </a:p>
          <a:p>
            <a:pPr marL="444499" indent="-444499"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The establishment of Saul’s kingdom and his rejection. (chapters 8 - 15)</a:t>
            </a:r>
          </a:p>
          <a:p>
            <a:pPr marL="444499" indent="-444499"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The rise of David. (chapters 16-31)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 Tabernacle"/>
          <p:cNvSpPr txBox="1"/>
          <p:nvPr>
            <p:ph type="title"/>
          </p:nvPr>
        </p:nvSpPr>
        <p:spPr>
          <a:xfrm>
            <a:off x="1422400" y="368300"/>
            <a:ext cx="10622856" cy="1414364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The Tabernacle</a:t>
            </a:r>
          </a:p>
        </p:txBody>
      </p:sp>
      <p:sp>
        <p:nvSpPr>
          <p:cNvPr id="129" name="Set up in Shiloh is the days of Joshua. Joshua 18:1…"/>
          <p:cNvSpPr txBox="1"/>
          <p:nvPr>
            <p:ph type="body" idx="1"/>
          </p:nvPr>
        </p:nvSpPr>
        <p:spPr>
          <a:xfrm>
            <a:off x="1600200" y="2118072"/>
            <a:ext cx="10622856" cy="6740178"/>
          </a:xfrm>
          <a:prstGeom prst="rect">
            <a:avLst/>
          </a:prstGeom>
        </p:spPr>
        <p:txBody>
          <a:bodyPr/>
          <a:lstStyle/>
          <a:p>
            <a:pPr marL="431164" indent="-431164" defTabSz="566674">
              <a:spcBef>
                <a:spcPts val="4000"/>
              </a:spcBef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 Set up in Shiloh is the days of Joshua. Joshua 18:1</a:t>
            </a:r>
          </a:p>
          <a:p>
            <a:pPr marL="431164" indent="-431164" defTabSz="566674">
              <a:spcBef>
                <a:spcPts val="4000"/>
              </a:spcBef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 Apparently destroyed by the Philistines.                1 Samuel 4:10-11; Jeremiah 7:8-14</a:t>
            </a:r>
          </a:p>
          <a:p>
            <a:pPr marL="431164" indent="-431164" defTabSz="566674">
              <a:spcBef>
                <a:spcPts val="4000"/>
              </a:spcBef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Shiloh still existed years later. 1 Kings 11:29; 14:1-2</a:t>
            </a:r>
          </a:p>
          <a:p>
            <a:pPr marL="431164" indent="-431164" defTabSz="566674">
              <a:spcBef>
                <a:spcPts val="4000"/>
              </a:spcBef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It appears at Nob. 1 Samuel 21:1-6; Mark 2:25-26</a:t>
            </a:r>
          </a:p>
          <a:p>
            <a:pPr marL="431164" indent="-431164" defTabSz="566674">
              <a:spcBef>
                <a:spcPts val="4000"/>
              </a:spcBef>
              <a:defRPr sz="3298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It was in Gibeon in the days of Solomon                2 Chronicles 1:3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riests, Sons Of Levi"/>
          <p:cNvSpPr txBox="1"/>
          <p:nvPr>
            <p:ph type="title"/>
          </p:nvPr>
        </p:nvSpPr>
        <p:spPr>
          <a:xfrm>
            <a:off x="1352103" y="1231900"/>
            <a:ext cx="10529194" cy="1275805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Priests, Sons Of Levi</a:t>
            </a:r>
          </a:p>
        </p:txBody>
      </p:sp>
      <p:sp>
        <p:nvSpPr>
          <p:cNvPr id="132" name="Sons of Levi…"/>
          <p:cNvSpPr txBox="1"/>
          <p:nvPr>
            <p:ph type="body" idx="1"/>
          </p:nvPr>
        </p:nvSpPr>
        <p:spPr>
          <a:xfrm>
            <a:off x="1147067" y="2975223"/>
            <a:ext cx="10710666" cy="5971580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Sons of Levi</a:t>
            </a:r>
          </a:p>
          <a:p>
            <a:pPr marL="0" indent="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Gershon       -       Kohath       -       Merari</a:t>
            </a:r>
          </a:p>
          <a:p>
            <a:pPr marL="0" indent="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      Aaron, Moses, Miriam                      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                      Eleazar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                      Phinehas</a:t>
            </a:r>
          </a:p>
        </p:txBody>
      </p:sp>
      <p:sp>
        <p:nvSpPr>
          <p:cNvPr id="133" name="Line"/>
          <p:cNvSpPr/>
          <p:nvPr/>
        </p:nvSpPr>
        <p:spPr>
          <a:xfrm flipV="1">
            <a:off x="6616700" y="4152333"/>
            <a:ext cx="1" cy="48373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Line"/>
          <p:cNvSpPr/>
          <p:nvPr/>
        </p:nvSpPr>
        <p:spPr>
          <a:xfrm flipV="1">
            <a:off x="6616699" y="5191371"/>
            <a:ext cx="1" cy="62488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Line"/>
          <p:cNvSpPr/>
          <p:nvPr/>
        </p:nvSpPr>
        <p:spPr>
          <a:xfrm flipV="1">
            <a:off x="5655716" y="6273407"/>
            <a:ext cx="1" cy="62488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Line"/>
          <p:cNvSpPr/>
          <p:nvPr/>
        </p:nvSpPr>
        <p:spPr>
          <a:xfrm flipV="1">
            <a:off x="5655716" y="7480150"/>
            <a:ext cx="1" cy="62488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ons Of Kohath"/>
          <p:cNvSpPr txBox="1"/>
          <p:nvPr>
            <p:ph type="title"/>
          </p:nvPr>
        </p:nvSpPr>
        <p:spPr>
          <a:xfrm>
            <a:off x="1612900" y="584200"/>
            <a:ext cx="10302330" cy="1308944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Sons Of Kohath</a:t>
            </a:r>
          </a:p>
        </p:txBody>
      </p:sp>
      <p:sp>
        <p:nvSpPr>
          <p:cNvPr id="139" name="Amminadab                Joel…"/>
          <p:cNvSpPr txBox="1"/>
          <p:nvPr>
            <p:ph type="body" idx="1"/>
          </p:nvPr>
        </p:nvSpPr>
        <p:spPr>
          <a:xfrm>
            <a:off x="1676400" y="1970509"/>
            <a:ext cx="10564267" cy="7260382"/>
          </a:xfrm>
          <a:prstGeom prst="rect">
            <a:avLst/>
          </a:prstGeom>
        </p:spPr>
        <p:txBody>
          <a:bodyPr/>
          <a:lstStyle/>
          <a:p>
            <a:pPr marL="0" indent="48767" defTabSz="451104">
              <a:spcBef>
                <a:spcPts val="4000"/>
              </a:spcBef>
              <a:buSzTx/>
              <a:buNone/>
              <a:defRPr sz="326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Amminadab                Joel</a:t>
            </a:r>
          </a:p>
          <a:p>
            <a:pPr marL="0" indent="48767" defTabSz="451104">
              <a:spcBef>
                <a:spcPts val="4000"/>
              </a:spcBef>
              <a:buSzTx/>
              <a:buNone/>
              <a:defRPr sz="326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Zuph                       </a:t>
            </a:r>
            <a:r>
              <a:rPr u="sng">
                <a:latin typeface="Chalkboard SE Bold"/>
                <a:ea typeface="Chalkboard SE Bold"/>
                <a:cs typeface="Chalkboard SE Bold"/>
                <a:sym typeface="Chalkboard SE Bold"/>
              </a:rPr>
              <a:t>Samuel</a:t>
            </a:r>
          </a:p>
          <a:p>
            <a:pPr marL="0" indent="48767" defTabSz="451104">
              <a:spcBef>
                <a:spcPts val="4000"/>
              </a:spcBef>
              <a:buSzTx/>
              <a:buNone/>
              <a:defRPr sz="326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Eliel                        Elkanah</a:t>
            </a:r>
          </a:p>
          <a:p>
            <a:pPr marL="0" indent="48767" defTabSz="451104">
              <a:spcBef>
                <a:spcPts val="4000"/>
              </a:spcBef>
              <a:buSzTx/>
              <a:buNone/>
              <a:defRPr sz="326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Jehoram                   Jehoram               </a:t>
            </a:r>
          </a:p>
          <a:p>
            <a:pPr marL="0" indent="48767" defTabSz="451104">
              <a:spcBef>
                <a:spcPts val="4000"/>
              </a:spcBef>
              <a:buSzTx/>
              <a:buNone/>
              <a:defRPr sz="326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Elkanah                    Eliel</a:t>
            </a:r>
          </a:p>
          <a:p>
            <a:pPr marL="0" indent="48767" defTabSz="451104">
              <a:spcBef>
                <a:spcPts val="4000"/>
              </a:spcBef>
              <a:buSzTx/>
              <a:buNone/>
              <a:defRPr sz="3264" u="sng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Samuel</a:t>
            </a:r>
            <a:r>
              <a:rPr u="none">
                <a:latin typeface="Chalkboard SE Regular"/>
                <a:ea typeface="Chalkboard SE Regular"/>
                <a:cs typeface="Chalkboard SE Regular"/>
                <a:sym typeface="Chalkboard SE Regular"/>
              </a:rPr>
              <a:t>                    Zuph</a:t>
            </a:r>
            <a:endParaRPr u="none">
              <a:latin typeface="Chalkboard SE Regular"/>
              <a:ea typeface="Chalkboard SE Regular"/>
              <a:cs typeface="Chalkboard SE Regular"/>
              <a:sym typeface="Chalkboard SE Regular"/>
            </a:endParaRPr>
          </a:p>
          <a:p>
            <a:pPr marL="0" indent="48767" defTabSz="451104">
              <a:spcBef>
                <a:spcPts val="4000"/>
              </a:spcBef>
              <a:buSzTx/>
              <a:buNone/>
              <a:defRPr sz="326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Joel                        Izhar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"/>
          <p:cNvSpPr txBox="1"/>
          <p:nvPr>
            <p:ph type="title"/>
          </p:nvPr>
        </p:nvSpPr>
        <p:spPr>
          <a:xfrm>
            <a:off x="952500" y="254000"/>
            <a:ext cx="11099800" cy="844564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2" name="Body"/>
          <p:cNvSpPr txBox="1"/>
          <p:nvPr>
            <p:ph type="body" sz="quarter" idx="1"/>
          </p:nvPr>
        </p:nvSpPr>
        <p:spPr>
          <a:xfrm>
            <a:off x="952500" y="8417123"/>
            <a:ext cx="11099800" cy="460177"/>
          </a:xfrm>
          <a:prstGeom prst="rect">
            <a:avLst/>
          </a:prstGeom>
        </p:spPr>
        <p:txBody>
          <a:bodyPr/>
          <a:lstStyle/>
          <a:p>
            <a:pPr marL="324485" indent="-324485" defTabSz="426466">
              <a:spcBef>
                <a:spcPts val="3000"/>
              </a:spcBef>
              <a:defRPr sz="2336"/>
            </a:pPr>
          </a:p>
        </p:txBody>
      </p:sp>
      <p:pic>
        <p:nvPicPr>
          <p:cNvPr id="143" name="canaan12hr.jpg" descr="canaan12h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7045" y="-272976"/>
            <a:ext cx="6584710" cy="975360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