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2" r:id="rId6"/>
    <p:sldId id="261" r:id="rId7"/>
    <p:sldId id="266" r:id="rId8"/>
    <p:sldId id="265" r:id="rId9"/>
    <p:sldId id="264" r:id="rId10"/>
    <p:sldId id="260" r:id="rId11"/>
    <p:sldId id="269" r:id="rId12"/>
    <p:sldId id="268" r:id="rId13"/>
    <p:sldId id="26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7" d="100"/>
          <a:sy n="87" d="100"/>
        </p:scale>
        <p:origin x="9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iblehub.com/greek/5485.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00E0B-354F-4AFC-9BFA-534180C06FFA}"/>
              </a:ext>
            </a:extLst>
          </p:cNvPr>
          <p:cNvSpPr>
            <a:spLocks noGrp="1"/>
          </p:cNvSpPr>
          <p:nvPr>
            <p:ph type="ctrTitle"/>
          </p:nvPr>
        </p:nvSpPr>
        <p:spPr/>
        <p:txBody>
          <a:bodyPr/>
          <a:lstStyle/>
          <a:p>
            <a:r>
              <a:rPr lang="en-US" dirty="0"/>
              <a:t>The choice to rejoice</a:t>
            </a:r>
          </a:p>
        </p:txBody>
      </p:sp>
      <p:sp>
        <p:nvSpPr>
          <p:cNvPr id="3" name="Subtitle 2">
            <a:extLst>
              <a:ext uri="{FF2B5EF4-FFF2-40B4-BE49-F238E27FC236}">
                <a16:creationId xmlns:a16="http://schemas.microsoft.com/office/drawing/2014/main" id="{5B4F8872-C593-47C4-AEFC-F2690D21F3CA}"/>
              </a:ext>
            </a:extLst>
          </p:cNvPr>
          <p:cNvSpPr>
            <a:spLocks noGrp="1"/>
          </p:cNvSpPr>
          <p:nvPr>
            <p:ph type="subTitle" idx="1"/>
          </p:nvPr>
        </p:nvSpPr>
        <p:spPr/>
        <p:txBody>
          <a:bodyPr/>
          <a:lstStyle/>
          <a:p>
            <a:r>
              <a:rPr lang="en-US" dirty="0"/>
              <a:t>Another transforming agent</a:t>
            </a:r>
          </a:p>
        </p:txBody>
      </p:sp>
    </p:spTree>
    <p:extLst>
      <p:ext uri="{BB962C8B-B14F-4D97-AF65-F5344CB8AC3E}">
        <p14:creationId xmlns:p14="http://schemas.microsoft.com/office/powerpoint/2010/main" val="2704377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870333" y="850391"/>
            <a:ext cx="10961783" cy="5715661"/>
          </a:xfrm>
        </p:spPr>
        <p:txBody>
          <a:bodyPr>
            <a:normAutofit/>
          </a:bodyPr>
          <a:lstStyle/>
          <a:p>
            <a:r>
              <a:rPr lang="en-US" sz="2800" b="1" i="1" u="sng" dirty="0">
                <a:solidFill>
                  <a:srgbClr val="FF0000"/>
                </a:solidFill>
              </a:rPr>
              <a:t>Thirdly, we will only be able to rejoice always if we have an attitude of contentment and hope that transcends circumstances!</a:t>
            </a:r>
          </a:p>
          <a:p>
            <a:r>
              <a:rPr lang="en-US" sz="2800" dirty="0"/>
              <a:t>Though we may be struggling with sorrow and grief because of trials, beneath the surface is the abiding confidence that our God is sovereign and that our lives are in His hand!</a:t>
            </a:r>
          </a:p>
          <a:p>
            <a:r>
              <a:rPr lang="en-US" sz="2800" dirty="0"/>
              <a:t>Philippians 4:11-13</a:t>
            </a:r>
          </a:p>
          <a:p>
            <a:endParaRPr lang="en-US" sz="2800" dirty="0"/>
          </a:p>
          <a:p>
            <a:endParaRPr lang="en-US" sz="2800" dirty="0"/>
          </a:p>
          <a:p>
            <a:endParaRPr lang="en-US" sz="2800" dirty="0"/>
          </a:p>
          <a:p>
            <a:r>
              <a:rPr lang="en-US" sz="2800" dirty="0"/>
              <a:t>“Every situation” for Paul included times when he despaired for life, was in severe trails, was whipped, stoned, etc.</a:t>
            </a:r>
          </a:p>
        </p:txBody>
      </p:sp>
      <p:sp>
        <p:nvSpPr>
          <p:cNvPr id="4" name="TextBox 3">
            <a:extLst>
              <a:ext uri="{FF2B5EF4-FFF2-40B4-BE49-F238E27FC236}">
                <a16:creationId xmlns:a16="http://schemas.microsoft.com/office/drawing/2014/main" id="{867D759C-506E-426A-81A1-D24C8E590CB8}"/>
              </a:ext>
            </a:extLst>
          </p:cNvPr>
          <p:cNvSpPr txBox="1"/>
          <p:nvPr/>
        </p:nvSpPr>
        <p:spPr>
          <a:xfrm>
            <a:off x="969486" y="3717989"/>
            <a:ext cx="10862630"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i="1" baseline="30000" dirty="0">
                <a:solidFill>
                  <a:srgbClr val="7030A0"/>
                </a:solidFill>
                <a:latin typeface="Calibri" panose="020F0502020204030204" pitchFamily="34" charset="0"/>
                <a:cs typeface="Calibri" panose="020F0502020204030204" pitchFamily="34" charset="0"/>
              </a:rPr>
              <a:t>11 </a:t>
            </a:r>
            <a:r>
              <a:rPr lang="en-US" sz="2400" b="1" i="1" dirty="0">
                <a:solidFill>
                  <a:srgbClr val="7030A0"/>
                </a:solidFill>
                <a:latin typeface="Calibri" panose="020F0502020204030204" pitchFamily="34" charset="0"/>
                <a:cs typeface="Calibri" panose="020F0502020204030204" pitchFamily="34" charset="0"/>
              </a:rPr>
              <a:t>Not that I speak in regard to need, for I have learned in whatever state I am, to be </a:t>
            </a:r>
          </a:p>
          <a:p>
            <a:pPr algn="ctr"/>
            <a:r>
              <a:rPr lang="en-US" sz="2400" b="1" i="1" dirty="0">
                <a:solidFill>
                  <a:srgbClr val="7030A0"/>
                </a:solidFill>
                <a:latin typeface="Calibri" panose="020F0502020204030204" pitchFamily="34" charset="0"/>
                <a:cs typeface="Calibri" panose="020F0502020204030204" pitchFamily="34" charset="0"/>
              </a:rPr>
              <a:t>content: </a:t>
            </a:r>
            <a:r>
              <a:rPr lang="en-US" sz="2400" b="1" i="1" baseline="30000" dirty="0">
                <a:solidFill>
                  <a:srgbClr val="7030A0"/>
                </a:solidFill>
                <a:latin typeface="Calibri" panose="020F0502020204030204" pitchFamily="34" charset="0"/>
                <a:cs typeface="Calibri" panose="020F0502020204030204" pitchFamily="34" charset="0"/>
              </a:rPr>
              <a:t>12 </a:t>
            </a:r>
            <a:r>
              <a:rPr lang="en-US" sz="2400" b="1" i="1" dirty="0">
                <a:solidFill>
                  <a:srgbClr val="7030A0"/>
                </a:solidFill>
                <a:latin typeface="Calibri" panose="020F0502020204030204" pitchFamily="34" charset="0"/>
                <a:cs typeface="Calibri" panose="020F0502020204030204" pitchFamily="34" charset="0"/>
              </a:rPr>
              <a:t>I know how to be abased, and I know how to abound. Everywhere and in </a:t>
            </a:r>
          </a:p>
          <a:p>
            <a:pPr algn="ctr"/>
            <a:r>
              <a:rPr lang="en-US" sz="2400" b="1" i="1" dirty="0">
                <a:solidFill>
                  <a:srgbClr val="7030A0"/>
                </a:solidFill>
                <a:latin typeface="Calibri" panose="020F0502020204030204" pitchFamily="34" charset="0"/>
                <a:cs typeface="Calibri" panose="020F0502020204030204" pitchFamily="34" charset="0"/>
              </a:rPr>
              <a:t>all things I have learned both to be full and to be hungry, both to abound and to </a:t>
            </a:r>
          </a:p>
          <a:p>
            <a:pPr algn="ctr"/>
            <a:r>
              <a:rPr lang="en-US" sz="2400" b="1" i="1" dirty="0">
                <a:solidFill>
                  <a:srgbClr val="7030A0"/>
                </a:solidFill>
                <a:latin typeface="Calibri" panose="020F0502020204030204" pitchFamily="34" charset="0"/>
                <a:cs typeface="Calibri" panose="020F0502020204030204" pitchFamily="34" charset="0"/>
              </a:rPr>
              <a:t>suffer need. </a:t>
            </a:r>
            <a:r>
              <a:rPr lang="en-US" sz="2400" b="1" i="1" baseline="30000" dirty="0">
                <a:solidFill>
                  <a:srgbClr val="7030A0"/>
                </a:solidFill>
                <a:latin typeface="Calibri" panose="020F0502020204030204" pitchFamily="34" charset="0"/>
                <a:cs typeface="Calibri" panose="020F0502020204030204" pitchFamily="34" charset="0"/>
              </a:rPr>
              <a:t>13 </a:t>
            </a:r>
            <a:r>
              <a:rPr lang="en-US" sz="2400" b="1" i="1" dirty="0">
                <a:solidFill>
                  <a:srgbClr val="7030A0"/>
                </a:solidFill>
                <a:latin typeface="Calibri" panose="020F0502020204030204" pitchFamily="34" charset="0"/>
                <a:cs typeface="Calibri" panose="020F0502020204030204" pitchFamily="34" charset="0"/>
              </a:rPr>
              <a:t>I can do all things through Christ who strengthens me.</a:t>
            </a:r>
          </a:p>
        </p:txBody>
      </p:sp>
    </p:spTree>
    <p:extLst>
      <p:ext uri="{BB962C8B-B14F-4D97-AF65-F5344CB8AC3E}">
        <p14:creationId xmlns:p14="http://schemas.microsoft.com/office/powerpoint/2010/main" val="386107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911106" cy="5605492"/>
          </a:xfrm>
        </p:spPr>
        <p:txBody>
          <a:bodyPr>
            <a:normAutofit/>
          </a:bodyPr>
          <a:lstStyle/>
          <a:p>
            <a:r>
              <a:rPr lang="en-US" sz="2800" b="1" i="1" u="sng" dirty="0">
                <a:solidFill>
                  <a:srgbClr val="FF0000"/>
                </a:solidFill>
              </a:rPr>
              <a:t>Finally, focus your mind DAILY on the Lord and the things He has promised you.</a:t>
            </a:r>
          </a:p>
          <a:p>
            <a:r>
              <a:rPr lang="en-US" sz="2800" dirty="0"/>
              <a:t>Meditate on God’s word day and night</a:t>
            </a:r>
          </a:p>
          <a:p>
            <a:r>
              <a:rPr lang="en-US" sz="2800" dirty="0"/>
              <a:t>Pray without ceasing</a:t>
            </a:r>
          </a:p>
          <a:p>
            <a:r>
              <a:rPr lang="en-US" sz="2800" dirty="0"/>
              <a:t>Be thankful always</a:t>
            </a:r>
          </a:p>
          <a:p>
            <a:r>
              <a:rPr lang="en-US" sz="2800" dirty="0"/>
              <a:t>Rejoice evermore</a:t>
            </a:r>
          </a:p>
          <a:p>
            <a:r>
              <a:rPr lang="en-US" sz="2800" dirty="0"/>
              <a:t>What do these have in common????</a:t>
            </a:r>
          </a:p>
          <a:p>
            <a:r>
              <a:rPr lang="en-US" sz="2800" dirty="0"/>
              <a:t>We will be doing these things </a:t>
            </a:r>
            <a:r>
              <a:rPr lang="en-US" sz="2800" b="1" u="sng" dirty="0">
                <a:solidFill>
                  <a:srgbClr val="FF0000"/>
                </a:solidFill>
              </a:rPr>
              <a:t>DAILY</a:t>
            </a:r>
            <a:r>
              <a:rPr lang="en-US" sz="2800" dirty="0"/>
              <a:t>, and </a:t>
            </a:r>
            <a:r>
              <a:rPr lang="en-US" sz="2800" b="1" u="sng" dirty="0">
                <a:solidFill>
                  <a:srgbClr val="FF0000"/>
                </a:solidFill>
              </a:rPr>
              <a:t>OFTEN</a:t>
            </a:r>
            <a:r>
              <a:rPr lang="en-US" sz="2800" dirty="0"/>
              <a:t> throughout EVERY SINGLE DAY WE LIVE!</a:t>
            </a:r>
          </a:p>
        </p:txBody>
      </p:sp>
    </p:spTree>
    <p:extLst>
      <p:ext uri="{BB962C8B-B14F-4D97-AF65-F5344CB8AC3E}">
        <p14:creationId xmlns:p14="http://schemas.microsoft.com/office/powerpoint/2010/main" val="321561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390632" cy="5017008"/>
          </a:xfrm>
        </p:spPr>
        <p:txBody>
          <a:bodyPr>
            <a:normAutofit/>
          </a:bodyPr>
          <a:lstStyle/>
          <a:p>
            <a:r>
              <a:rPr lang="en-US" sz="2800" dirty="0"/>
              <a:t>I want to end with one more passage – Acts 16:27 and 34</a:t>
            </a:r>
          </a:p>
          <a:p>
            <a:r>
              <a:rPr lang="en-US" sz="2800" dirty="0"/>
              <a:t>The Philippian jailer went from being suicidal to rejoicing greatly in a short period of time.</a:t>
            </a:r>
          </a:p>
          <a:p>
            <a:endParaRPr lang="en-US" sz="2800" dirty="0"/>
          </a:p>
          <a:p>
            <a:endParaRPr lang="en-US" sz="2800" dirty="0"/>
          </a:p>
          <a:p>
            <a:endParaRPr lang="en-US" sz="2800" dirty="0"/>
          </a:p>
          <a:p>
            <a:endParaRPr lang="en-US" sz="2800" dirty="0"/>
          </a:p>
          <a:p>
            <a:r>
              <a:rPr lang="en-US" sz="2800" dirty="0"/>
              <a:t>How?</a:t>
            </a:r>
          </a:p>
        </p:txBody>
      </p:sp>
      <p:sp>
        <p:nvSpPr>
          <p:cNvPr id="4" name="TextBox 3">
            <a:extLst>
              <a:ext uri="{FF2B5EF4-FFF2-40B4-BE49-F238E27FC236}">
                <a16:creationId xmlns:a16="http://schemas.microsoft.com/office/drawing/2014/main" id="{AC416F79-EF69-488C-91AA-F267BB81C9DC}"/>
              </a:ext>
            </a:extLst>
          </p:cNvPr>
          <p:cNvSpPr txBox="1"/>
          <p:nvPr/>
        </p:nvSpPr>
        <p:spPr>
          <a:xfrm>
            <a:off x="914400" y="2456761"/>
            <a:ext cx="10982109"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i="1" dirty="0">
                <a:solidFill>
                  <a:srgbClr val="7030A0"/>
                </a:solidFill>
                <a:latin typeface="Calibri" panose="020F0502020204030204" pitchFamily="34" charset="0"/>
                <a:cs typeface="Calibri" panose="020F0502020204030204" pitchFamily="34" charset="0"/>
              </a:rPr>
              <a:t> </a:t>
            </a:r>
            <a:r>
              <a:rPr lang="en-US" sz="2400" b="1" i="1" baseline="30000" dirty="0">
                <a:solidFill>
                  <a:srgbClr val="7030A0"/>
                </a:solidFill>
                <a:latin typeface="Calibri" panose="020F0502020204030204" pitchFamily="34" charset="0"/>
                <a:cs typeface="Calibri" panose="020F0502020204030204" pitchFamily="34" charset="0"/>
              </a:rPr>
              <a:t>27 </a:t>
            </a:r>
            <a:r>
              <a:rPr lang="en-US" sz="2400" b="1" i="1" dirty="0">
                <a:solidFill>
                  <a:srgbClr val="7030A0"/>
                </a:solidFill>
                <a:latin typeface="Calibri" panose="020F0502020204030204" pitchFamily="34" charset="0"/>
                <a:cs typeface="Calibri" panose="020F0502020204030204" pitchFamily="34" charset="0"/>
              </a:rPr>
              <a:t>And the keeper of the prison, awaking from sleep and seeing the prison doors </a:t>
            </a:r>
          </a:p>
          <a:p>
            <a:pPr algn="ctr"/>
            <a:r>
              <a:rPr lang="en-US" sz="2400" b="1" i="1" dirty="0">
                <a:solidFill>
                  <a:srgbClr val="7030A0"/>
                </a:solidFill>
                <a:latin typeface="Calibri" panose="020F0502020204030204" pitchFamily="34" charset="0"/>
                <a:cs typeface="Calibri" panose="020F0502020204030204" pitchFamily="34" charset="0"/>
              </a:rPr>
              <a:t>open, supposing the prisoners had fled, drew his sword and was about to kill himself.</a:t>
            </a:r>
          </a:p>
        </p:txBody>
      </p:sp>
      <p:sp>
        <p:nvSpPr>
          <p:cNvPr id="5" name="TextBox 4">
            <a:extLst>
              <a:ext uri="{FF2B5EF4-FFF2-40B4-BE49-F238E27FC236}">
                <a16:creationId xmlns:a16="http://schemas.microsoft.com/office/drawing/2014/main" id="{46977DE1-CD48-4C28-9FFB-7F87BD08AF6F}"/>
              </a:ext>
            </a:extLst>
          </p:cNvPr>
          <p:cNvSpPr txBox="1"/>
          <p:nvPr/>
        </p:nvSpPr>
        <p:spPr>
          <a:xfrm>
            <a:off x="1068191" y="3570243"/>
            <a:ext cx="10674525"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i="1" baseline="30000" dirty="0">
                <a:solidFill>
                  <a:srgbClr val="7030A0"/>
                </a:solidFill>
                <a:latin typeface="Calibri" panose="020F0502020204030204" pitchFamily="34" charset="0"/>
                <a:cs typeface="Calibri" panose="020F0502020204030204" pitchFamily="34" charset="0"/>
              </a:rPr>
              <a:t>34 </a:t>
            </a:r>
            <a:r>
              <a:rPr lang="en-US" sz="2400" b="1" i="1" dirty="0">
                <a:solidFill>
                  <a:srgbClr val="7030A0"/>
                </a:solidFill>
                <a:latin typeface="Calibri" panose="020F0502020204030204" pitchFamily="34" charset="0"/>
                <a:cs typeface="Calibri" panose="020F0502020204030204" pitchFamily="34" charset="0"/>
              </a:rPr>
              <a:t>Now when he had brought them into his house, he set food before them; and he </a:t>
            </a:r>
          </a:p>
          <a:p>
            <a:pPr algn="ctr"/>
            <a:r>
              <a:rPr lang="en-US" sz="2400" b="1" i="1" dirty="0">
                <a:solidFill>
                  <a:srgbClr val="7030A0"/>
                </a:solidFill>
                <a:latin typeface="Calibri" panose="020F0502020204030204" pitchFamily="34" charset="0"/>
                <a:cs typeface="Calibri" panose="020F0502020204030204" pitchFamily="34" charset="0"/>
              </a:rPr>
              <a:t>rejoiced, having believed in God with all his household.</a:t>
            </a:r>
          </a:p>
        </p:txBody>
      </p:sp>
    </p:spTree>
    <p:extLst>
      <p:ext uri="{BB962C8B-B14F-4D97-AF65-F5344CB8AC3E}">
        <p14:creationId xmlns:p14="http://schemas.microsoft.com/office/powerpoint/2010/main" val="371748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1+#ppt_w/2"/>
                                          </p:val>
                                        </p:tav>
                                        <p:tav tm="100000">
                                          <p:val>
                                            <p:strVal val="#ppt_x"/>
                                          </p:val>
                                        </p:tav>
                                      </p:tavLst>
                                    </p:anim>
                                    <p:anim calcmode="lin" valueType="num">
                                      <p:cBhvr additive="base">
                                        <p:cTn id="2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390632" cy="5017008"/>
          </a:xfrm>
        </p:spPr>
        <p:txBody>
          <a:bodyPr>
            <a:normAutofit/>
          </a:bodyPr>
          <a:lstStyle/>
          <a:p>
            <a:r>
              <a:rPr lang="en-US" sz="2800" dirty="0"/>
              <a:t>Focused mind on God and not events or circumstances. </a:t>
            </a:r>
          </a:p>
          <a:p>
            <a:r>
              <a:rPr lang="en-US" sz="2800" dirty="0"/>
              <a:t>He deliberately chose to obey God along with his entire household.</a:t>
            </a:r>
          </a:p>
          <a:p>
            <a:r>
              <a:rPr lang="en-US" sz="2800" dirty="0"/>
              <a:t>He was living now by faith and not by sight.</a:t>
            </a:r>
          </a:p>
          <a:p>
            <a:r>
              <a:rPr lang="en-US" sz="2800" dirty="0"/>
              <a:t> He now had a great Hope set before him.</a:t>
            </a:r>
          </a:p>
          <a:p>
            <a:endParaRPr lang="en-US" sz="2800" dirty="0"/>
          </a:p>
          <a:p>
            <a:r>
              <a:rPr lang="en-US" sz="2800" dirty="0"/>
              <a:t>We can all TRANSFORM our minds if we want to do so.</a:t>
            </a:r>
          </a:p>
          <a:p>
            <a:r>
              <a:rPr lang="en-US" sz="2800" dirty="0"/>
              <a:t>But it is a daily process and one that requires us to deliberately CHOOSE to make changes to our way of life and thinking.</a:t>
            </a:r>
          </a:p>
          <a:p>
            <a:endParaRPr lang="en-US" sz="2800" dirty="0"/>
          </a:p>
        </p:txBody>
      </p:sp>
    </p:spTree>
    <p:extLst>
      <p:ext uri="{BB962C8B-B14F-4D97-AF65-F5344CB8AC3E}">
        <p14:creationId xmlns:p14="http://schemas.microsoft.com/office/powerpoint/2010/main" val="44848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45CD-2BEB-4FCB-94AA-3530956902A2}"/>
              </a:ext>
            </a:extLst>
          </p:cNvPr>
          <p:cNvSpPr>
            <a:spLocks noGrp="1"/>
          </p:cNvSpPr>
          <p:nvPr>
            <p:ph type="title"/>
          </p:nvPr>
        </p:nvSpPr>
        <p:spPr>
          <a:xfrm>
            <a:off x="1444752" y="0"/>
            <a:ext cx="9601200" cy="1485900"/>
          </a:xfrm>
        </p:spPr>
        <p:txBody>
          <a:bodyPr>
            <a:normAutofit/>
          </a:bodyPr>
          <a:lstStyle/>
          <a:p>
            <a:pPr algn="ctr"/>
            <a:r>
              <a:rPr lang="en-US" sz="4800" b="1" i="1" u="sng" dirty="0">
                <a:solidFill>
                  <a:srgbClr val="7030A0"/>
                </a:solidFill>
              </a:rPr>
              <a:t>Transforming Agents</a:t>
            </a:r>
            <a:br>
              <a:rPr lang="en-US" sz="4800" b="1" i="1" u="sng" dirty="0">
                <a:solidFill>
                  <a:srgbClr val="7030A0"/>
                </a:solidFill>
              </a:rPr>
            </a:br>
            <a:r>
              <a:rPr lang="en-US" sz="4800" b="1" i="1" u="sng" dirty="0">
                <a:solidFill>
                  <a:srgbClr val="7030A0"/>
                </a:solidFill>
              </a:rPr>
              <a:t>Romans 12:1,2</a:t>
            </a:r>
          </a:p>
        </p:txBody>
      </p:sp>
      <p:pic>
        <p:nvPicPr>
          <p:cNvPr id="5" name="Content Placeholder 4">
            <a:extLst>
              <a:ext uri="{FF2B5EF4-FFF2-40B4-BE49-F238E27FC236}">
                <a16:creationId xmlns:a16="http://schemas.microsoft.com/office/drawing/2014/main" id="{CA676130-1E0E-4063-95DC-077EC0F99AA7}"/>
              </a:ext>
            </a:extLst>
          </p:cNvPr>
          <p:cNvPicPr>
            <a:picLocks noGrp="1" noChangeAspect="1"/>
          </p:cNvPicPr>
          <p:nvPr>
            <p:ph idx="1"/>
          </p:nvPr>
        </p:nvPicPr>
        <p:blipFill>
          <a:blip r:embed="rId2"/>
          <a:stretch>
            <a:fillRect/>
          </a:stretch>
        </p:blipFill>
        <p:spPr>
          <a:xfrm>
            <a:off x="2857500" y="1609344"/>
            <a:ext cx="6775704" cy="5074920"/>
          </a:xfrm>
        </p:spPr>
      </p:pic>
      <p:sp>
        <p:nvSpPr>
          <p:cNvPr id="6" name="TextBox 5">
            <a:extLst>
              <a:ext uri="{FF2B5EF4-FFF2-40B4-BE49-F238E27FC236}">
                <a16:creationId xmlns:a16="http://schemas.microsoft.com/office/drawing/2014/main" id="{FDDCE47E-C235-4A55-B5A4-5F49F633800D}"/>
              </a:ext>
            </a:extLst>
          </p:cNvPr>
          <p:cNvSpPr txBox="1"/>
          <p:nvPr/>
        </p:nvSpPr>
        <p:spPr>
          <a:xfrm>
            <a:off x="1191768" y="4146804"/>
            <a:ext cx="1770036" cy="1569660"/>
          </a:xfrm>
          <a:prstGeom prst="rect">
            <a:avLst/>
          </a:prstGeom>
          <a:noFill/>
        </p:spPr>
        <p:txBody>
          <a:bodyPr wrap="none" rtlCol="0">
            <a:spAutoFit/>
          </a:bodyPr>
          <a:lstStyle/>
          <a:p>
            <a:pPr algn="ctr"/>
            <a:r>
              <a:rPr lang="en-US" sz="3200" b="1" i="1" dirty="0">
                <a:solidFill>
                  <a:srgbClr val="7030A0"/>
                </a:solidFill>
              </a:rPr>
              <a:t>Meditate</a:t>
            </a:r>
          </a:p>
          <a:p>
            <a:pPr algn="ctr"/>
            <a:r>
              <a:rPr lang="en-US" sz="3200" b="1" i="1" dirty="0">
                <a:solidFill>
                  <a:srgbClr val="7030A0"/>
                </a:solidFill>
              </a:rPr>
              <a:t>On God’s</a:t>
            </a:r>
          </a:p>
          <a:p>
            <a:pPr algn="ctr"/>
            <a:r>
              <a:rPr lang="en-US" sz="3200" b="1" i="1" dirty="0">
                <a:solidFill>
                  <a:srgbClr val="7030A0"/>
                </a:solidFill>
              </a:rPr>
              <a:t>Word</a:t>
            </a:r>
          </a:p>
        </p:txBody>
      </p:sp>
      <p:sp>
        <p:nvSpPr>
          <p:cNvPr id="7" name="TextBox 6">
            <a:extLst>
              <a:ext uri="{FF2B5EF4-FFF2-40B4-BE49-F238E27FC236}">
                <a16:creationId xmlns:a16="http://schemas.microsoft.com/office/drawing/2014/main" id="{9707F95A-7A39-4DA8-8BA2-B424B099DA7C}"/>
              </a:ext>
            </a:extLst>
          </p:cNvPr>
          <p:cNvSpPr txBox="1"/>
          <p:nvPr/>
        </p:nvSpPr>
        <p:spPr>
          <a:xfrm>
            <a:off x="7153656" y="4059936"/>
            <a:ext cx="1287147" cy="584775"/>
          </a:xfrm>
          <a:prstGeom prst="rect">
            <a:avLst/>
          </a:prstGeom>
          <a:noFill/>
        </p:spPr>
        <p:txBody>
          <a:bodyPr wrap="none" rtlCol="0">
            <a:spAutoFit/>
          </a:bodyPr>
          <a:lstStyle/>
          <a:p>
            <a:r>
              <a:rPr lang="en-US" sz="3200" b="1" i="1" dirty="0">
                <a:solidFill>
                  <a:srgbClr val="7030A0"/>
                </a:solidFill>
              </a:rPr>
              <a:t>Prayer</a:t>
            </a:r>
          </a:p>
        </p:txBody>
      </p:sp>
      <p:sp>
        <p:nvSpPr>
          <p:cNvPr id="8" name="TextBox 7">
            <a:extLst>
              <a:ext uri="{FF2B5EF4-FFF2-40B4-BE49-F238E27FC236}">
                <a16:creationId xmlns:a16="http://schemas.microsoft.com/office/drawing/2014/main" id="{AABFAD03-DAAB-4C50-8704-13DE78454010}"/>
              </a:ext>
            </a:extLst>
          </p:cNvPr>
          <p:cNvSpPr txBox="1"/>
          <p:nvPr/>
        </p:nvSpPr>
        <p:spPr>
          <a:xfrm>
            <a:off x="9633204" y="4306603"/>
            <a:ext cx="1696298" cy="1077218"/>
          </a:xfrm>
          <a:prstGeom prst="rect">
            <a:avLst/>
          </a:prstGeom>
          <a:noFill/>
        </p:spPr>
        <p:txBody>
          <a:bodyPr wrap="none" rtlCol="0">
            <a:spAutoFit/>
          </a:bodyPr>
          <a:lstStyle/>
          <a:p>
            <a:pPr algn="ctr"/>
            <a:r>
              <a:rPr lang="en-US" sz="3200" b="1" i="1" dirty="0">
                <a:solidFill>
                  <a:srgbClr val="7030A0"/>
                </a:solidFill>
              </a:rPr>
              <a:t>Being</a:t>
            </a:r>
          </a:p>
          <a:p>
            <a:pPr algn="ctr"/>
            <a:r>
              <a:rPr lang="en-US" sz="3200" b="1" i="1" dirty="0">
                <a:solidFill>
                  <a:srgbClr val="7030A0"/>
                </a:solidFill>
              </a:rPr>
              <a:t>Thankful</a:t>
            </a:r>
          </a:p>
        </p:txBody>
      </p:sp>
      <p:sp>
        <p:nvSpPr>
          <p:cNvPr id="9" name="TextBox 8">
            <a:extLst>
              <a:ext uri="{FF2B5EF4-FFF2-40B4-BE49-F238E27FC236}">
                <a16:creationId xmlns:a16="http://schemas.microsoft.com/office/drawing/2014/main" id="{D50FC434-AF8D-4467-AB3F-EB9ECE4A31C4}"/>
              </a:ext>
            </a:extLst>
          </p:cNvPr>
          <p:cNvSpPr txBox="1"/>
          <p:nvPr/>
        </p:nvSpPr>
        <p:spPr>
          <a:xfrm>
            <a:off x="4274545" y="4639246"/>
            <a:ext cx="1462067" cy="1077218"/>
          </a:xfrm>
          <a:prstGeom prst="rect">
            <a:avLst/>
          </a:prstGeom>
          <a:noFill/>
        </p:spPr>
        <p:txBody>
          <a:bodyPr wrap="none" rtlCol="0">
            <a:spAutoFit/>
          </a:bodyPr>
          <a:lstStyle/>
          <a:p>
            <a:r>
              <a:rPr lang="en-US" sz="3200" b="1" i="1" dirty="0">
                <a:solidFill>
                  <a:srgbClr val="7030A0"/>
                </a:solidFill>
              </a:rPr>
              <a:t>Rejoice</a:t>
            </a:r>
          </a:p>
          <a:p>
            <a:r>
              <a:rPr lang="en-US" sz="3200" b="1" i="1" dirty="0">
                <a:solidFill>
                  <a:srgbClr val="7030A0"/>
                </a:solidFill>
              </a:rPr>
              <a:t>Always</a:t>
            </a:r>
          </a:p>
        </p:txBody>
      </p:sp>
    </p:spTree>
    <p:extLst>
      <p:ext uri="{BB962C8B-B14F-4D97-AF65-F5344CB8AC3E}">
        <p14:creationId xmlns:p14="http://schemas.microsoft.com/office/powerpoint/2010/main" val="286641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ppt_x"/>
                                          </p:val>
                                        </p:tav>
                                        <p:tav tm="100000">
                                          <p:val>
                                            <p:strVal val="#ppt_x"/>
                                          </p:val>
                                        </p:tav>
                                      </p:tavLst>
                                    </p:anim>
                                    <p:anim calcmode="lin" valueType="num">
                                      <p:cBhvr additive="base">
                                        <p:cTn id="20"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1+#ppt_w/2"/>
                                          </p:val>
                                        </p:tav>
                                        <p:tav tm="100000">
                                          <p:val>
                                            <p:strVal val="#ppt_x"/>
                                          </p:val>
                                        </p:tav>
                                      </p:tavLst>
                                    </p:anim>
                                    <p:anim calcmode="lin" valueType="num">
                                      <p:cBhvr additive="base">
                                        <p:cTn id="26"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390632" cy="5815584"/>
          </a:xfrm>
        </p:spPr>
        <p:txBody>
          <a:bodyPr>
            <a:normAutofit lnSpcReduction="10000"/>
          </a:bodyPr>
          <a:lstStyle/>
          <a:p>
            <a:r>
              <a:rPr lang="en-US" sz="2800" dirty="0"/>
              <a:t>Everyone wants joy in life and the words of Paul in Philippians 4:4 and 1 Thessalonians 5:16 seem to be simple to read and understand.</a:t>
            </a:r>
          </a:p>
          <a:p>
            <a:r>
              <a:rPr lang="en-US" sz="2800" dirty="0"/>
              <a:t>BUT, is it really possible to REJOICE ALWAYS?</a:t>
            </a:r>
          </a:p>
          <a:p>
            <a:r>
              <a:rPr lang="en-US" sz="2800" dirty="0"/>
              <a:t>Are we supposed to go around with a perpetual smile on our faces?</a:t>
            </a:r>
          </a:p>
          <a:p>
            <a:r>
              <a:rPr lang="en-US" sz="2800" dirty="0"/>
              <a:t>Is it a sin to feel depressed or sad?</a:t>
            </a:r>
          </a:p>
          <a:p>
            <a:r>
              <a:rPr lang="en-US" sz="2800" dirty="0"/>
              <a:t>Am I supposed to deny pain and sorrow?</a:t>
            </a:r>
          </a:p>
          <a:p>
            <a:r>
              <a:rPr lang="en-US" sz="2800" dirty="0"/>
              <a:t>How can a command be given to have a feeling all the time?</a:t>
            </a:r>
          </a:p>
          <a:p>
            <a:r>
              <a:rPr lang="en-US" sz="2800" dirty="0"/>
              <a:t>Let’s talk about this idea and what it means and how this if done correctly, can change our minds and thinking to become more like God want’s us to be!</a:t>
            </a:r>
          </a:p>
        </p:txBody>
      </p:sp>
    </p:spTree>
    <p:extLst>
      <p:ext uri="{BB962C8B-B14F-4D97-AF65-F5344CB8AC3E}">
        <p14:creationId xmlns:p14="http://schemas.microsoft.com/office/powerpoint/2010/main" val="2048294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922122" cy="5759728"/>
          </a:xfrm>
        </p:spPr>
        <p:txBody>
          <a:bodyPr>
            <a:normAutofit/>
          </a:bodyPr>
          <a:lstStyle/>
          <a:p>
            <a:r>
              <a:rPr lang="en-US" sz="2800" dirty="0"/>
              <a:t>Rejoice doesn’t mean we will never feel depressed.</a:t>
            </a:r>
          </a:p>
          <a:p>
            <a:pPr marL="0" indent="0">
              <a:buNone/>
            </a:pPr>
            <a:endParaRPr lang="en-US" sz="2800" dirty="0"/>
          </a:p>
          <a:p>
            <a:endParaRPr lang="en-US" sz="2800" dirty="0"/>
          </a:p>
          <a:p>
            <a:endParaRPr lang="en-US" sz="2800" dirty="0"/>
          </a:p>
          <a:p>
            <a:r>
              <a:rPr lang="en-US" sz="2800" dirty="0"/>
              <a:t>Romans 12:15</a:t>
            </a:r>
          </a:p>
          <a:p>
            <a:endParaRPr lang="en-US" sz="2800" dirty="0"/>
          </a:p>
          <a:p>
            <a:r>
              <a:rPr lang="en-US" sz="2800" dirty="0"/>
              <a:t>So how do we define the word – rejoice?</a:t>
            </a:r>
          </a:p>
          <a:p>
            <a:r>
              <a:rPr lang="en-US" sz="2800" dirty="0"/>
              <a:t>Strong’s - </a:t>
            </a:r>
            <a:r>
              <a:rPr lang="en-US" sz="2800" b="1" dirty="0"/>
              <a:t>5463</a:t>
            </a:r>
            <a:r>
              <a:rPr lang="en-US" sz="2800" dirty="0"/>
              <a:t> </a:t>
            </a:r>
            <a:r>
              <a:rPr lang="en-US" sz="2800" i="1" dirty="0" err="1"/>
              <a:t>xaírō</a:t>
            </a:r>
            <a:r>
              <a:rPr lang="en-US" sz="2800" dirty="0"/>
              <a:t> (from the root </a:t>
            </a:r>
            <a:r>
              <a:rPr lang="en-US" sz="2800" i="1" dirty="0" err="1"/>
              <a:t>xar</a:t>
            </a:r>
            <a:r>
              <a:rPr lang="en-US" sz="2800" i="1" dirty="0"/>
              <a:t> </a:t>
            </a:r>
            <a:r>
              <a:rPr lang="en-US" sz="2800" dirty="0"/>
              <a:t>"</a:t>
            </a:r>
            <a:r>
              <a:rPr lang="en-US" sz="2800" i="1" dirty="0"/>
              <a:t>favorably</a:t>
            </a:r>
            <a:r>
              <a:rPr lang="en-US" sz="2800" dirty="0"/>
              <a:t> disposed, </a:t>
            </a:r>
            <a:r>
              <a:rPr lang="en-US" sz="2800" i="1" dirty="0"/>
              <a:t>leaning towards</a:t>
            </a:r>
            <a:r>
              <a:rPr lang="en-US" sz="2800" dirty="0"/>
              <a:t>" and cognate with </a:t>
            </a:r>
            <a:r>
              <a:rPr lang="en-US" sz="2800" dirty="0">
                <a:hlinkClick r:id="rId2"/>
              </a:rPr>
              <a:t>5485</a:t>
            </a:r>
            <a:r>
              <a:rPr lang="en-US" sz="2800" dirty="0"/>
              <a:t> </a:t>
            </a:r>
            <a:r>
              <a:rPr lang="en-US" sz="2800" i="1" dirty="0"/>
              <a:t>/</a:t>
            </a:r>
            <a:r>
              <a:rPr lang="en-US" sz="2800" i="1" dirty="0" err="1"/>
              <a:t>xáris</a:t>
            </a:r>
            <a:r>
              <a:rPr lang="en-US" sz="2800" dirty="0"/>
              <a:t>, "grace") – properly, to delight in God's </a:t>
            </a:r>
            <a:r>
              <a:rPr lang="en-US" sz="2800" i="1" dirty="0"/>
              <a:t>grace</a:t>
            </a:r>
            <a:r>
              <a:rPr lang="en-US" sz="2800" dirty="0"/>
              <a:t> ("rejoice") – literally, to experience</a:t>
            </a:r>
            <a:r>
              <a:rPr lang="en-US" sz="2800" i="1" dirty="0"/>
              <a:t> God's grace</a:t>
            </a:r>
            <a:r>
              <a:rPr lang="en-US" sz="2800" dirty="0"/>
              <a:t> (</a:t>
            </a:r>
            <a:r>
              <a:rPr lang="en-US" sz="2800" i="1" dirty="0"/>
              <a:t>favor</a:t>
            </a:r>
            <a:r>
              <a:rPr lang="en-US" sz="2800" dirty="0"/>
              <a:t>), be conscious (glad) for His </a:t>
            </a:r>
            <a:r>
              <a:rPr lang="en-US" sz="2800" i="1" dirty="0"/>
              <a:t>grace</a:t>
            </a:r>
            <a:r>
              <a:rPr lang="en-US" sz="2800" dirty="0"/>
              <a:t>.</a:t>
            </a:r>
          </a:p>
        </p:txBody>
      </p:sp>
      <p:sp>
        <p:nvSpPr>
          <p:cNvPr id="4" name="TextBox 3">
            <a:extLst>
              <a:ext uri="{FF2B5EF4-FFF2-40B4-BE49-F238E27FC236}">
                <a16:creationId xmlns:a16="http://schemas.microsoft.com/office/drawing/2014/main" id="{6CDC6216-6C9B-4B5A-A312-E49866E2B48A}"/>
              </a:ext>
            </a:extLst>
          </p:cNvPr>
          <p:cNvSpPr txBox="1"/>
          <p:nvPr/>
        </p:nvSpPr>
        <p:spPr>
          <a:xfrm>
            <a:off x="2157533" y="1623445"/>
            <a:ext cx="2680093"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a:solidFill>
                  <a:srgbClr val="7030A0"/>
                </a:solidFill>
              </a:rPr>
              <a:t>“Rejoice always”</a:t>
            </a:r>
          </a:p>
          <a:p>
            <a:pPr algn="ctr"/>
            <a:r>
              <a:rPr lang="en-US" sz="2800" b="1" i="1" dirty="0">
                <a:solidFill>
                  <a:srgbClr val="7030A0"/>
                </a:solidFill>
              </a:rPr>
              <a:t>1 </a:t>
            </a:r>
            <a:r>
              <a:rPr lang="en-US" sz="2800" b="1" i="1" dirty="0" err="1">
                <a:solidFill>
                  <a:srgbClr val="7030A0"/>
                </a:solidFill>
              </a:rPr>
              <a:t>Thess</a:t>
            </a:r>
            <a:r>
              <a:rPr lang="en-US" sz="2800" b="1" i="1" dirty="0">
                <a:solidFill>
                  <a:srgbClr val="7030A0"/>
                </a:solidFill>
              </a:rPr>
              <a:t> 5:16</a:t>
            </a:r>
          </a:p>
        </p:txBody>
      </p:sp>
      <p:sp>
        <p:nvSpPr>
          <p:cNvPr id="5" name="Arrow: Right 4">
            <a:extLst>
              <a:ext uri="{FF2B5EF4-FFF2-40B4-BE49-F238E27FC236}">
                <a16:creationId xmlns:a16="http://schemas.microsoft.com/office/drawing/2014/main" id="{B1FACA7A-D290-49D8-BCA4-ABACB5018472}"/>
              </a:ext>
            </a:extLst>
          </p:cNvPr>
          <p:cNvSpPr/>
          <p:nvPr/>
        </p:nvSpPr>
        <p:spPr>
          <a:xfrm>
            <a:off x="5359106" y="1858182"/>
            <a:ext cx="2123558" cy="484632"/>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28E0E62-1089-4EBF-85EA-E4730A8D76BE}"/>
              </a:ext>
            </a:extLst>
          </p:cNvPr>
          <p:cNvSpPr txBox="1"/>
          <p:nvPr/>
        </p:nvSpPr>
        <p:spPr>
          <a:xfrm>
            <a:off x="8004145" y="1623445"/>
            <a:ext cx="2166939" cy="954107"/>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a:solidFill>
                  <a:srgbClr val="7030A0"/>
                </a:solidFill>
              </a:rPr>
              <a:t>“Jesus wept”</a:t>
            </a:r>
          </a:p>
          <a:p>
            <a:pPr algn="ctr"/>
            <a:r>
              <a:rPr lang="en-US" sz="2800" b="1" i="1" dirty="0">
                <a:solidFill>
                  <a:srgbClr val="7030A0"/>
                </a:solidFill>
              </a:rPr>
              <a:t>John 11:35</a:t>
            </a:r>
          </a:p>
        </p:txBody>
      </p:sp>
      <p:sp>
        <p:nvSpPr>
          <p:cNvPr id="7" name="TextBox 6">
            <a:extLst>
              <a:ext uri="{FF2B5EF4-FFF2-40B4-BE49-F238E27FC236}">
                <a16:creationId xmlns:a16="http://schemas.microsoft.com/office/drawing/2014/main" id="{A8A104D7-1324-428D-A8B8-6DEAD652A991}"/>
              </a:ext>
            </a:extLst>
          </p:cNvPr>
          <p:cNvSpPr txBox="1"/>
          <p:nvPr/>
        </p:nvSpPr>
        <p:spPr>
          <a:xfrm>
            <a:off x="1379985" y="3612236"/>
            <a:ext cx="10081799" cy="523220"/>
          </a:xfrm>
          <a:prstGeom prst="rect">
            <a:avLst/>
          </a:prstGeom>
          <a:solidFill>
            <a:schemeClr val="bg1">
              <a:lumMod val="85000"/>
            </a:schemeClr>
          </a:solidFill>
          <a:ln w="28575">
            <a:solidFill>
              <a:schemeClr val="tx1"/>
            </a:solidFill>
          </a:ln>
        </p:spPr>
        <p:txBody>
          <a:bodyPr wrap="none" rtlCol="0">
            <a:spAutoFit/>
          </a:bodyPr>
          <a:lstStyle/>
          <a:p>
            <a:pPr algn="ctr"/>
            <a:r>
              <a:rPr lang="en-US" sz="2800" b="1" baseline="30000" dirty="0">
                <a:solidFill>
                  <a:srgbClr val="7030A0"/>
                </a:solidFill>
                <a:latin typeface="Calibri" panose="020F0502020204030204" pitchFamily="34" charset="0"/>
                <a:cs typeface="Calibri" panose="020F0502020204030204" pitchFamily="34" charset="0"/>
              </a:rPr>
              <a:t>15 </a:t>
            </a:r>
            <a:r>
              <a:rPr lang="en-US" sz="2800" b="1" dirty="0">
                <a:solidFill>
                  <a:srgbClr val="7030A0"/>
                </a:solidFill>
                <a:latin typeface="Calibri" panose="020F0502020204030204" pitchFamily="34" charset="0"/>
                <a:cs typeface="Calibri" panose="020F0502020204030204" pitchFamily="34" charset="0"/>
              </a:rPr>
              <a:t>Rejoice with those who rejoice, and weep with those who weep.</a:t>
            </a:r>
            <a:endParaRPr lang="en-US" sz="2800" b="1" i="1"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562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1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1000" fill="hold"/>
                                        <p:tgtEl>
                                          <p:spTgt spid="5"/>
                                        </p:tgtEl>
                                        <p:attrNameLst>
                                          <p:attrName>ppt_x</p:attrName>
                                        </p:attrNameLst>
                                      </p:cBhvr>
                                      <p:tavLst>
                                        <p:tav tm="0">
                                          <p:val>
                                            <p:strVal val="0-#ppt_w/2"/>
                                          </p:val>
                                        </p:tav>
                                        <p:tav tm="100000">
                                          <p:val>
                                            <p:strVal val="#ppt_x"/>
                                          </p:val>
                                        </p:tav>
                                      </p:tavLst>
                                    </p:anim>
                                    <p:anim calcmode="lin" valueType="num">
                                      <p:cBhvr additive="base">
                                        <p:cTn id="17" dur="10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1000" fill="hold"/>
                                        <p:tgtEl>
                                          <p:spTgt spid="6"/>
                                        </p:tgtEl>
                                        <p:attrNameLst>
                                          <p:attrName>ppt_x</p:attrName>
                                        </p:attrNameLst>
                                      </p:cBhvr>
                                      <p:tavLst>
                                        <p:tav tm="0">
                                          <p:val>
                                            <p:strVal val="0-#ppt_w/2"/>
                                          </p:val>
                                        </p:tav>
                                        <p:tav tm="100000">
                                          <p:val>
                                            <p:strVal val="#ppt_x"/>
                                          </p:val>
                                        </p:tav>
                                      </p:tavLst>
                                    </p:anim>
                                    <p:anim calcmode="lin" valueType="num">
                                      <p:cBhvr additive="base">
                                        <p:cTn id="21"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1000" fill="hold"/>
                                        <p:tgtEl>
                                          <p:spTgt spid="7"/>
                                        </p:tgtEl>
                                        <p:attrNameLst>
                                          <p:attrName>ppt_x</p:attrName>
                                        </p:attrNameLst>
                                      </p:cBhvr>
                                      <p:tavLst>
                                        <p:tav tm="0">
                                          <p:val>
                                            <p:strVal val="#ppt_x"/>
                                          </p:val>
                                        </p:tav>
                                        <p:tav tm="100000">
                                          <p:val>
                                            <p:strVal val="#ppt_x"/>
                                          </p:val>
                                        </p:tav>
                                      </p:tavLst>
                                    </p:anim>
                                    <p:anim calcmode="lin" valueType="num">
                                      <p:cBhvr additive="base">
                                        <p:cTn id="3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79" y="850391"/>
            <a:ext cx="10833987" cy="5847863"/>
          </a:xfrm>
        </p:spPr>
        <p:txBody>
          <a:bodyPr>
            <a:normAutofit/>
          </a:bodyPr>
          <a:lstStyle/>
          <a:p>
            <a:r>
              <a:rPr lang="en-US" sz="2800" dirty="0"/>
              <a:t>What is missing from the previous definition?</a:t>
            </a:r>
          </a:p>
          <a:p>
            <a:r>
              <a:rPr lang="en-US" sz="2800" dirty="0"/>
              <a:t>The word </a:t>
            </a:r>
            <a:r>
              <a:rPr lang="en-US" sz="2800" b="1" i="1" dirty="0">
                <a:solidFill>
                  <a:srgbClr val="FF0000"/>
                </a:solidFill>
              </a:rPr>
              <a:t>HAPPY</a:t>
            </a:r>
            <a:r>
              <a:rPr lang="en-US" sz="2800" dirty="0"/>
              <a:t> is missing.</a:t>
            </a:r>
          </a:p>
          <a:p>
            <a:r>
              <a:rPr lang="en-US" sz="2800" dirty="0"/>
              <a:t>Rejoice is the verb form of the word </a:t>
            </a:r>
            <a:r>
              <a:rPr lang="en-US" sz="2800" b="1" dirty="0">
                <a:solidFill>
                  <a:srgbClr val="7030A0"/>
                </a:solidFill>
              </a:rPr>
              <a:t>JOY</a:t>
            </a:r>
            <a:r>
              <a:rPr lang="en-US" sz="2800" dirty="0"/>
              <a:t>.</a:t>
            </a:r>
          </a:p>
          <a:p>
            <a:r>
              <a:rPr lang="en-US" sz="2800" dirty="0"/>
              <a:t>Joy isn’t like happiness which is based upon happenings or whether things are going well/events.</a:t>
            </a:r>
          </a:p>
          <a:p>
            <a:r>
              <a:rPr lang="en-US" sz="2800" dirty="0"/>
              <a:t>Joy cannot remain amidst suffering if it is based on happenings or events.</a:t>
            </a:r>
          </a:p>
          <a:p>
            <a:r>
              <a:rPr lang="en-US" sz="2800" dirty="0"/>
              <a:t>Rejoicing and joy are </a:t>
            </a:r>
            <a:r>
              <a:rPr lang="en-US" sz="2800" b="1" i="1" u="sng" dirty="0">
                <a:solidFill>
                  <a:srgbClr val="FF0000"/>
                </a:solidFill>
              </a:rPr>
              <a:t>NOT HAPPINESS</a:t>
            </a:r>
            <a:r>
              <a:rPr lang="en-US" sz="2800" dirty="0"/>
              <a:t>.</a:t>
            </a:r>
          </a:p>
          <a:p>
            <a:r>
              <a:rPr lang="en-US" sz="2800" dirty="0"/>
              <a:t>Happiness = An Emotion</a:t>
            </a:r>
          </a:p>
          <a:p>
            <a:r>
              <a:rPr lang="en-US" sz="2800" dirty="0"/>
              <a:t>Joy/Rejoicing = A mindset</a:t>
            </a:r>
          </a:p>
        </p:txBody>
      </p:sp>
    </p:spTree>
    <p:extLst>
      <p:ext uri="{BB962C8B-B14F-4D97-AF65-F5344CB8AC3E}">
        <p14:creationId xmlns:p14="http://schemas.microsoft.com/office/powerpoint/2010/main" val="336503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1"/>
            <a:ext cx="10390632" cy="5891931"/>
          </a:xfrm>
        </p:spPr>
        <p:txBody>
          <a:bodyPr>
            <a:normAutofit/>
          </a:bodyPr>
          <a:lstStyle/>
          <a:p>
            <a:r>
              <a:rPr lang="en-US" sz="2800" dirty="0"/>
              <a:t>If joy/rejoicing is an emotion, based upon circumstances and events in our lives, then the following passages would not exist:</a:t>
            </a:r>
          </a:p>
          <a:p>
            <a:endParaRPr lang="en-US" sz="2800" dirty="0"/>
          </a:p>
          <a:p>
            <a:endParaRPr lang="en-US" sz="2800" dirty="0"/>
          </a:p>
          <a:p>
            <a:endParaRPr lang="en-US" sz="2800" dirty="0"/>
          </a:p>
          <a:p>
            <a:endParaRPr lang="en-US" sz="2800" dirty="0"/>
          </a:p>
          <a:p>
            <a:endParaRPr lang="en-US" sz="2800" dirty="0"/>
          </a:p>
          <a:p>
            <a:r>
              <a:rPr lang="en-US" sz="2800" dirty="0"/>
              <a:t>The Bible says that godly people are marked by both mourning (for sin).  Scriptures acknowledge that discipline and trials </a:t>
            </a:r>
            <a:r>
              <a:rPr lang="en-US" sz="2800" b="1" i="1" dirty="0">
                <a:solidFill>
                  <a:srgbClr val="FF0000"/>
                </a:solidFill>
              </a:rPr>
              <a:t>SEEM</a:t>
            </a:r>
            <a:r>
              <a:rPr lang="en-US" sz="2800" dirty="0"/>
              <a:t> not joyful at the moment, but produce peaceful fruit of righteousness if we submit to our God.</a:t>
            </a:r>
          </a:p>
        </p:txBody>
      </p:sp>
      <p:sp>
        <p:nvSpPr>
          <p:cNvPr id="4" name="TextBox 3">
            <a:extLst>
              <a:ext uri="{FF2B5EF4-FFF2-40B4-BE49-F238E27FC236}">
                <a16:creationId xmlns:a16="http://schemas.microsoft.com/office/drawing/2014/main" id="{AF276CC1-65AF-4EEC-BD58-C257AA4633D5}"/>
              </a:ext>
            </a:extLst>
          </p:cNvPr>
          <p:cNvSpPr txBox="1"/>
          <p:nvPr/>
        </p:nvSpPr>
        <p:spPr>
          <a:xfrm>
            <a:off x="1111385" y="1927735"/>
            <a:ext cx="10359374" cy="954107"/>
          </a:xfrm>
          <a:prstGeom prst="rect">
            <a:avLst/>
          </a:prstGeom>
          <a:solidFill>
            <a:schemeClr val="bg1">
              <a:lumMod val="85000"/>
            </a:schemeClr>
          </a:solidFill>
          <a:ln w="25400">
            <a:solidFill>
              <a:schemeClr val="tx1"/>
            </a:solidFill>
          </a:ln>
        </p:spPr>
        <p:txBody>
          <a:bodyPr wrap="none" rtlCol="0">
            <a:spAutoFit/>
          </a:bodyPr>
          <a:lstStyle/>
          <a:p>
            <a:pPr algn="ctr"/>
            <a:r>
              <a:rPr lang="en-US" sz="2800" b="1" i="1" dirty="0">
                <a:solidFill>
                  <a:srgbClr val="7030A0"/>
                </a:solidFill>
              </a:rPr>
              <a:t>“Count it all joy, my brothers, when you meet trials of various kinds”</a:t>
            </a:r>
          </a:p>
          <a:p>
            <a:pPr algn="ctr"/>
            <a:r>
              <a:rPr lang="en-US" sz="2800" b="1" i="1" dirty="0">
                <a:solidFill>
                  <a:srgbClr val="7030A0"/>
                </a:solidFill>
              </a:rPr>
              <a:t>- James 1:2</a:t>
            </a:r>
          </a:p>
        </p:txBody>
      </p:sp>
      <p:sp>
        <p:nvSpPr>
          <p:cNvPr id="5" name="TextBox 4">
            <a:extLst>
              <a:ext uri="{FF2B5EF4-FFF2-40B4-BE49-F238E27FC236}">
                <a16:creationId xmlns:a16="http://schemas.microsoft.com/office/drawing/2014/main" id="{D7C9BFE6-8256-4992-8103-4FDC7778F0E3}"/>
              </a:ext>
            </a:extLst>
          </p:cNvPr>
          <p:cNvSpPr txBox="1"/>
          <p:nvPr/>
        </p:nvSpPr>
        <p:spPr>
          <a:xfrm>
            <a:off x="1115649" y="3103858"/>
            <a:ext cx="10372263" cy="1384995"/>
          </a:xfrm>
          <a:prstGeom prst="rect">
            <a:avLst/>
          </a:prstGeom>
          <a:solidFill>
            <a:schemeClr val="bg1">
              <a:lumMod val="85000"/>
            </a:schemeClr>
          </a:solidFill>
          <a:ln w="25400">
            <a:solidFill>
              <a:schemeClr val="tx1"/>
            </a:solidFill>
          </a:ln>
        </p:spPr>
        <p:txBody>
          <a:bodyPr wrap="none" rtlCol="0">
            <a:spAutoFit/>
          </a:bodyPr>
          <a:lstStyle/>
          <a:p>
            <a:r>
              <a:rPr lang="en-US" sz="2800" b="1" i="1" dirty="0">
                <a:solidFill>
                  <a:srgbClr val="7030A0"/>
                </a:solidFill>
              </a:rPr>
              <a:t>“. . . who for the joy that was set before him endured the cross, </a:t>
            </a:r>
          </a:p>
          <a:p>
            <a:r>
              <a:rPr lang="en-US" sz="2800" b="1" i="1" dirty="0">
                <a:solidFill>
                  <a:srgbClr val="7030A0"/>
                </a:solidFill>
              </a:rPr>
              <a:t>despising the shame, and is seated at the right hand of the throne </a:t>
            </a:r>
          </a:p>
          <a:p>
            <a:r>
              <a:rPr lang="en-US" sz="2800" b="1" i="1" dirty="0">
                <a:solidFill>
                  <a:srgbClr val="7030A0"/>
                </a:solidFill>
              </a:rPr>
              <a:t>of God.”                                                                     - Hebrews 12:2</a:t>
            </a:r>
          </a:p>
        </p:txBody>
      </p:sp>
    </p:spTree>
    <p:extLst>
      <p:ext uri="{BB962C8B-B14F-4D97-AF65-F5344CB8AC3E}">
        <p14:creationId xmlns:p14="http://schemas.microsoft.com/office/powerpoint/2010/main" val="416514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1+#ppt_w/2"/>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1000" fill="hold"/>
                                        <p:tgtEl>
                                          <p:spTgt spid="5"/>
                                        </p:tgtEl>
                                        <p:attrNameLst>
                                          <p:attrName>ppt_x</p:attrName>
                                        </p:attrNameLst>
                                      </p:cBhvr>
                                      <p:tavLst>
                                        <p:tav tm="0">
                                          <p:val>
                                            <p:strVal val="#ppt_x"/>
                                          </p:val>
                                        </p:tav>
                                        <p:tav tm="100000">
                                          <p:val>
                                            <p:strVal val="#ppt_x"/>
                                          </p:val>
                                        </p:tav>
                                      </p:tavLst>
                                    </p:anim>
                                    <p:anim calcmode="lin" valueType="num">
                                      <p:cBhvr additive="base">
                                        <p:cTn id="1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2"/>
            <a:ext cx="10390632" cy="5017008"/>
          </a:xfrm>
        </p:spPr>
        <p:txBody>
          <a:bodyPr>
            <a:normAutofit/>
          </a:bodyPr>
          <a:lstStyle/>
          <a:p>
            <a:pPr marL="0" indent="0">
              <a:buNone/>
            </a:pPr>
            <a:endParaRPr lang="en-US" sz="2800" dirty="0"/>
          </a:p>
          <a:p>
            <a:endParaRPr lang="en-US" sz="2800" dirty="0"/>
          </a:p>
          <a:p>
            <a:r>
              <a:rPr lang="en-US" sz="2800" dirty="0"/>
              <a:t>So, how can we rejoice in a way that will transform our thinking and minds like God wants?</a:t>
            </a:r>
          </a:p>
          <a:p>
            <a:r>
              <a:rPr lang="en-US" sz="2800" b="1" i="1" u="sng" dirty="0">
                <a:solidFill>
                  <a:srgbClr val="FF0000"/>
                </a:solidFill>
              </a:rPr>
              <a:t>First, Live by Faith and NOT by feelings.</a:t>
            </a:r>
            <a:r>
              <a:rPr lang="en-US" sz="2800" b="1" i="1" u="sng" dirty="0">
                <a:solidFill>
                  <a:schemeClr val="tx1"/>
                </a:solidFill>
              </a:rPr>
              <a:t>.</a:t>
            </a:r>
          </a:p>
          <a:p>
            <a:r>
              <a:rPr lang="en-US" sz="2800" dirty="0">
                <a:solidFill>
                  <a:schemeClr val="tx1"/>
                </a:solidFill>
              </a:rPr>
              <a:t>Our walk of faith, is a walk of trusting in things NOT seen!</a:t>
            </a:r>
          </a:p>
        </p:txBody>
      </p:sp>
      <p:sp>
        <p:nvSpPr>
          <p:cNvPr id="4" name="TextBox 3">
            <a:extLst>
              <a:ext uri="{FF2B5EF4-FFF2-40B4-BE49-F238E27FC236}">
                <a16:creationId xmlns:a16="http://schemas.microsoft.com/office/drawing/2014/main" id="{121C277F-137A-425F-AD77-A3398C78F85D}"/>
              </a:ext>
            </a:extLst>
          </p:cNvPr>
          <p:cNvSpPr txBox="1"/>
          <p:nvPr/>
        </p:nvSpPr>
        <p:spPr>
          <a:xfrm>
            <a:off x="919730" y="696156"/>
            <a:ext cx="10742684" cy="1200329"/>
          </a:xfrm>
          <a:prstGeom prst="rect">
            <a:avLst/>
          </a:prstGeom>
          <a:solidFill>
            <a:schemeClr val="bg1">
              <a:lumMod val="85000"/>
            </a:schemeClr>
          </a:solidFill>
          <a:ln w="25400">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11 </a:t>
            </a:r>
            <a:r>
              <a:rPr lang="en-US" sz="2400" b="1" dirty="0">
                <a:solidFill>
                  <a:srgbClr val="7030A0"/>
                </a:solidFill>
                <a:latin typeface="Calibri" panose="020F0502020204030204" pitchFamily="34" charset="0"/>
                <a:cs typeface="Calibri" panose="020F0502020204030204" pitchFamily="34" charset="0"/>
              </a:rPr>
              <a:t>Now no chastening seems to be joyful for the present, but painful; nevertheless, </a:t>
            </a:r>
          </a:p>
          <a:p>
            <a:pPr algn="ctr"/>
            <a:r>
              <a:rPr lang="en-US" sz="2400" b="1" dirty="0">
                <a:solidFill>
                  <a:srgbClr val="7030A0"/>
                </a:solidFill>
                <a:latin typeface="Calibri" panose="020F0502020204030204" pitchFamily="34" charset="0"/>
                <a:cs typeface="Calibri" panose="020F0502020204030204" pitchFamily="34" charset="0"/>
              </a:rPr>
              <a:t>afterward it yields the peaceable fruit of righteousness to those who have been </a:t>
            </a:r>
          </a:p>
          <a:p>
            <a:pPr algn="ctr"/>
            <a:r>
              <a:rPr lang="en-US" sz="2400" b="1" dirty="0">
                <a:solidFill>
                  <a:srgbClr val="7030A0"/>
                </a:solidFill>
                <a:latin typeface="Calibri" panose="020F0502020204030204" pitchFamily="34" charset="0"/>
                <a:cs typeface="Calibri" panose="020F0502020204030204" pitchFamily="34" charset="0"/>
              </a:rPr>
              <a:t>trained by it</a:t>
            </a:r>
            <a:r>
              <a:rPr lang="en-US" dirty="0"/>
              <a:t>.                                                                                                   </a:t>
            </a:r>
            <a:r>
              <a:rPr lang="en-US" sz="2400" b="1" dirty="0">
                <a:solidFill>
                  <a:srgbClr val="7030A0"/>
                </a:solidFill>
              </a:rPr>
              <a:t>- Hebrews 12:11</a:t>
            </a:r>
          </a:p>
        </p:txBody>
      </p:sp>
      <p:sp>
        <p:nvSpPr>
          <p:cNvPr id="5" name="TextBox 4">
            <a:extLst>
              <a:ext uri="{FF2B5EF4-FFF2-40B4-BE49-F238E27FC236}">
                <a16:creationId xmlns:a16="http://schemas.microsoft.com/office/drawing/2014/main" id="{FEBFD2F2-AF54-41DC-8445-58A96417A645}"/>
              </a:ext>
            </a:extLst>
          </p:cNvPr>
          <p:cNvSpPr txBox="1"/>
          <p:nvPr/>
        </p:nvSpPr>
        <p:spPr>
          <a:xfrm>
            <a:off x="1189034" y="4098275"/>
            <a:ext cx="10638362" cy="1384995"/>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a:solidFill>
                  <a:srgbClr val="7030A0"/>
                </a:solidFill>
              </a:rPr>
              <a:t>“. . . though you have NOT seen Him, you love Him, and though </a:t>
            </a:r>
            <a:r>
              <a:rPr lang="en-US" sz="2800" b="1" i="1" dirty="0">
                <a:solidFill>
                  <a:srgbClr val="FF0000"/>
                </a:solidFill>
              </a:rPr>
              <a:t>you do</a:t>
            </a:r>
          </a:p>
          <a:p>
            <a:pPr algn="ctr"/>
            <a:r>
              <a:rPr lang="en-US" sz="2800" b="1" i="1" dirty="0">
                <a:solidFill>
                  <a:srgbClr val="FF0000"/>
                </a:solidFill>
              </a:rPr>
              <a:t>not see Him </a:t>
            </a:r>
            <a:r>
              <a:rPr lang="en-US" sz="2800" b="1" i="1" dirty="0">
                <a:solidFill>
                  <a:srgbClr val="7030A0"/>
                </a:solidFill>
              </a:rPr>
              <a:t>now, but believe in Him, you greatly rejoice with joy </a:t>
            </a:r>
          </a:p>
          <a:p>
            <a:pPr algn="ctr"/>
            <a:r>
              <a:rPr lang="en-US" sz="2800" b="1" i="1" dirty="0">
                <a:solidFill>
                  <a:srgbClr val="7030A0"/>
                </a:solidFill>
              </a:rPr>
              <a:t>inexpressible and full of glory.”                                              -- 1 Pet 1:8</a:t>
            </a:r>
          </a:p>
        </p:txBody>
      </p:sp>
    </p:spTree>
    <p:extLst>
      <p:ext uri="{BB962C8B-B14F-4D97-AF65-F5344CB8AC3E}">
        <p14:creationId xmlns:p14="http://schemas.microsoft.com/office/powerpoint/2010/main" val="16937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886546" y="850391"/>
            <a:ext cx="11019782" cy="5484307"/>
          </a:xfrm>
        </p:spPr>
        <p:txBody>
          <a:bodyPr>
            <a:normAutofit/>
          </a:bodyPr>
          <a:lstStyle/>
          <a:p>
            <a:pPr marL="0" indent="0">
              <a:buNone/>
            </a:pPr>
            <a:endParaRPr lang="en-US" sz="2800" dirty="0"/>
          </a:p>
          <a:p>
            <a:endParaRPr lang="en-US" sz="2800" dirty="0"/>
          </a:p>
          <a:p>
            <a:endParaRPr lang="en-US" sz="2800" dirty="0"/>
          </a:p>
          <a:p>
            <a:endParaRPr lang="en-US" sz="2800" dirty="0"/>
          </a:p>
          <a:p>
            <a:r>
              <a:rPr lang="en-US" sz="2800" b="1" i="1" u="sng" dirty="0">
                <a:solidFill>
                  <a:srgbClr val="FF0000"/>
                </a:solidFill>
              </a:rPr>
              <a:t>Second, Philippians 4:4 and 1 </a:t>
            </a:r>
            <a:r>
              <a:rPr lang="en-US" sz="2800" b="1" i="1" u="sng" dirty="0" err="1">
                <a:solidFill>
                  <a:srgbClr val="FF0000"/>
                </a:solidFill>
              </a:rPr>
              <a:t>Thess</a:t>
            </a:r>
            <a:r>
              <a:rPr lang="en-US" sz="2800" b="1" i="1" u="sng" dirty="0">
                <a:solidFill>
                  <a:srgbClr val="FF0000"/>
                </a:solidFill>
              </a:rPr>
              <a:t> 5:16 are commands, and we must deliberately choose to obey.</a:t>
            </a:r>
          </a:p>
          <a:p>
            <a:r>
              <a:rPr lang="en-US" sz="2800" dirty="0">
                <a:solidFill>
                  <a:schemeClr val="tx1"/>
                </a:solidFill>
              </a:rPr>
              <a:t>This all has to do with our attitude, which depends on our mental focus, which depends on our CHOICE.</a:t>
            </a:r>
          </a:p>
          <a:p>
            <a:r>
              <a:rPr lang="en-US" sz="2800" dirty="0">
                <a:solidFill>
                  <a:schemeClr val="tx1"/>
                </a:solidFill>
              </a:rPr>
              <a:t>The choice to rejoice often must go deliberately against </a:t>
            </a:r>
            <a:r>
              <a:rPr lang="en-US" sz="2800" b="1" i="1" u="sng" dirty="0">
                <a:solidFill>
                  <a:schemeClr val="tx1"/>
                </a:solidFill>
              </a:rPr>
              <a:t>HOW WE FEEL.</a:t>
            </a:r>
            <a:endParaRPr lang="en-US" sz="2800" b="1" i="1" u="sng" dirty="0">
              <a:solidFill>
                <a:srgbClr val="FF0000"/>
              </a:solidFill>
            </a:endParaRPr>
          </a:p>
        </p:txBody>
      </p:sp>
      <p:sp>
        <p:nvSpPr>
          <p:cNvPr id="4" name="TextBox 3">
            <a:extLst>
              <a:ext uri="{FF2B5EF4-FFF2-40B4-BE49-F238E27FC236}">
                <a16:creationId xmlns:a16="http://schemas.microsoft.com/office/drawing/2014/main" id="{068920DD-DFEA-4143-9B5D-DB8ACE8EF752}"/>
              </a:ext>
            </a:extLst>
          </p:cNvPr>
          <p:cNvSpPr txBox="1"/>
          <p:nvPr/>
        </p:nvSpPr>
        <p:spPr>
          <a:xfrm>
            <a:off x="1215419" y="850392"/>
            <a:ext cx="10151305" cy="523220"/>
          </a:xfrm>
          <a:prstGeom prst="rect">
            <a:avLst/>
          </a:prstGeom>
          <a:solidFill>
            <a:schemeClr val="bg1">
              <a:lumMod val="85000"/>
            </a:schemeClr>
          </a:solidFill>
          <a:ln w="28575">
            <a:solidFill>
              <a:schemeClr val="tx1"/>
            </a:solidFill>
          </a:ln>
        </p:spPr>
        <p:txBody>
          <a:bodyPr wrap="none" rtlCol="0">
            <a:spAutoFit/>
          </a:bodyPr>
          <a:lstStyle/>
          <a:p>
            <a:r>
              <a:rPr lang="en-US" sz="2800" b="1" i="1" dirty="0">
                <a:solidFill>
                  <a:srgbClr val="7030A0"/>
                </a:solidFill>
                <a:latin typeface="Calibri" panose="020F0502020204030204" pitchFamily="34" charset="0"/>
                <a:cs typeface="Calibri" panose="020F0502020204030204" pitchFamily="34" charset="0"/>
              </a:rPr>
              <a:t>“We walk by faith, not by sight”                                 2 Corinthians 5:7</a:t>
            </a:r>
          </a:p>
        </p:txBody>
      </p:sp>
      <p:sp>
        <p:nvSpPr>
          <p:cNvPr id="5" name="TextBox 4">
            <a:extLst>
              <a:ext uri="{FF2B5EF4-FFF2-40B4-BE49-F238E27FC236}">
                <a16:creationId xmlns:a16="http://schemas.microsoft.com/office/drawing/2014/main" id="{8C218A8F-C94D-4892-825E-5401F58E47E5}"/>
              </a:ext>
            </a:extLst>
          </p:cNvPr>
          <p:cNvSpPr txBox="1"/>
          <p:nvPr/>
        </p:nvSpPr>
        <p:spPr>
          <a:xfrm>
            <a:off x="886546" y="1531506"/>
            <a:ext cx="10809049" cy="1384995"/>
          </a:xfrm>
          <a:prstGeom prst="rect">
            <a:avLst/>
          </a:prstGeom>
          <a:solidFill>
            <a:schemeClr val="bg1">
              <a:lumMod val="85000"/>
            </a:schemeClr>
          </a:solidFill>
          <a:ln w="28575">
            <a:solidFill>
              <a:schemeClr val="tx1"/>
            </a:solidFill>
          </a:ln>
        </p:spPr>
        <p:txBody>
          <a:bodyPr wrap="none" rtlCol="0">
            <a:spAutoFit/>
          </a:bodyPr>
          <a:lstStyle/>
          <a:p>
            <a:pPr algn="ctr"/>
            <a:r>
              <a:rPr lang="en-US" sz="2800" b="1" i="1" dirty="0">
                <a:solidFill>
                  <a:srgbClr val="7030A0"/>
                </a:solidFill>
                <a:latin typeface="Calibri" panose="020F0502020204030204" pitchFamily="34" charset="0"/>
                <a:cs typeface="Calibri" panose="020F0502020204030204" pitchFamily="34" charset="0"/>
              </a:rPr>
              <a:t>“Now may the God of hope fill you with all </a:t>
            </a:r>
            <a:r>
              <a:rPr lang="en-US" sz="2800" b="1" i="1" dirty="0">
                <a:solidFill>
                  <a:srgbClr val="FF0000"/>
                </a:solidFill>
                <a:latin typeface="Calibri" panose="020F0502020204030204" pitchFamily="34" charset="0"/>
                <a:cs typeface="Calibri" panose="020F0502020204030204" pitchFamily="34" charset="0"/>
              </a:rPr>
              <a:t>JOY</a:t>
            </a:r>
            <a:r>
              <a:rPr lang="en-US" sz="2800" b="1" i="1" dirty="0">
                <a:solidFill>
                  <a:srgbClr val="7030A0"/>
                </a:solidFill>
                <a:latin typeface="Calibri" panose="020F0502020204030204" pitchFamily="34" charset="0"/>
                <a:cs typeface="Calibri" panose="020F0502020204030204" pitchFamily="34" charset="0"/>
              </a:rPr>
              <a:t> and peace </a:t>
            </a:r>
            <a:r>
              <a:rPr lang="en-US" sz="2800" b="1" i="1" dirty="0">
                <a:solidFill>
                  <a:srgbClr val="FF0000"/>
                </a:solidFill>
                <a:latin typeface="Calibri" panose="020F0502020204030204" pitchFamily="34" charset="0"/>
                <a:cs typeface="Calibri" panose="020F0502020204030204" pitchFamily="34" charset="0"/>
              </a:rPr>
              <a:t>IN BELIEVING</a:t>
            </a:r>
          </a:p>
          <a:p>
            <a:pPr algn="ctr"/>
            <a:r>
              <a:rPr lang="en-US" sz="2800" b="1" i="1" dirty="0">
                <a:solidFill>
                  <a:srgbClr val="7030A0"/>
                </a:solidFill>
                <a:latin typeface="Calibri" panose="020F0502020204030204" pitchFamily="34" charset="0"/>
                <a:cs typeface="Calibri" panose="020F0502020204030204" pitchFamily="34" charset="0"/>
              </a:rPr>
              <a:t>That you may abound in hope by the power of the Holy Spirit.”</a:t>
            </a:r>
          </a:p>
          <a:p>
            <a:r>
              <a:rPr lang="en-US" sz="2800" b="1" i="1" dirty="0">
                <a:solidFill>
                  <a:srgbClr val="7030A0"/>
                </a:solidFill>
                <a:latin typeface="Calibri" panose="020F0502020204030204" pitchFamily="34" charset="0"/>
                <a:cs typeface="Calibri" panose="020F0502020204030204" pitchFamily="34" charset="0"/>
              </a:rPr>
              <a:t>                                                                                         -- Romans 15:13</a:t>
            </a:r>
          </a:p>
        </p:txBody>
      </p:sp>
    </p:spTree>
    <p:extLst>
      <p:ext uri="{BB962C8B-B14F-4D97-AF65-F5344CB8AC3E}">
        <p14:creationId xmlns:p14="http://schemas.microsoft.com/office/powerpoint/2010/main" val="169186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05-2EE7-49C0-B43C-430A7E75557E}"/>
              </a:ext>
            </a:extLst>
          </p:cNvPr>
          <p:cNvSpPr>
            <a:spLocks noGrp="1"/>
          </p:cNvSpPr>
          <p:nvPr>
            <p:ph type="title"/>
          </p:nvPr>
        </p:nvSpPr>
        <p:spPr>
          <a:xfrm>
            <a:off x="704088" y="0"/>
            <a:ext cx="5586984" cy="850392"/>
          </a:xfrm>
        </p:spPr>
        <p:txBody>
          <a:bodyPr/>
          <a:lstStyle/>
          <a:p>
            <a:r>
              <a:rPr lang="en-US" b="1" i="1" u="sng" dirty="0">
                <a:solidFill>
                  <a:schemeClr val="accent6">
                    <a:lumMod val="75000"/>
                  </a:schemeClr>
                </a:solidFill>
              </a:rPr>
              <a:t>The CHOICE to Rejoice</a:t>
            </a:r>
          </a:p>
        </p:txBody>
      </p:sp>
      <p:sp>
        <p:nvSpPr>
          <p:cNvPr id="3" name="Content Placeholder 2">
            <a:extLst>
              <a:ext uri="{FF2B5EF4-FFF2-40B4-BE49-F238E27FC236}">
                <a16:creationId xmlns:a16="http://schemas.microsoft.com/office/drawing/2014/main" id="{AF762615-95D3-4F75-9B0F-E650A65237C2}"/>
              </a:ext>
            </a:extLst>
          </p:cNvPr>
          <p:cNvSpPr>
            <a:spLocks noGrp="1"/>
          </p:cNvSpPr>
          <p:nvPr>
            <p:ph idx="1"/>
          </p:nvPr>
        </p:nvSpPr>
        <p:spPr>
          <a:xfrm>
            <a:off x="1097280" y="850391"/>
            <a:ext cx="10390632" cy="5792779"/>
          </a:xfrm>
        </p:spPr>
        <p:txBody>
          <a:bodyPr>
            <a:normAutofit/>
          </a:bodyPr>
          <a:lstStyle/>
          <a:p>
            <a:r>
              <a:rPr lang="en-US" sz="2800" dirty="0"/>
              <a:t>We CHOOSE to rejoice (thus, enabling our minds to be changed from a worldly way of thinking to a godly way).</a:t>
            </a:r>
          </a:p>
          <a:p>
            <a:r>
              <a:rPr lang="en-US" sz="2800" dirty="0"/>
              <a:t>It is interesting to note in Philippians what Paul says in 1:18b that </a:t>
            </a:r>
            <a:r>
              <a:rPr lang="en-US" sz="2800" b="1" i="1" dirty="0">
                <a:solidFill>
                  <a:srgbClr val="FF0000"/>
                </a:solidFill>
              </a:rPr>
              <a:t>HE CHOOSE TO REJOICE </a:t>
            </a:r>
            <a:r>
              <a:rPr lang="en-US" sz="2800" dirty="0"/>
              <a:t>(remember (1:15-18a) he was in prison at the time and people were rejoicing and taking advantage of him being in prison!)</a:t>
            </a:r>
          </a:p>
          <a:p>
            <a:pPr marL="0" indent="0">
              <a:buNone/>
            </a:pPr>
            <a:endParaRPr lang="en-US" sz="2800" dirty="0"/>
          </a:p>
          <a:p>
            <a:r>
              <a:rPr lang="en-US" sz="2800" dirty="0"/>
              <a:t>Understand, that in order to accomplish this task of rejoicing always, you are going to have need of the other three tent posts – prayer, thankfulness and meditating on God’s word. </a:t>
            </a:r>
          </a:p>
          <a:p>
            <a:r>
              <a:rPr lang="en-US" sz="2800" b="1" i="1" dirty="0">
                <a:solidFill>
                  <a:srgbClr val="FF0000"/>
                </a:solidFill>
              </a:rPr>
              <a:t>ALL FOUR HOLD UP THE CANOPY THAT PROTECTS US FROM THE FIERY DARTS OF OUR ADVERSARY!! </a:t>
            </a:r>
          </a:p>
        </p:txBody>
      </p:sp>
      <p:sp>
        <p:nvSpPr>
          <p:cNvPr id="4" name="TextBox 3">
            <a:extLst>
              <a:ext uri="{FF2B5EF4-FFF2-40B4-BE49-F238E27FC236}">
                <a16:creationId xmlns:a16="http://schemas.microsoft.com/office/drawing/2014/main" id="{6A5A0D95-4FD1-41AB-8C6D-2641B00397C6}"/>
              </a:ext>
            </a:extLst>
          </p:cNvPr>
          <p:cNvSpPr txBox="1"/>
          <p:nvPr/>
        </p:nvSpPr>
        <p:spPr>
          <a:xfrm>
            <a:off x="2994752" y="3485171"/>
            <a:ext cx="6592639" cy="523220"/>
          </a:xfrm>
          <a:prstGeom prst="rect">
            <a:avLst/>
          </a:prstGeom>
          <a:solidFill>
            <a:schemeClr val="bg1">
              <a:lumMod val="85000"/>
            </a:schemeClr>
          </a:solidFill>
          <a:ln w="28575">
            <a:solidFill>
              <a:schemeClr val="tx1"/>
            </a:solidFill>
          </a:ln>
        </p:spPr>
        <p:txBody>
          <a:bodyPr wrap="none" rtlCol="0">
            <a:spAutoFit/>
          </a:bodyPr>
          <a:lstStyle/>
          <a:p>
            <a:r>
              <a:rPr lang="en-US" sz="2800" b="1" i="1" dirty="0">
                <a:solidFill>
                  <a:srgbClr val="7030A0"/>
                </a:solidFill>
              </a:rPr>
              <a:t>“. . . in this I rejoice, yes, and I will rejoice.”</a:t>
            </a:r>
          </a:p>
        </p:txBody>
      </p:sp>
    </p:spTree>
    <p:extLst>
      <p:ext uri="{BB962C8B-B14F-4D97-AF65-F5344CB8AC3E}">
        <p14:creationId xmlns:p14="http://schemas.microsoft.com/office/powerpoint/2010/main" val="357500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151</TotalTime>
  <Words>1263</Words>
  <Application>Microsoft Office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The choice to rejoice</vt:lpstr>
      <vt:lpstr>Transforming Agents Romans 12:1,2</vt:lpstr>
      <vt:lpstr>The CHOICE to Rejoice</vt:lpstr>
      <vt:lpstr>The CHOICE to Rejoice</vt:lpstr>
      <vt:lpstr>The CHOICE to Rejoice</vt:lpstr>
      <vt:lpstr>The CHOICE to Rejoice</vt:lpstr>
      <vt:lpstr>The CHOICE to Rejoice</vt:lpstr>
      <vt:lpstr>The CHOICE to Rejoice</vt:lpstr>
      <vt:lpstr>The CHOICE to Rejoice</vt:lpstr>
      <vt:lpstr>The CHOICE to Rejoice</vt:lpstr>
      <vt:lpstr>The CHOICE to Rejoice</vt:lpstr>
      <vt:lpstr>The CHOICE to Rejoice</vt:lpstr>
      <vt:lpstr>The CHOICE to Rejoice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Rejoice Always</dc:title>
  <dc:creator>Paden, Eddie - LCMS Lang. Arts</dc:creator>
  <cp:lastModifiedBy>Paden, Eddie - LCMS Lang. Arts</cp:lastModifiedBy>
  <cp:revision>21</cp:revision>
  <cp:lastPrinted>2020-09-23T16:35:55Z</cp:lastPrinted>
  <dcterms:created xsi:type="dcterms:W3CDTF">2020-09-23T14:50:41Z</dcterms:created>
  <dcterms:modified xsi:type="dcterms:W3CDTF">2020-09-23T17:22:38Z</dcterms:modified>
</cp:coreProperties>
</file>