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6" r:id="rId3"/>
    <p:sldId id="257" r:id="rId4"/>
    <p:sldId id="302" r:id="rId5"/>
    <p:sldId id="301" r:id="rId6"/>
    <p:sldId id="300" r:id="rId7"/>
    <p:sldId id="299" r:id="rId8"/>
    <p:sldId id="298" r:id="rId9"/>
    <p:sldId id="306" r:id="rId10"/>
    <p:sldId id="305" r:id="rId11"/>
    <p:sldId id="304" r:id="rId12"/>
    <p:sldId id="303" r:id="rId13"/>
    <p:sldId id="309" r:id="rId14"/>
    <p:sldId id="308" r:id="rId15"/>
    <p:sldId id="307" r:id="rId16"/>
    <p:sldId id="310" r:id="rId17"/>
    <p:sldId id="297" r:id="rId18"/>
    <p:sldId id="311" r:id="rId19"/>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8" d="100"/>
          <a:sy n="68" d="100"/>
        </p:scale>
        <p:origin x="42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(Teaching us to Persevere)</a:t>
            </a:r>
          </a:p>
        </p:txBody>
      </p:sp>
    </p:spTree>
    <p:extLst>
      <p:ext uri="{BB962C8B-B14F-4D97-AF65-F5344CB8AC3E}">
        <p14:creationId xmlns:p14="http://schemas.microsoft.com/office/powerpoint/2010/main" val="223454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t>So, how does prayer change us in terms of making us more perseverant in our lives?</a:t>
            </a:r>
          </a:p>
          <a:p>
            <a:r>
              <a:rPr lang="en-US" sz="2800" dirty="0"/>
              <a:t>Helps give us a proper view of God.</a:t>
            </a:r>
          </a:p>
          <a:p>
            <a:r>
              <a:rPr lang="en-US" sz="2800" dirty="0"/>
              <a:t>God is </a:t>
            </a:r>
            <a:r>
              <a:rPr lang="en-US" sz="2800" b="1" i="1" u="sng" dirty="0">
                <a:solidFill>
                  <a:srgbClr val="FF0000"/>
                </a:solidFill>
              </a:rPr>
              <a:t>NOT</a:t>
            </a:r>
            <a:r>
              <a:rPr lang="en-US" sz="2800" dirty="0"/>
              <a:t> like the uncaring judge in the parable.</a:t>
            </a:r>
          </a:p>
          <a:p>
            <a:r>
              <a:rPr lang="en-US" sz="2800" dirty="0"/>
              <a:t>He cares about us to the point of sending His only Son to die on our behalf.</a:t>
            </a:r>
          </a:p>
          <a:p>
            <a:r>
              <a:rPr lang="en-US" sz="2800" dirty="0"/>
              <a:t>So, what lessons can be learned from this situation about preserving in prayer when God seems to delay the answer?</a:t>
            </a:r>
          </a:p>
          <a:p>
            <a:r>
              <a:rPr lang="en-US" sz="2800" dirty="0"/>
              <a:t>First, God’s delays are always for our good, even if the reasons are hidden from us.</a:t>
            </a:r>
          </a:p>
          <a:p>
            <a:r>
              <a:rPr lang="en-US" sz="2800" dirty="0"/>
              <a:t>Let’s look at a few verses quickly</a:t>
            </a:r>
          </a:p>
        </p:txBody>
      </p:sp>
    </p:spTree>
    <p:extLst>
      <p:ext uri="{BB962C8B-B14F-4D97-AF65-F5344CB8AC3E}">
        <p14:creationId xmlns:p14="http://schemas.microsoft.com/office/powerpoint/2010/main" val="272437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916387"/>
          </a:xfrm>
        </p:spPr>
        <p:txBody>
          <a:bodyPr>
            <a:normAutofit/>
          </a:bodyPr>
          <a:lstStyle/>
          <a:p>
            <a:r>
              <a:rPr lang="en-US" sz="2800" dirty="0"/>
              <a:t>John 11 – Death of Lazarus.  Notice a couple verses (V 6 and 21 then V 4</a:t>
            </a:r>
          </a:p>
          <a:p>
            <a:endParaRPr lang="en-US" sz="2800" dirty="0"/>
          </a:p>
          <a:p>
            <a:endParaRPr lang="en-US" sz="2800" dirty="0"/>
          </a:p>
          <a:p>
            <a:endParaRPr lang="en-US" sz="2800" dirty="0"/>
          </a:p>
          <a:p>
            <a:endParaRPr lang="en-US" sz="2800" dirty="0"/>
          </a:p>
          <a:p>
            <a:endParaRPr lang="en-US" sz="2800" dirty="0"/>
          </a:p>
          <a:p>
            <a:endParaRPr lang="en-US" sz="2800" dirty="0"/>
          </a:p>
          <a:p>
            <a:r>
              <a:rPr lang="en-US" sz="2800" dirty="0"/>
              <a:t>One of the reasons for delay is for the glorification of our God!</a:t>
            </a:r>
          </a:p>
          <a:p>
            <a:r>
              <a:rPr lang="en-US" sz="2800" dirty="0"/>
              <a:t>Now notice James 5:7 and the reasons given here as to why sometimes our God delays.</a:t>
            </a:r>
          </a:p>
        </p:txBody>
      </p:sp>
      <p:sp>
        <p:nvSpPr>
          <p:cNvPr id="4" name="TextBox 3">
            <a:extLst>
              <a:ext uri="{FF2B5EF4-FFF2-40B4-BE49-F238E27FC236}">
                <a16:creationId xmlns:a16="http://schemas.microsoft.com/office/drawing/2014/main" id="{03A4EFA8-39B0-4D94-B307-D7CD1867FEFA}"/>
              </a:ext>
            </a:extLst>
          </p:cNvPr>
          <p:cNvSpPr txBox="1"/>
          <p:nvPr/>
        </p:nvSpPr>
        <p:spPr>
          <a:xfrm>
            <a:off x="1051029" y="1725105"/>
            <a:ext cx="10089942" cy="830997"/>
          </a:xfrm>
          <a:prstGeom prst="rect">
            <a:avLst/>
          </a:prstGeom>
          <a:solidFill>
            <a:schemeClr val="bg1">
              <a:lumMod val="85000"/>
            </a:schemeClr>
          </a:solidFill>
          <a:ln w="28575">
            <a:solidFill>
              <a:schemeClr val="tx1"/>
            </a:solidFill>
          </a:ln>
        </p:spPr>
        <p:txBody>
          <a:bodyPr wrap="none" rtlCol="0">
            <a:spAutoFit/>
          </a:bodyPr>
          <a:lstStyle/>
          <a:p>
            <a:pPr algn="ctr"/>
            <a:r>
              <a:rPr lang="en-US"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6 </a:t>
            </a:r>
            <a:r>
              <a:rPr lang="en-US" sz="2400" b="1" dirty="0">
                <a:solidFill>
                  <a:srgbClr val="7030A0"/>
                </a:solidFill>
                <a:latin typeface="Calibri" panose="020F0502020204030204" pitchFamily="34" charset="0"/>
                <a:cs typeface="Calibri" panose="020F0502020204030204" pitchFamily="34" charset="0"/>
              </a:rPr>
              <a:t>So, when He heard that he was sick, He stayed two more days in the place </a:t>
            </a:r>
          </a:p>
          <a:p>
            <a:pPr algn="ctr"/>
            <a:r>
              <a:rPr lang="en-US" sz="2400" b="1" dirty="0">
                <a:solidFill>
                  <a:srgbClr val="7030A0"/>
                </a:solidFill>
                <a:latin typeface="Calibri" panose="020F0502020204030204" pitchFamily="34" charset="0"/>
                <a:cs typeface="Calibri" panose="020F0502020204030204" pitchFamily="34" charset="0"/>
              </a:rPr>
              <a:t>where He was.</a:t>
            </a:r>
          </a:p>
        </p:txBody>
      </p:sp>
      <p:sp>
        <p:nvSpPr>
          <p:cNvPr id="5" name="TextBox 4">
            <a:extLst>
              <a:ext uri="{FF2B5EF4-FFF2-40B4-BE49-F238E27FC236}">
                <a16:creationId xmlns:a16="http://schemas.microsoft.com/office/drawing/2014/main" id="{AE870CBD-CCC5-4142-B2A0-2537A579FA83}"/>
              </a:ext>
            </a:extLst>
          </p:cNvPr>
          <p:cNvSpPr txBox="1"/>
          <p:nvPr/>
        </p:nvSpPr>
        <p:spPr>
          <a:xfrm>
            <a:off x="880213" y="2821724"/>
            <a:ext cx="10431574"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21 </a:t>
            </a:r>
            <a:r>
              <a:rPr lang="en-US" sz="2400" b="1" dirty="0">
                <a:solidFill>
                  <a:srgbClr val="7030A0"/>
                </a:solidFill>
                <a:latin typeface="Calibri" panose="020F0502020204030204" pitchFamily="34" charset="0"/>
                <a:cs typeface="Calibri" panose="020F0502020204030204" pitchFamily="34" charset="0"/>
              </a:rPr>
              <a:t>Now Martha said to Jesus, “Lord, if You had been here, my brother would not </a:t>
            </a:r>
          </a:p>
          <a:p>
            <a:pPr algn="ctr"/>
            <a:r>
              <a:rPr lang="en-US" sz="2400" b="1" dirty="0">
                <a:solidFill>
                  <a:srgbClr val="7030A0"/>
                </a:solidFill>
                <a:latin typeface="Calibri" panose="020F0502020204030204" pitchFamily="34" charset="0"/>
                <a:cs typeface="Calibri" panose="020F0502020204030204" pitchFamily="34" charset="0"/>
              </a:rPr>
              <a:t>have died</a:t>
            </a:r>
            <a:r>
              <a:rPr lang="en-US" dirty="0"/>
              <a:t>.</a:t>
            </a:r>
            <a:endParaRPr lang="en-US" sz="2400" b="1" dirty="0">
              <a:solidFill>
                <a:srgbClr val="7030A0"/>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1904269-A55B-4BC0-9421-CB54A62EFCA6}"/>
              </a:ext>
            </a:extLst>
          </p:cNvPr>
          <p:cNvSpPr txBox="1"/>
          <p:nvPr/>
        </p:nvSpPr>
        <p:spPr>
          <a:xfrm>
            <a:off x="880213" y="4002658"/>
            <a:ext cx="10953832"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4 </a:t>
            </a:r>
            <a:r>
              <a:rPr lang="en-US" sz="2400" b="1" dirty="0">
                <a:solidFill>
                  <a:srgbClr val="7030A0"/>
                </a:solidFill>
                <a:latin typeface="Calibri" panose="020F0502020204030204" pitchFamily="34" charset="0"/>
                <a:cs typeface="Calibri" panose="020F0502020204030204" pitchFamily="34" charset="0"/>
              </a:rPr>
              <a:t>When Jesus heard </a:t>
            </a:r>
            <a:r>
              <a:rPr lang="en-US" sz="2400" b="1" i="1" dirty="0">
                <a:solidFill>
                  <a:srgbClr val="7030A0"/>
                </a:solidFill>
                <a:latin typeface="Calibri" panose="020F0502020204030204" pitchFamily="34" charset="0"/>
                <a:cs typeface="Calibri" panose="020F0502020204030204" pitchFamily="34" charset="0"/>
              </a:rPr>
              <a:t>that,</a:t>
            </a:r>
            <a:r>
              <a:rPr lang="en-US" sz="2400" b="1" dirty="0">
                <a:solidFill>
                  <a:srgbClr val="7030A0"/>
                </a:solidFill>
                <a:latin typeface="Calibri" panose="020F0502020204030204" pitchFamily="34" charset="0"/>
                <a:cs typeface="Calibri" panose="020F0502020204030204" pitchFamily="34" charset="0"/>
              </a:rPr>
              <a:t> He said, “This sickness is not unto death, but for the glory </a:t>
            </a:r>
          </a:p>
          <a:p>
            <a:pPr algn="ctr"/>
            <a:r>
              <a:rPr lang="en-US" sz="2400" b="1" dirty="0">
                <a:solidFill>
                  <a:srgbClr val="7030A0"/>
                </a:solidFill>
                <a:latin typeface="Calibri" panose="020F0502020204030204" pitchFamily="34" charset="0"/>
                <a:cs typeface="Calibri" panose="020F0502020204030204" pitchFamily="34" charset="0"/>
              </a:rPr>
              <a:t>of God, that the Son of God may be glorified through it.”</a:t>
            </a:r>
          </a:p>
        </p:txBody>
      </p:sp>
    </p:spTree>
    <p:extLst>
      <p:ext uri="{BB962C8B-B14F-4D97-AF65-F5344CB8AC3E}">
        <p14:creationId xmlns:p14="http://schemas.microsoft.com/office/powerpoint/2010/main" val="286291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1+#ppt_w/2"/>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1000" fill="hold"/>
                                        <p:tgtEl>
                                          <p:spTgt spid="6"/>
                                        </p:tgtEl>
                                        <p:attrNameLst>
                                          <p:attrName>ppt_x</p:attrName>
                                        </p:attrNameLst>
                                      </p:cBhvr>
                                      <p:tavLst>
                                        <p:tav tm="0">
                                          <p:val>
                                            <p:strVal val="0-#ppt_w/2"/>
                                          </p:val>
                                        </p:tav>
                                        <p:tav tm="100000">
                                          <p:val>
                                            <p:strVal val="#ppt_x"/>
                                          </p:val>
                                        </p:tav>
                                      </p:tavLst>
                                    </p:anim>
                                    <p:anim calcmode="lin" valueType="num">
                                      <p:cBhvr additive="base">
                                        <p:cTn id="25"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851072"/>
          </a:xfrm>
        </p:spPr>
        <p:txBody>
          <a:bodyPr>
            <a:normAutofit/>
          </a:bodyPr>
          <a:lstStyle/>
          <a:p>
            <a:pPr marL="0" indent="0">
              <a:buNone/>
            </a:pPr>
            <a:endParaRPr lang="en-US" sz="2800" dirty="0"/>
          </a:p>
          <a:p>
            <a:endParaRPr lang="en-US" sz="2800" dirty="0"/>
          </a:p>
          <a:p>
            <a:endParaRPr lang="en-US" sz="2800" dirty="0"/>
          </a:p>
          <a:p>
            <a:r>
              <a:rPr lang="en-US" sz="2800" dirty="0"/>
              <a:t>Wait patiently until it receives the early and latter rain</a:t>
            </a:r>
          </a:p>
          <a:p>
            <a:r>
              <a:rPr lang="en-US" sz="2800" dirty="0"/>
              <a:t>In other words – we wait patiently (V 8) for the Lord to “grow us” (like the rain grows the crops) and prepares us for the coming of the Lord (V 8).  The rains do come, the payoff also does come!</a:t>
            </a:r>
          </a:p>
          <a:p>
            <a:r>
              <a:rPr lang="en-US" sz="2800" dirty="0"/>
              <a:t>Noah waited how long till the rains came?  And during that time, how was he treated and viewed by those around him?</a:t>
            </a:r>
          </a:p>
          <a:p>
            <a:r>
              <a:rPr lang="en-US" sz="2800" dirty="0"/>
              <a:t>We could talk about Luke 13:7-9 and the parable of the fig tree and the master wanting to cut the fig tree down as it did not bear fruit but was told to wait another year after fertilization application.</a:t>
            </a:r>
          </a:p>
        </p:txBody>
      </p:sp>
      <p:sp>
        <p:nvSpPr>
          <p:cNvPr id="4" name="TextBox 3">
            <a:extLst>
              <a:ext uri="{FF2B5EF4-FFF2-40B4-BE49-F238E27FC236}">
                <a16:creationId xmlns:a16="http://schemas.microsoft.com/office/drawing/2014/main" id="{38004E91-373A-4A7B-A255-27C845D3802E}"/>
              </a:ext>
            </a:extLst>
          </p:cNvPr>
          <p:cNvSpPr txBox="1"/>
          <p:nvPr/>
        </p:nvSpPr>
        <p:spPr>
          <a:xfrm>
            <a:off x="892628" y="996042"/>
            <a:ext cx="10662086"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Therefore be patient, brethren, until the coming of the Lord. See </a:t>
            </a:r>
            <a:r>
              <a:rPr lang="en-US" sz="2400" b="1" i="1" dirty="0">
                <a:solidFill>
                  <a:srgbClr val="7030A0"/>
                </a:solidFill>
                <a:latin typeface="Calibri" panose="020F0502020204030204" pitchFamily="34" charset="0"/>
                <a:cs typeface="Calibri" panose="020F0502020204030204" pitchFamily="34" charset="0"/>
              </a:rPr>
              <a:t>how</a:t>
            </a:r>
            <a:r>
              <a:rPr lang="en-US" sz="2400" b="1" dirty="0">
                <a:solidFill>
                  <a:srgbClr val="7030A0"/>
                </a:solidFill>
                <a:latin typeface="Calibri" panose="020F0502020204030204" pitchFamily="34" charset="0"/>
                <a:cs typeface="Calibri" panose="020F0502020204030204" pitchFamily="34" charset="0"/>
              </a:rPr>
              <a:t> the farmer </a:t>
            </a:r>
          </a:p>
          <a:p>
            <a:pPr algn="ctr"/>
            <a:r>
              <a:rPr lang="en-US" sz="2400" b="1" dirty="0">
                <a:solidFill>
                  <a:srgbClr val="7030A0"/>
                </a:solidFill>
                <a:latin typeface="Calibri" panose="020F0502020204030204" pitchFamily="34" charset="0"/>
                <a:cs typeface="Calibri" panose="020F0502020204030204" pitchFamily="34" charset="0"/>
              </a:rPr>
              <a:t>waits for the precious fruit of the earth, waiting patiently for it until it receives </a:t>
            </a:r>
          </a:p>
          <a:p>
            <a:pPr algn="ctr"/>
            <a:r>
              <a:rPr lang="en-US" sz="2400" b="1" dirty="0">
                <a:solidFill>
                  <a:srgbClr val="7030A0"/>
                </a:solidFill>
                <a:latin typeface="Calibri" panose="020F0502020204030204" pitchFamily="34" charset="0"/>
                <a:cs typeface="Calibri" panose="020F0502020204030204" pitchFamily="34" charset="0"/>
              </a:rPr>
              <a:t>the early and latter rain.</a:t>
            </a:r>
          </a:p>
        </p:txBody>
      </p:sp>
    </p:spTree>
    <p:extLst>
      <p:ext uri="{BB962C8B-B14F-4D97-AF65-F5344CB8AC3E}">
        <p14:creationId xmlns:p14="http://schemas.microsoft.com/office/powerpoint/2010/main" val="188360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970815"/>
          </a:xfrm>
        </p:spPr>
        <p:txBody>
          <a:bodyPr>
            <a:normAutofit/>
          </a:bodyPr>
          <a:lstStyle/>
          <a:p>
            <a:r>
              <a:rPr lang="en-US" sz="2800" dirty="0"/>
              <a:t>Second, God is </a:t>
            </a:r>
            <a:r>
              <a:rPr lang="en-US" sz="2800" b="1" i="1" u="sng" dirty="0">
                <a:solidFill>
                  <a:srgbClr val="FF0000"/>
                </a:solidFill>
              </a:rPr>
              <a:t>NOT</a:t>
            </a:r>
            <a:r>
              <a:rPr lang="en-US" sz="2800" dirty="0"/>
              <a:t> on a time line like us. (</a:t>
            </a:r>
            <a:r>
              <a:rPr lang="en-US" sz="2800" b="1" i="1" u="sng" dirty="0"/>
              <a:t>WARNING – HARD TOPIC HERE!</a:t>
            </a:r>
            <a:r>
              <a:rPr lang="en-US" sz="2800" dirty="0"/>
              <a:t>)</a:t>
            </a:r>
          </a:p>
          <a:p>
            <a:r>
              <a:rPr lang="en-US" sz="2800" dirty="0"/>
              <a:t>God created the linear-time line we live on.  He is NOT on it, but outside of it.</a:t>
            </a:r>
          </a:p>
          <a:p>
            <a:r>
              <a:rPr lang="en-US" sz="2800" dirty="0"/>
              <a:t>He is the great “I AM.”  Which means He was, He is, and He will be </a:t>
            </a:r>
            <a:r>
              <a:rPr lang="en-US" sz="2800" b="1" i="1" u="sng" dirty="0">
                <a:solidFill>
                  <a:srgbClr val="FF0000"/>
                </a:solidFill>
              </a:rPr>
              <a:t>all at the same time</a:t>
            </a:r>
            <a:r>
              <a:rPr lang="en-US" sz="2800" dirty="0"/>
              <a:t>!</a:t>
            </a:r>
          </a:p>
          <a:p>
            <a:r>
              <a:rPr lang="en-US" sz="2800" dirty="0"/>
              <a:t>So, He sees time differently from us!</a:t>
            </a:r>
          </a:p>
          <a:p>
            <a:r>
              <a:rPr lang="en-US" sz="2800" dirty="0"/>
              <a:t>Isaiah 46:10</a:t>
            </a:r>
          </a:p>
          <a:p>
            <a:endParaRPr lang="en-US" sz="2800" dirty="0"/>
          </a:p>
          <a:p>
            <a:endParaRPr lang="en-US" sz="2800" dirty="0"/>
          </a:p>
          <a:p>
            <a:r>
              <a:rPr lang="en-US" sz="2800" dirty="0"/>
              <a:t>“I am, I was, I will be” – All at the same time!</a:t>
            </a:r>
          </a:p>
        </p:txBody>
      </p:sp>
      <p:sp>
        <p:nvSpPr>
          <p:cNvPr id="4" name="TextBox 3">
            <a:extLst>
              <a:ext uri="{FF2B5EF4-FFF2-40B4-BE49-F238E27FC236}">
                <a16:creationId xmlns:a16="http://schemas.microsoft.com/office/drawing/2014/main" id="{5FBE25FA-0C10-472A-8FEA-F82132985B59}"/>
              </a:ext>
            </a:extLst>
          </p:cNvPr>
          <p:cNvSpPr txBox="1"/>
          <p:nvPr/>
        </p:nvSpPr>
        <p:spPr>
          <a:xfrm>
            <a:off x="838200" y="4876800"/>
            <a:ext cx="10819500"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Declaring the end from the beginning, and from ancient times the things that are </a:t>
            </a:r>
          </a:p>
          <a:p>
            <a:pPr algn="ctr"/>
            <a:r>
              <a:rPr lang="en-US" sz="2400" b="1" dirty="0">
                <a:solidFill>
                  <a:srgbClr val="7030A0"/>
                </a:solidFill>
                <a:latin typeface="Calibri" panose="020F0502020204030204" pitchFamily="34" charset="0"/>
                <a:cs typeface="Calibri" panose="020F0502020204030204" pitchFamily="34" charset="0"/>
              </a:rPr>
              <a:t>not yet done, saying, My counsel shall stand, and I will do all my pleasure:</a:t>
            </a:r>
          </a:p>
        </p:txBody>
      </p:sp>
    </p:spTree>
    <p:extLst>
      <p:ext uri="{BB962C8B-B14F-4D97-AF65-F5344CB8AC3E}">
        <p14:creationId xmlns:p14="http://schemas.microsoft.com/office/powerpoint/2010/main" val="416916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2" presetClass="entr" presetSubtype="9"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1000" fill="hold"/>
                                        <p:tgtEl>
                                          <p:spTgt spid="4"/>
                                        </p:tgtEl>
                                        <p:attrNameLst>
                                          <p:attrName>ppt_x</p:attrName>
                                        </p:attrNameLst>
                                      </p:cBhvr>
                                      <p:tavLst>
                                        <p:tav tm="0">
                                          <p:val>
                                            <p:strVal val="0-#ppt_w/2"/>
                                          </p:val>
                                        </p:tav>
                                        <p:tav tm="100000">
                                          <p:val>
                                            <p:strVal val="#ppt_x"/>
                                          </p:val>
                                        </p:tav>
                                      </p:tavLst>
                                    </p:anim>
                                    <p:anim calcmode="lin" valueType="num">
                                      <p:cBhvr additive="base">
                                        <p:cTn id="3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latin typeface="Calibri" panose="020F0502020204030204" pitchFamily="34" charset="0"/>
                <a:cs typeface="Calibri" panose="020F0502020204030204" pitchFamily="34" charset="0"/>
              </a:rPr>
              <a:t>2 Peter 3:8</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God “sees” things differently.</a:t>
            </a:r>
          </a:p>
          <a:p>
            <a:r>
              <a:rPr lang="en-US" sz="2800" dirty="0">
                <a:latin typeface="Calibri" panose="020F0502020204030204" pitchFamily="34" charset="0"/>
                <a:cs typeface="Calibri" panose="020F0502020204030204" pitchFamily="34" charset="0"/>
              </a:rPr>
              <a:t>My opinion – God sees all at the same time, like it was, is and will be.</a:t>
            </a:r>
          </a:p>
          <a:p>
            <a:r>
              <a:rPr lang="en-US" sz="2800" b="1" i="1" u="sng" dirty="0">
                <a:solidFill>
                  <a:srgbClr val="FF0000"/>
                </a:solidFill>
                <a:latin typeface="Calibri" panose="020F0502020204030204" pitchFamily="34" charset="0"/>
                <a:cs typeface="Calibri" panose="020F0502020204030204" pitchFamily="34" charset="0"/>
              </a:rPr>
              <a:t>We have to persevere in this life with the understanding that God KNOWS/SEES what is truly best for us and loves us and won’t give us a stone instead of bread!</a:t>
            </a:r>
          </a:p>
        </p:txBody>
      </p:sp>
      <p:sp>
        <p:nvSpPr>
          <p:cNvPr id="4" name="TextBox 3">
            <a:extLst>
              <a:ext uri="{FF2B5EF4-FFF2-40B4-BE49-F238E27FC236}">
                <a16:creationId xmlns:a16="http://schemas.microsoft.com/office/drawing/2014/main" id="{6E3531DD-A2DE-4ABF-802A-41445761A495}"/>
              </a:ext>
            </a:extLst>
          </p:cNvPr>
          <p:cNvSpPr txBox="1"/>
          <p:nvPr/>
        </p:nvSpPr>
        <p:spPr>
          <a:xfrm>
            <a:off x="919842" y="1387928"/>
            <a:ext cx="10352315" cy="830997"/>
          </a:xfrm>
          <a:prstGeom prst="rect">
            <a:avLst/>
          </a:prstGeom>
          <a:solidFill>
            <a:schemeClr val="bg1">
              <a:lumMod val="85000"/>
            </a:schemeClr>
          </a:solidFill>
          <a:ln w="25400">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But, beloved, be not ignorant of this one thing, that one day is with the Lord as a thousand years, and a thousand years as one day.</a:t>
            </a:r>
          </a:p>
        </p:txBody>
      </p:sp>
      <p:sp>
        <p:nvSpPr>
          <p:cNvPr id="5" name="TextBox 4">
            <a:extLst>
              <a:ext uri="{FF2B5EF4-FFF2-40B4-BE49-F238E27FC236}">
                <a16:creationId xmlns:a16="http://schemas.microsoft.com/office/drawing/2014/main" id="{D91A2135-F0CA-4A2E-A082-8DC433E25547}"/>
              </a:ext>
            </a:extLst>
          </p:cNvPr>
          <p:cNvSpPr txBox="1"/>
          <p:nvPr/>
        </p:nvSpPr>
        <p:spPr>
          <a:xfrm>
            <a:off x="704850" y="4878764"/>
            <a:ext cx="11377089" cy="1569660"/>
          </a:xfrm>
          <a:prstGeom prst="rect">
            <a:avLst/>
          </a:prstGeom>
          <a:solidFill>
            <a:schemeClr val="bg1">
              <a:lumMod val="85000"/>
            </a:schemeClr>
          </a:solidFill>
          <a:ln w="25400">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Or what man is there among you who, if his son asks for bread, will give him a stone? </a:t>
            </a:r>
          </a:p>
          <a:p>
            <a:pPr algn="ct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Or if he asks for a fish, will he give him a serpent? </a:t>
            </a:r>
            <a:r>
              <a:rPr lang="en-US" sz="2400" b="1" baseline="30000" dirty="0">
                <a:solidFill>
                  <a:srgbClr val="7030A0"/>
                </a:solidFill>
                <a:latin typeface="Calibri" panose="020F0502020204030204" pitchFamily="34" charset="0"/>
                <a:cs typeface="Calibri" panose="020F0502020204030204" pitchFamily="34" charset="0"/>
              </a:rPr>
              <a:t>11 </a:t>
            </a:r>
            <a:r>
              <a:rPr lang="en-US" sz="2400" b="1" dirty="0">
                <a:solidFill>
                  <a:srgbClr val="7030A0"/>
                </a:solidFill>
                <a:latin typeface="Calibri" panose="020F0502020204030204" pitchFamily="34" charset="0"/>
                <a:cs typeface="Calibri" panose="020F0502020204030204" pitchFamily="34" charset="0"/>
              </a:rPr>
              <a:t>If you then, being evil, know how </a:t>
            </a:r>
          </a:p>
          <a:p>
            <a:pPr algn="ctr"/>
            <a:r>
              <a:rPr lang="en-US" sz="2400" b="1" dirty="0">
                <a:solidFill>
                  <a:srgbClr val="7030A0"/>
                </a:solidFill>
                <a:latin typeface="Calibri" panose="020F0502020204030204" pitchFamily="34" charset="0"/>
                <a:cs typeface="Calibri" panose="020F0502020204030204" pitchFamily="34" charset="0"/>
              </a:rPr>
              <a:t>to give good gifts to your children, how much more will your Father who is in heaven </a:t>
            </a:r>
          </a:p>
          <a:p>
            <a:pPr algn="ctr"/>
            <a:r>
              <a:rPr lang="en-US" sz="2400" b="1" dirty="0">
                <a:solidFill>
                  <a:srgbClr val="7030A0"/>
                </a:solidFill>
                <a:latin typeface="Calibri" panose="020F0502020204030204" pitchFamily="34" charset="0"/>
                <a:cs typeface="Calibri" panose="020F0502020204030204" pitchFamily="34" charset="0"/>
              </a:rPr>
              <a:t>give good things to those who ask Him</a:t>
            </a:r>
            <a:r>
              <a:rPr lang="en-US" dirty="0"/>
              <a:t>!</a:t>
            </a:r>
          </a:p>
        </p:txBody>
      </p:sp>
    </p:spTree>
    <p:extLst>
      <p:ext uri="{BB962C8B-B14F-4D97-AF65-F5344CB8AC3E}">
        <p14:creationId xmlns:p14="http://schemas.microsoft.com/office/powerpoint/2010/main" val="373178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1+#ppt_w/2"/>
                                          </p:val>
                                        </p:tav>
                                        <p:tav tm="100000">
                                          <p:val>
                                            <p:strVal val="#ppt_x"/>
                                          </p:val>
                                        </p:tav>
                                      </p:tavLst>
                                    </p:anim>
                                    <p:anim calcmode="lin" valueType="num">
                                      <p:cBhvr additive="base">
                                        <p:cTn id="32"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latin typeface="Calibri" panose="020F0502020204030204" pitchFamily="34" charset="0"/>
                <a:cs typeface="Calibri" panose="020F0502020204030204" pitchFamily="34" charset="0"/>
              </a:rPr>
              <a:t>What do a stone and bread have in common?  What does a snake and a fish have in common?</a:t>
            </a:r>
          </a:p>
          <a:p>
            <a:r>
              <a:rPr lang="en-US" sz="2800" b="1" i="1" u="sng" dirty="0">
                <a:latin typeface="Calibri" panose="020F0502020204030204" pitchFamily="34" charset="0"/>
                <a:cs typeface="Calibri" panose="020F0502020204030204" pitchFamily="34" charset="0"/>
              </a:rPr>
              <a:t>The pairs have similarities but are vastly different!</a:t>
            </a:r>
          </a:p>
          <a:p>
            <a:r>
              <a:rPr lang="en-US" sz="2800" dirty="0">
                <a:latin typeface="Calibri" panose="020F0502020204030204" pitchFamily="34" charset="0"/>
                <a:cs typeface="Calibri" panose="020F0502020204030204" pitchFamily="34" charset="0"/>
              </a:rPr>
              <a:t>We have to have trust that our God will give us good gifts and not bad gifts as we pray and wait, and sometimes wait and wait and wait.</a:t>
            </a:r>
          </a:p>
          <a:p>
            <a:r>
              <a:rPr lang="en-US" sz="2800" dirty="0">
                <a:latin typeface="Calibri" panose="020F0502020204030204" pitchFamily="34" charset="0"/>
                <a:cs typeface="Calibri" panose="020F0502020204030204" pitchFamily="34" charset="0"/>
              </a:rPr>
              <a:t>Just because we are waiting, this does NOT mean that our God is being bad or evil with us.</a:t>
            </a:r>
          </a:p>
          <a:p>
            <a:r>
              <a:rPr lang="en-US" sz="2800" dirty="0">
                <a:latin typeface="Calibri" panose="020F0502020204030204" pitchFamily="34" charset="0"/>
                <a:cs typeface="Calibri" panose="020F0502020204030204" pitchFamily="34" charset="0"/>
              </a:rPr>
              <a:t>So as prayer teaches perseverance, it ALSO helps teach us something about TRUST (but that would be another lesson!! </a:t>
            </a:r>
            <a:r>
              <a:rPr lang="en-US" sz="2800" dirty="0">
                <a:latin typeface="Calibri" panose="020F0502020204030204" pitchFamily="34" charset="0"/>
                <a:cs typeface="Calibri" panose="020F0502020204030204" pitchFamily="34" charset="0"/>
                <a:sym typeface="Wingdings" panose="05000000000000000000" pitchFamily="2" charset="2"/>
              </a:rPr>
              <a:t>) another lesson I don’t have time to get into.</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5133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latin typeface="Calibri" panose="020F0502020204030204" pitchFamily="34" charset="0"/>
                <a:cs typeface="Calibri" panose="020F0502020204030204" pitchFamily="34" charset="0"/>
              </a:rPr>
              <a:t>This passage in Matthew 7 concludes with the Golden Rule as we call it, but I want to look the meaning of it in the context of the paragraph it is found.</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b="1" i="1" u="sng" dirty="0">
                <a:solidFill>
                  <a:srgbClr val="FF0000"/>
                </a:solidFill>
                <a:latin typeface="Calibri" panose="020F0502020204030204" pitchFamily="34" charset="0"/>
                <a:cs typeface="Calibri" panose="020F0502020204030204" pitchFamily="34" charset="0"/>
              </a:rPr>
              <a:t>What should we be doing as we wait?</a:t>
            </a:r>
          </a:p>
          <a:p>
            <a:r>
              <a:rPr lang="en-US" sz="2800" dirty="0">
                <a:latin typeface="Calibri" panose="020F0502020204030204" pitchFamily="34" charset="0"/>
                <a:cs typeface="Calibri" panose="020F0502020204030204" pitchFamily="34" charset="0"/>
              </a:rPr>
              <a:t>How do we get through the waiting, sometimes for years!!??</a:t>
            </a:r>
          </a:p>
          <a:p>
            <a:r>
              <a:rPr lang="en-US" sz="2800" dirty="0">
                <a:latin typeface="Calibri" panose="020F0502020204030204" pitchFamily="34" charset="0"/>
                <a:cs typeface="Calibri" panose="020F0502020204030204" pitchFamily="34" charset="0"/>
              </a:rPr>
              <a:t>Think about Elijah for a moment.</a:t>
            </a:r>
          </a:p>
          <a:p>
            <a:r>
              <a:rPr lang="en-US" sz="2800" dirty="0">
                <a:latin typeface="Calibri" panose="020F0502020204030204" pitchFamily="34" charset="0"/>
                <a:cs typeface="Calibri" panose="020F0502020204030204" pitchFamily="34" charset="0"/>
              </a:rPr>
              <a:t>He was in a deep funk after Jezebel threatens his life in 1 Kings 19</a:t>
            </a:r>
          </a:p>
          <a:p>
            <a:r>
              <a:rPr lang="en-US" sz="2800" dirty="0">
                <a:latin typeface="Calibri" panose="020F0502020204030204" pitchFamily="34" charset="0"/>
                <a:cs typeface="Calibri" panose="020F0502020204030204" pitchFamily="34" charset="0"/>
              </a:rPr>
              <a:t>What does our God tell him to do at the end of that chapter to get him out of his despair? (V 15ff)</a:t>
            </a:r>
          </a:p>
        </p:txBody>
      </p:sp>
      <p:sp>
        <p:nvSpPr>
          <p:cNvPr id="4" name="TextBox 3">
            <a:extLst>
              <a:ext uri="{FF2B5EF4-FFF2-40B4-BE49-F238E27FC236}">
                <a16:creationId xmlns:a16="http://schemas.microsoft.com/office/drawing/2014/main" id="{CAC71162-40B6-4ADA-A49A-D2422B7FEF4F}"/>
              </a:ext>
            </a:extLst>
          </p:cNvPr>
          <p:cNvSpPr txBox="1"/>
          <p:nvPr/>
        </p:nvSpPr>
        <p:spPr>
          <a:xfrm>
            <a:off x="1031421" y="2318657"/>
            <a:ext cx="10129157"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12 </a:t>
            </a:r>
            <a:r>
              <a:rPr lang="en-US" sz="2400" b="1" dirty="0">
                <a:solidFill>
                  <a:srgbClr val="7030A0"/>
                </a:solidFill>
                <a:latin typeface="Calibri" panose="020F0502020204030204" pitchFamily="34" charset="0"/>
                <a:cs typeface="Calibri" panose="020F0502020204030204" pitchFamily="34" charset="0"/>
              </a:rPr>
              <a:t>Therefore, whatever you want men to do to you, do also to them, for this is the Law and the Prophets.</a:t>
            </a:r>
          </a:p>
        </p:txBody>
      </p:sp>
    </p:spTree>
    <p:extLst>
      <p:ext uri="{BB962C8B-B14F-4D97-AF65-F5344CB8AC3E}">
        <p14:creationId xmlns:p14="http://schemas.microsoft.com/office/powerpoint/2010/main" val="109437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God tells him to </a:t>
            </a:r>
            <a:r>
              <a:rPr lang="en-US" sz="2800" b="1" i="1" u="sng" dirty="0">
                <a:solidFill>
                  <a:srgbClr val="FF0000"/>
                </a:solidFill>
                <a:latin typeface="Calibri" panose="020F0502020204030204" pitchFamily="34" charset="0"/>
                <a:cs typeface="Calibri" panose="020F0502020204030204" pitchFamily="34" charset="0"/>
              </a:rPr>
              <a:t>GET TO WORK!!  </a:t>
            </a:r>
            <a:r>
              <a:rPr lang="en-US" sz="2800" dirty="0">
                <a:latin typeface="Calibri" panose="020F0502020204030204" pitchFamily="34" charset="0"/>
                <a:cs typeface="Calibri" panose="020F0502020204030204" pitchFamily="34" charset="0"/>
              </a:rPr>
              <a:t>Don’t lay around thinking about your worries or fears, but talk to God and then get to work!!!</a:t>
            </a:r>
          </a:p>
          <a:p>
            <a:r>
              <a:rPr lang="en-US" sz="2800" dirty="0">
                <a:latin typeface="Calibri" panose="020F0502020204030204" pitchFamily="34" charset="0"/>
                <a:cs typeface="Calibri" panose="020F0502020204030204" pitchFamily="34" charset="0"/>
              </a:rPr>
              <a:t>Press towards that high mark!!</a:t>
            </a:r>
          </a:p>
          <a:p>
            <a:r>
              <a:rPr lang="en-US" sz="2800" dirty="0">
                <a:latin typeface="Calibri" panose="020F0502020204030204" pitchFamily="34" charset="0"/>
                <a:cs typeface="Calibri" panose="020F0502020204030204" pitchFamily="34" charset="0"/>
              </a:rPr>
              <a:t>Forget those things behind you!!</a:t>
            </a:r>
          </a:p>
          <a:p>
            <a:r>
              <a:rPr lang="en-US" sz="2800" dirty="0">
                <a:latin typeface="Calibri" panose="020F0502020204030204" pitchFamily="34" charset="0"/>
                <a:cs typeface="Calibri" panose="020F0502020204030204" pitchFamily="34" charset="0"/>
              </a:rPr>
              <a:t>Work while the day is light!!</a:t>
            </a:r>
          </a:p>
          <a:p>
            <a:r>
              <a:rPr lang="en-US" sz="2800" b="1" i="1" u="sng" dirty="0">
                <a:solidFill>
                  <a:srgbClr val="FF0000"/>
                </a:solidFill>
                <a:latin typeface="Calibri" panose="020F0502020204030204" pitchFamily="34" charset="0"/>
                <a:cs typeface="Calibri" panose="020F0502020204030204" pitchFamily="34" charset="0"/>
              </a:rPr>
              <a:t>Be working by doing unto others as you keep on asking, seeking, and knocking!</a:t>
            </a:r>
          </a:p>
        </p:txBody>
      </p:sp>
      <p:sp>
        <p:nvSpPr>
          <p:cNvPr id="4" name="TextBox 3">
            <a:extLst>
              <a:ext uri="{FF2B5EF4-FFF2-40B4-BE49-F238E27FC236}">
                <a16:creationId xmlns:a16="http://schemas.microsoft.com/office/drawing/2014/main" id="{901A71E1-4ABA-4631-A0C4-A521FAF40D97}"/>
              </a:ext>
            </a:extLst>
          </p:cNvPr>
          <p:cNvSpPr txBox="1"/>
          <p:nvPr/>
        </p:nvSpPr>
        <p:spPr>
          <a:xfrm>
            <a:off x="768553" y="733425"/>
            <a:ext cx="11264494"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15 </a:t>
            </a:r>
            <a:r>
              <a:rPr lang="en-US" sz="2400" b="1" dirty="0">
                <a:solidFill>
                  <a:srgbClr val="7030A0"/>
                </a:solidFill>
                <a:latin typeface="Calibri" panose="020F0502020204030204" pitchFamily="34" charset="0"/>
                <a:cs typeface="Calibri" panose="020F0502020204030204" pitchFamily="34" charset="0"/>
              </a:rPr>
              <a:t>Then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said to him: “Go, return on your way to the Wilderness of Damascus; </a:t>
            </a:r>
          </a:p>
          <a:p>
            <a:pPr algn="ctr"/>
            <a:r>
              <a:rPr lang="en-US" sz="2400" b="1" dirty="0">
                <a:solidFill>
                  <a:srgbClr val="7030A0"/>
                </a:solidFill>
                <a:latin typeface="Calibri" panose="020F0502020204030204" pitchFamily="34" charset="0"/>
                <a:cs typeface="Calibri" panose="020F0502020204030204" pitchFamily="34" charset="0"/>
              </a:rPr>
              <a:t>and when you arrive, anoint </a:t>
            </a:r>
            <a:r>
              <a:rPr lang="en-US" sz="2400" b="1" dirty="0" err="1">
                <a:solidFill>
                  <a:srgbClr val="7030A0"/>
                </a:solidFill>
                <a:latin typeface="Calibri" panose="020F0502020204030204" pitchFamily="34" charset="0"/>
                <a:cs typeface="Calibri" panose="020F0502020204030204" pitchFamily="34" charset="0"/>
              </a:rPr>
              <a:t>Hazael</a:t>
            </a:r>
            <a:r>
              <a:rPr lang="en-US" sz="2400" b="1" dirty="0">
                <a:solidFill>
                  <a:srgbClr val="7030A0"/>
                </a:solidFill>
                <a:latin typeface="Calibri" panose="020F0502020204030204" pitchFamily="34" charset="0"/>
                <a:cs typeface="Calibri" panose="020F0502020204030204" pitchFamily="34" charset="0"/>
              </a:rPr>
              <a:t> </a:t>
            </a:r>
            <a:r>
              <a:rPr lang="en-US" sz="2400" b="1" i="1" dirty="0">
                <a:solidFill>
                  <a:srgbClr val="7030A0"/>
                </a:solidFill>
                <a:latin typeface="Calibri" panose="020F0502020204030204" pitchFamily="34" charset="0"/>
                <a:cs typeface="Calibri" panose="020F0502020204030204" pitchFamily="34" charset="0"/>
              </a:rPr>
              <a:t>as</a:t>
            </a:r>
            <a:r>
              <a:rPr lang="en-US" sz="2400" b="1" dirty="0">
                <a:solidFill>
                  <a:srgbClr val="7030A0"/>
                </a:solidFill>
                <a:latin typeface="Calibri" panose="020F0502020204030204" pitchFamily="34" charset="0"/>
                <a:cs typeface="Calibri" panose="020F0502020204030204" pitchFamily="34" charset="0"/>
              </a:rPr>
              <a:t> king over Syria. </a:t>
            </a:r>
            <a:r>
              <a:rPr lang="en-US" sz="2400" b="1" baseline="30000" dirty="0">
                <a:solidFill>
                  <a:srgbClr val="7030A0"/>
                </a:solidFill>
                <a:latin typeface="Calibri" panose="020F0502020204030204" pitchFamily="34" charset="0"/>
                <a:cs typeface="Calibri" panose="020F0502020204030204" pitchFamily="34" charset="0"/>
              </a:rPr>
              <a:t>16 </a:t>
            </a:r>
            <a:r>
              <a:rPr lang="en-US" sz="2400" b="1" dirty="0">
                <a:solidFill>
                  <a:srgbClr val="7030A0"/>
                </a:solidFill>
                <a:latin typeface="Calibri" panose="020F0502020204030204" pitchFamily="34" charset="0"/>
                <a:cs typeface="Calibri" panose="020F0502020204030204" pitchFamily="34" charset="0"/>
              </a:rPr>
              <a:t>Also you shall anoint Jehu the </a:t>
            </a:r>
          </a:p>
          <a:p>
            <a:pPr algn="ctr"/>
            <a:r>
              <a:rPr lang="en-US" sz="2400" b="1" dirty="0">
                <a:solidFill>
                  <a:srgbClr val="7030A0"/>
                </a:solidFill>
                <a:latin typeface="Calibri" panose="020F0502020204030204" pitchFamily="34" charset="0"/>
                <a:cs typeface="Calibri" panose="020F0502020204030204" pitchFamily="34" charset="0"/>
              </a:rPr>
              <a:t>son of </a:t>
            </a:r>
            <a:r>
              <a:rPr lang="en-US" sz="2400" b="1" dirty="0" err="1">
                <a:solidFill>
                  <a:srgbClr val="7030A0"/>
                </a:solidFill>
                <a:latin typeface="Calibri" panose="020F0502020204030204" pitchFamily="34" charset="0"/>
                <a:cs typeface="Calibri" panose="020F0502020204030204" pitchFamily="34" charset="0"/>
              </a:rPr>
              <a:t>Nimshi</a:t>
            </a:r>
            <a:r>
              <a:rPr lang="en-US" sz="2400" b="1" dirty="0">
                <a:solidFill>
                  <a:srgbClr val="7030A0"/>
                </a:solidFill>
                <a:latin typeface="Calibri" panose="020F0502020204030204" pitchFamily="34" charset="0"/>
                <a:cs typeface="Calibri" panose="020F0502020204030204" pitchFamily="34" charset="0"/>
              </a:rPr>
              <a:t> </a:t>
            </a:r>
            <a:r>
              <a:rPr lang="en-US" sz="2400" b="1" i="1" dirty="0">
                <a:solidFill>
                  <a:srgbClr val="7030A0"/>
                </a:solidFill>
                <a:latin typeface="Calibri" panose="020F0502020204030204" pitchFamily="34" charset="0"/>
                <a:cs typeface="Calibri" panose="020F0502020204030204" pitchFamily="34" charset="0"/>
              </a:rPr>
              <a:t>as</a:t>
            </a:r>
            <a:r>
              <a:rPr lang="en-US" sz="2400" b="1" dirty="0">
                <a:solidFill>
                  <a:srgbClr val="7030A0"/>
                </a:solidFill>
                <a:latin typeface="Calibri" panose="020F0502020204030204" pitchFamily="34" charset="0"/>
                <a:cs typeface="Calibri" panose="020F0502020204030204" pitchFamily="34" charset="0"/>
              </a:rPr>
              <a:t> king over Israel. And Elisha the son of </a:t>
            </a:r>
            <a:r>
              <a:rPr lang="en-US" sz="2400" b="1" dirty="0" err="1">
                <a:solidFill>
                  <a:srgbClr val="7030A0"/>
                </a:solidFill>
                <a:latin typeface="Calibri" panose="020F0502020204030204" pitchFamily="34" charset="0"/>
                <a:cs typeface="Calibri" panose="020F0502020204030204" pitchFamily="34" charset="0"/>
              </a:rPr>
              <a:t>Shaphat</a:t>
            </a:r>
            <a:r>
              <a:rPr lang="en-US" sz="2400" b="1" dirty="0">
                <a:solidFill>
                  <a:srgbClr val="7030A0"/>
                </a:solidFill>
                <a:latin typeface="Calibri" panose="020F0502020204030204" pitchFamily="34" charset="0"/>
                <a:cs typeface="Calibri" panose="020F0502020204030204" pitchFamily="34" charset="0"/>
              </a:rPr>
              <a:t> of Abel </a:t>
            </a:r>
            <a:r>
              <a:rPr lang="en-US" sz="2400" b="1" dirty="0" err="1">
                <a:solidFill>
                  <a:srgbClr val="7030A0"/>
                </a:solidFill>
                <a:latin typeface="Calibri" panose="020F0502020204030204" pitchFamily="34" charset="0"/>
                <a:cs typeface="Calibri" panose="020F0502020204030204" pitchFamily="34" charset="0"/>
              </a:rPr>
              <a:t>Meholah</a:t>
            </a:r>
            <a:r>
              <a:rPr lang="en-US" sz="2400" b="1" dirty="0">
                <a:solidFill>
                  <a:srgbClr val="7030A0"/>
                </a:solidFill>
                <a:latin typeface="Calibri" panose="020F0502020204030204" pitchFamily="34" charset="0"/>
                <a:cs typeface="Calibri" panose="020F0502020204030204" pitchFamily="34" charset="0"/>
              </a:rPr>
              <a:t> you </a:t>
            </a:r>
          </a:p>
          <a:p>
            <a:pPr algn="ctr"/>
            <a:r>
              <a:rPr lang="en-US" sz="2400" b="1" dirty="0">
                <a:solidFill>
                  <a:srgbClr val="7030A0"/>
                </a:solidFill>
                <a:latin typeface="Calibri" panose="020F0502020204030204" pitchFamily="34" charset="0"/>
                <a:cs typeface="Calibri" panose="020F0502020204030204" pitchFamily="34" charset="0"/>
              </a:rPr>
              <a:t>shall anoint </a:t>
            </a:r>
            <a:r>
              <a:rPr lang="en-US" sz="2400" b="1" i="1" dirty="0">
                <a:solidFill>
                  <a:srgbClr val="7030A0"/>
                </a:solidFill>
                <a:latin typeface="Calibri" panose="020F0502020204030204" pitchFamily="34" charset="0"/>
                <a:cs typeface="Calibri" panose="020F0502020204030204" pitchFamily="34" charset="0"/>
              </a:rPr>
              <a:t>as</a:t>
            </a:r>
            <a:r>
              <a:rPr lang="en-US" sz="2400" b="1" dirty="0">
                <a:solidFill>
                  <a:srgbClr val="7030A0"/>
                </a:solidFill>
                <a:latin typeface="Calibri" panose="020F0502020204030204" pitchFamily="34" charset="0"/>
                <a:cs typeface="Calibri" panose="020F0502020204030204" pitchFamily="34" charset="0"/>
              </a:rPr>
              <a:t> prophet in your place.</a:t>
            </a:r>
          </a:p>
        </p:txBody>
      </p:sp>
    </p:spTree>
    <p:extLst>
      <p:ext uri="{BB962C8B-B14F-4D97-AF65-F5344CB8AC3E}">
        <p14:creationId xmlns:p14="http://schemas.microsoft.com/office/powerpoint/2010/main" val="370358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Conclusion</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latin typeface="Calibri" panose="020F0502020204030204" pitchFamily="34" charset="0"/>
                <a:cs typeface="Calibri" panose="020F0502020204030204" pitchFamily="34" charset="0"/>
              </a:rPr>
              <a:t>IF we pray as God wants to be praying, we do more than just talk with our God.</a:t>
            </a:r>
          </a:p>
          <a:p>
            <a:r>
              <a:rPr lang="en-US" sz="2800" dirty="0">
                <a:latin typeface="Calibri" panose="020F0502020204030204" pitchFamily="34" charset="0"/>
                <a:cs typeface="Calibri" panose="020F0502020204030204" pitchFamily="34" charset="0"/>
              </a:rPr>
              <a:t>Our prayers, our communication to our Heavenly Father, changes us into the person that our God wants us to be.</a:t>
            </a:r>
          </a:p>
          <a:p>
            <a:r>
              <a:rPr lang="en-US" sz="2800" dirty="0">
                <a:latin typeface="Calibri" panose="020F0502020204030204" pitchFamily="34" charset="0"/>
                <a:cs typeface="Calibri" panose="020F0502020204030204" pitchFamily="34" charset="0"/>
              </a:rPr>
              <a:t>Everything our God asks us to do is for OUR GOOD!  Making us more fit for heaven with Him when this life is over.</a:t>
            </a:r>
          </a:p>
          <a:p>
            <a:r>
              <a:rPr lang="en-US" sz="2800" dirty="0">
                <a:latin typeface="Calibri" panose="020F0502020204030204" pitchFamily="34" charset="0"/>
                <a:cs typeface="Calibri" panose="020F0502020204030204" pitchFamily="34" charset="0"/>
              </a:rPr>
              <a:t>There are so many other ways just the simple of praying I believe changes and transform us, but I think you get the idea</a:t>
            </a:r>
          </a:p>
          <a:p>
            <a:r>
              <a:rPr lang="en-US" sz="2800" dirty="0">
                <a:latin typeface="Calibri" panose="020F0502020204030204" pitchFamily="34" charset="0"/>
                <a:cs typeface="Calibri" panose="020F0502020204030204" pitchFamily="34" charset="0"/>
              </a:rPr>
              <a:t>So in conclusion, what is it we need to be doing?</a:t>
            </a:r>
          </a:p>
          <a:p>
            <a:r>
              <a:rPr lang="en-US" sz="2800" dirty="0">
                <a:latin typeface="Calibri" panose="020F0502020204030204" pitchFamily="34" charset="0"/>
                <a:cs typeface="Calibri" panose="020F0502020204030204" pitchFamily="34" charset="0"/>
              </a:rPr>
              <a:t>Praying with out ceasing.</a:t>
            </a:r>
          </a:p>
        </p:txBody>
      </p:sp>
    </p:spTree>
    <p:extLst>
      <p:ext uri="{BB962C8B-B14F-4D97-AF65-F5344CB8AC3E}">
        <p14:creationId xmlns:p14="http://schemas.microsoft.com/office/powerpoint/2010/main" val="273146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26836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Introduction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793691" cy="6117996"/>
          </a:xfrm>
        </p:spPr>
        <p:txBody>
          <a:bodyPr>
            <a:normAutofit/>
          </a:bodyPr>
          <a:lstStyle/>
          <a:p>
            <a:r>
              <a:rPr lang="en-US" sz="2800" dirty="0">
                <a:latin typeface="Calibri" panose="020F0502020204030204" pitchFamily="34" charset="0"/>
                <a:cs typeface="Calibri" panose="020F0502020204030204" pitchFamily="34" charset="0"/>
              </a:rPr>
              <a:t>I have one class, ONLY, to go over this lesson.  </a:t>
            </a:r>
          </a:p>
          <a:p>
            <a:r>
              <a:rPr lang="en-US" sz="2800" dirty="0">
                <a:latin typeface="Calibri" panose="020F0502020204030204" pitchFamily="34" charset="0"/>
                <a:cs typeface="Calibri" panose="020F0502020204030204" pitchFamily="34" charset="0"/>
              </a:rPr>
              <a:t>I won’t get to go over all I want to, but I feel this is a pretty important idea and one that helps us to understand a very important aspect of prayer.</a:t>
            </a:r>
          </a:p>
          <a:p>
            <a:r>
              <a:rPr lang="en-US" sz="2800" dirty="0">
                <a:latin typeface="Calibri" panose="020F0502020204030204" pitchFamily="34" charset="0"/>
                <a:cs typeface="Calibri" panose="020F0502020204030204" pitchFamily="34" charset="0"/>
              </a:rPr>
              <a:t>Prayer changes us by teaching us to persevere.</a:t>
            </a:r>
          </a:p>
          <a:p>
            <a:r>
              <a:rPr lang="en-US" sz="2800" dirty="0">
                <a:latin typeface="Calibri" panose="020F0502020204030204" pitchFamily="34" charset="0"/>
                <a:cs typeface="Calibri" panose="020F0502020204030204" pitchFamily="34" charset="0"/>
              </a:rPr>
              <a:t>One very important aspect of prayer is persevering when it seems as if God is not answering our prayers.</a:t>
            </a:r>
          </a:p>
        </p:txBody>
      </p:sp>
    </p:spTree>
    <p:extLst>
      <p:ext uri="{BB962C8B-B14F-4D97-AF65-F5344CB8AC3E}">
        <p14:creationId xmlns:p14="http://schemas.microsoft.com/office/powerpoint/2010/main" val="24459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DB2E-44C3-4620-9D6C-0D8AAA4A98D0}"/>
              </a:ext>
            </a:extLst>
          </p:cNvPr>
          <p:cNvSpPr>
            <a:spLocks noGrp="1"/>
          </p:cNvSpPr>
          <p:nvPr>
            <p:ph type="title"/>
          </p:nvPr>
        </p:nvSpPr>
        <p:spPr>
          <a:xfrm>
            <a:off x="711843" y="0"/>
            <a:ext cx="3107803" cy="795759"/>
          </a:xfrm>
        </p:spPr>
        <p:txBody>
          <a:bodyPr/>
          <a:lstStyle/>
          <a:p>
            <a:r>
              <a:rPr lang="en-US" b="1" i="1" u="sng" dirty="0">
                <a:solidFill>
                  <a:srgbClr val="7030A0"/>
                </a:solidFill>
              </a:rPr>
              <a:t>Definitions</a:t>
            </a:r>
          </a:p>
        </p:txBody>
      </p:sp>
      <p:sp>
        <p:nvSpPr>
          <p:cNvPr id="3" name="Content Placeholder 2">
            <a:extLst>
              <a:ext uri="{FF2B5EF4-FFF2-40B4-BE49-F238E27FC236}">
                <a16:creationId xmlns:a16="http://schemas.microsoft.com/office/drawing/2014/main" id="{69420FEC-6C59-48E7-B95A-600DF3998C0F}"/>
              </a:ext>
            </a:extLst>
          </p:cNvPr>
          <p:cNvSpPr>
            <a:spLocks noGrp="1"/>
          </p:cNvSpPr>
          <p:nvPr>
            <p:ph idx="1"/>
          </p:nvPr>
        </p:nvSpPr>
        <p:spPr>
          <a:xfrm>
            <a:off x="1371600" y="795759"/>
            <a:ext cx="9601200" cy="5071641"/>
          </a:xfrm>
        </p:spPr>
        <p:txBody>
          <a:bodyPr>
            <a:normAutofit/>
          </a:bodyPr>
          <a:lstStyle/>
          <a:p>
            <a:r>
              <a:rPr lang="en-US" sz="2800" dirty="0"/>
              <a:t>Persevere</a:t>
            </a:r>
          </a:p>
          <a:p>
            <a:pPr marL="0" indent="0" algn="ctr">
              <a:buNone/>
            </a:pPr>
            <a:r>
              <a:rPr lang="en-US" sz="2800" dirty="0"/>
              <a:t>“persistence in doing something despite </a:t>
            </a:r>
            <a:r>
              <a:rPr lang="en-US" sz="2800" b="1" i="1" u="sng" dirty="0">
                <a:solidFill>
                  <a:srgbClr val="FF0000"/>
                </a:solidFill>
              </a:rPr>
              <a:t>difficulty or delay </a:t>
            </a:r>
            <a:r>
              <a:rPr lang="en-US" sz="2800" dirty="0"/>
              <a:t>in achieving success.”</a:t>
            </a:r>
          </a:p>
          <a:p>
            <a:pPr marL="0" indent="0">
              <a:buNone/>
            </a:pPr>
            <a:endParaRPr lang="en-US" sz="2800" dirty="0"/>
          </a:p>
          <a:p>
            <a:r>
              <a:rPr lang="en-US" sz="2800" dirty="0"/>
              <a:t>Persistence</a:t>
            </a:r>
          </a:p>
          <a:p>
            <a:pPr marL="0" indent="0" algn="ctr">
              <a:buNone/>
            </a:pPr>
            <a:r>
              <a:rPr lang="en-US" sz="2800" dirty="0"/>
              <a:t>“firm or obstinate continuance in a course of action in spite of </a:t>
            </a:r>
            <a:r>
              <a:rPr lang="en-US" sz="2800" b="1" i="1" u="sng" dirty="0">
                <a:solidFill>
                  <a:srgbClr val="FF0000"/>
                </a:solidFill>
              </a:rPr>
              <a:t>difficulty or opposition</a:t>
            </a:r>
            <a:r>
              <a:rPr lang="en-US" sz="2800" dirty="0"/>
              <a:t>.”</a:t>
            </a:r>
          </a:p>
        </p:txBody>
      </p:sp>
    </p:spTree>
    <p:extLst>
      <p:ext uri="{BB962C8B-B14F-4D97-AF65-F5344CB8AC3E}">
        <p14:creationId xmlns:p14="http://schemas.microsoft.com/office/powerpoint/2010/main" val="402027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6057901"/>
          </a:xfrm>
        </p:spPr>
        <p:txBody>
          <a:bodyPr>
            <a:normAutofit/>
          </a:bodyPr>
          <a:lstStyle/>
          <a:p>
            <a:r>
              <a:rPr lang="en-US" sz="2800" dirty="0"/>
              <a:t>Matthew 7:7-12</a:t>
            </a:r>
          </a:p>
          <a:p>
            <a:endParaRPr lang="en-US" sz="2800" dirty="0"/>
          </a:p>
          <a:p>
            <a:endParaRPr lang="en-US" sz="2800" dirty="0"/>
          </a:p>
          <a:p>
            <a:endParaRPr lang="en-US" sz="2800" dirty="0"/>
          </a:p>
          <a:p>
            <a:endParaRPr lang="en-US" sz="2800" dirty="0"/>
          </a:p>
          <a:p>
            <a:pPr marL="0" indent="0">
              <a:buNone/>
            </a:pPr>
            <a:endParaRPr lang="en-US" sz="2800" dirty="0"/>
          </a:p>
          <a:p>
            <a:pPr marL="0" indent="0">
              <a:buNone/>
            </a:pPr>
            <a:endParaRPr lang="en-US" sz="2800" dirty="0"/>
          </a:p>
          <a:p>
            <a:r>
              <a:rPr lang="en-US" sz="2800" dirty="0"/>
              <a:t>Three verbs are used here in verse 7:</a:t>
            </a:r>
          </a:p>
          <a:p>
            <a:pPr lvl="1"/>
            <a:r>
              <a:rPr lang="en-US" sz="2800" dirty="0"/>
              <a:t>Ask</a:t>
            </a:r>
          </a:p>
          <a:p>
            <a:pPr lvl="1"/>
            <a:r>
              <a:rPr lang="en-US" sz="2800" dirty="0"/>
              <a:t>Seek</a:t>
            </a:r>
          </a:p>
          <a:p>
            <a:pPr lvl="1"/>
            <a:r>
              <a:rPr lang="en-US" sz="2800" dirty="0"/>
              <a:t>Kock</a:t>
            </a:r>
          </a:p>
        </p:txBody>
      </p:sp>
      <p:sp>
        <p:nvSpPr>
          <p:cNvPr id="4" name="TextBox 3">
            <a:extLst>
              <a:ext uri="{FF2B5EF4-FFF2-40B4-BE49-F238E27FC236}">
                <a16:creationId xmlns:a16="http://schemas.microsoft.com/office/drawing/2014/main" id="{A6700988-F487-4249-8054-C3D0F7533267}"/>
              </a:ext>
            </a:extLst>
          </p:cNvPr>
          <p:cNvSpPr txBox="1"/>
          <p:nvPr/>
        </p:nvSpPr>
        <p:spPr>
          <a:xfrm>
            <a:off x="944370" y="1388721"/>
            <a:ext cx="10912859" cy="3046988"/>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“Ask, and it will be given to you; seek, and you will find; knock, and it will be </a:t>
            </a:r>
          </a:p>
          <a:p>
            <a:pPr algn="ctr"/>
            <a:r>
              <a:rPr lang="en-US" sz="2400" b="1" dirty="0">
                <a:solidFill>
                  <a:srgbClr val="7030A0"/>
                </a:solidFill>
                <a:latin typeface="Calibri" panose="020F0502020204030204" pitchFamily="34" charset="0"/>
                <a:cs typeface="Calibri" panose="020F0502020204030204" pitchFamily="34" charset="0"/>
              </a:rPr>
              <a:t>opened to you.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everyone who asks receives, and he who seeks finds, and to </a:t>
            </a:r>
          </a:p>
          <a:p>
            <a:pPr algn="ctr"/>
            <a:r>
              <a:rPr lang="en-US" sz="2400" b="1" dirty="0">
                <a:solidFill>
                  <a:srgbClr val="7030A0"/>
                </a:solidFill>
                <a:latin typeface="Calibri" panose="020F0502020204030204" pitchFamily="34" charset="0"/>
                <a:cs typeface="Calibri" panose="020F0502020204030204" pitchFamily="34" charset="0"/>
              </a:rPr>
              <a:t>him who knocks it will be opened.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Or what man is there among you who, if his son </a:t>
            </a:r>
          </a:p>
          <a:p>
            <a:pPr algn="ctr"/>
            <a:r>
              <a:rPr lang="en-US" sz="2400" b="1" dirty="0">
                <a:solidFill>
                  <a:srgbClr val="7030A0"/>
                </a:solidFill>
                <a:latin typeface="Calibri" panose="020F0502020204030204" pitchFamily="34" charset="0"/>
                <a:cs typeface="Calibri" panose="020F0502020204030204" pitchFamily="34" charset="0"/>
              </a:rPr>
              <a:t>asks for bread, will give him a stone? </a:t>
            </a: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Or if he asks for a fish, will he give him a </a:t>
            </a:r>
          </a:p>
          <a:p>
            <a:pPr algn="ctr"/>
            <a:r>
              <a:rPr lang="en-US" sz="2400" b="1" dirty="0">
                <a:solidFill>
                  <a:srgbClr val="7030A0"/>
                </a:solidFill>
                <a:latin typeface="Calibri" panose="020F0502020204030204" pitchFamily="34" charset="0"/>
                <a:cs typeface="Calibri" panose="020F0502020204030204" pitchFamily="34" charset="0"/>
              </a:rPr>
              <a:t>serpent? </a:t>
            </a:r>
            <a:r>
              <a:rPr lang="en-US" sz="2400" b="1" baseline="30000" dirty="0">
                <a:solidFill>
                  <a:srgbClr val="7030A0"/>
                </a:solidFill>
                <a:latin typeface="Calibri" panose="020F0502020204030204" pitchFamily="34" charset="0"/>
                <a:cs typeface="Calibri" panose="020F0502020204030204" pitchFamily="34" charset="0"/>
              </a:rPr>
              <a:t>11 </a:t>
            </a:r>
            <a:r>
              <a:rPr lang="en-US" sz="2400" b="1" dirty="0">
                <a:solidFill>
                  <a:srgbClr val="7030A0"/>
                </a:solidFill>
                <a:latin typeface="Calibri" panose="020F0502020204030204" pitchFamily="34" charset="0"/>
                <a:cs typeface="Calibri" panose="020F0502020204030204" pitchFamily="34" charset="0"/>
              </a:rPr>
              <a:t>If you then, being evil, know how to give good gifts to your children, </a:t>
            </a:r>
          </a:p>
          <a:p>
            <a:pPr algn="ctr"/>
            <a:r>
              <a:rPr lang="en-US" sz="2400" b="1" dirty="0">
                <a:solidFill>
                  <a:srgbClr val="7030A0"/>
                </a:solidFill>
                <a:latin typeface="Calibri" panose="020F0502020204030204" pitchFamily="34" charset="0"/>
                <a:cs typeface="Calibri" panose="020F0502020204030204" pitchFamily="34" charset="0"/>
              </a:rPr>
              <a:t>how much more will your Father who is in heaven give good things to those who </a:t>
            </a:r>
          </a:p>
          <a:p>
            <a:pPr algn="ctr"/>
            <a:r>
              <a:rPr lang="en-US" sz="2400" b="1" dirty="0">
                <a:solidFill>
                  <a:srgbClr val="7030A0"/>
                </a:solidFill>
                <a:latin typeface="Calibri" panose="020F0502020204030204" pitchFamily="34" charset="0"/>
                <a:cs typeface="Calibri" panose="020F0502020204030204" pitchFamily="34" charset="0"/>
              </a:rPr>
              <a:t>ask Him! </a:t>
            </a:r>
            <a:r>
              <a:rPr lang="en-US" sz="2400" b="1" baseline="30000" dirty="0">
                <a:solidFill>
                  <a:srgbClr val="7030A0"/>
                </a:solidFill>
                <a:latin typeface="Calibri" panose="020F0502020204030204" pitchFamily="34" charset="0"/>
                <a:cs typeface="Calibri" panose="020F0502020204030204" pitchFamily="34" charset="0"/>
              </a:rPr>
              <a:t>12 </a:t>
            </a:r>
            <a:r>
              <a:rPr lang="en-US" sz="2400" b="1" dirty="0">
                <a:solidFill>
                  <a:srgbClr val="7030A0"/>
                </a:solidFill>
                <a:latin typeface="Calibri" panose="020F0502020204030204" pitchFamily="34" charset="0"/>
                <a:cs typeface="Calibri" panose="020F0502020204030204" pitchFamily="34" charset="0"/>
              </a:rPr>
              <a:t>Therefore, whatever you want men to do to you, do also to them, for </a:t>
            </a:r>
          </a:p>
          <a:p>
            <a:pPr algn="ctr"/>
            <a:r>
              <a:rPr lang="en-US" sz="2400" b="1" dirty="0">
                <a:solidFill>
                  <a:srgbClr val="7030A0"/>
                </a:solidFill>
                <a:latin typeface="Calibri" panose="020F0502020204030204" pitchFamily="34" charset="0"/>
                <a:cs typeface="Calibri" panose="020F0502020204030204" pitchFamily="34" charset="0"/>
              </a:rPr>
              <a:t>this is the Law and the Prophets.</a:t>
            </a:r>
          </a:p>
        </p:txBody>
      </p:sp>
    </p:spTree>
    <p:extLst>
      <p:ext uri="{BB962C8B-B14F-4D97-AF65-F5344CB8AC3E}">
        <p14:creationId xmlns:p14="http://schemas.microsoft.com/office/powerpoint/2010/main" val="246834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arn(inVertical)">
                                      <p:cBhvr>
                                        <p:cTn id="18" dur="500"/>
                                        <p:tgtEl>
                                          <p:spTgt spid="3">
                                            <p:txEl>
                                              <p:pRg st="7" end="7"/>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arn(inVertical)">
                                      <p:cBhvr>
                                        <p:cTn id="21" dur="500"/>
                                        <p:tgtEl>
                                          <p:spTgt spid="3">
                                            <p:txEl>
                                              <p:pRg st="8" end="8"/>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barn(inVertical)">
                                      <p:cBhvr>
                                        <p:cTn id="24" dur="500"/>
                                        <p:tgtEl>
                                          <p:spTgt spid="3">
                                            <p:txEl>
                                              <p:pRg st="9" end="9"/>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barn(inVertical)">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t>First, realize that verse 7, Jesus’ teaching is in the form of a command.</a:t>
            </a:r>
          </a:p>
          <a:p>
            <a:r>
              <a:rPr lang="en-US" sz="2800" dirty="0"/>
              <a:t>Commands in Greek are given in two tenses</a:t>
            </a:r>
          </a:p>
          <a:p>
            <a:pPr lvl="1"/>
            <a:r>
              <a:rPr lang="en-US" sz="2800" dirty="0"/>
              <a:t>Aorist tense indicates an immediate action (Shut the door)</a:t>
            </a:r>
          </a:p>
          <a:p>
            <a:pPr lvl="1"/>
            <a:r>
              <a:rPr lang="en-US" sz="2800" dirty="0"/>
              <a:t>Present tense – these carry the idea of continuous action (Always shut the door; Keep on shutting the door)</a:t>
            </a:r>
          </a:p>
          <a:p>
            <a:r>
              <a:rPr lang="en-US" sz="2800" dirty="0"/>
              <a:t>These three verbs in Matthew 7:7 are in the present tense imperative in the Greek, and therefore </a:t>
            </a:r>
            <a:r>
              <a:rPr lang="en-US" sz="2800" b="1" i="1" u="sng" dirty="0">
                <a:solidFill>
                  <a:srgbClr val="7030A0"/>
                </a:solidFill>
              </a:rPr>
              <a:t>stress continued, persistent action</a:t>
            </a:r>
            <a:r>
              <a:rPr lang="en-US" sz="2800" dirty="0"/>
              <a:t>.</a:t>
            </a:r>
          </a:p>
          <a:p>
            <a:r>
              <a:rPr lang="en-US" sz="2800" dirty="0"/>
              <a:t>William Barkley translates this verse:</a:t>
            </a:r>
          </a:p>
        </p:txBody>
      </p:sp>
      <p:sp>
        <p:nvSpPr>
          <p:cNvPr id="4" name="TextBox 3">
            <a:extLst>
              <a:ext uri="{FF2B5EF4-FFF2-40B4-BE49-F238E27FC236}">
                <a16:creationId xmlns:a16="http://schemas.microsoft.com/office/drawing/2014/main" id="{9A8DA494-C206-4F5D-B4FC-F5FCD4A3974E}"/>
              </a:ext>
            </a:extLst>
          </p:cNvPr>
          <p:cNvSpPr txBox="1"/>
          <p:nvPr/>
        </p:nvSpPr>
        <p:spPr>
          <a:xfrm>
            <a:off x="2922470" y="5541012"/>
            <a:ext cx="6347059" cy="1200329"/>
          </a:xfrm>
          <a:prstGeom prst="rect">
            <a:avLst/>
          </a:prstGeom>
          <a:solidFill>
            <a:schemeClr val="bg1">
              <a:lumMod val="85000"/>
            </a:schemeClr>
          </a:solidFill>
          <a:ln w="31750">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a:t>
            </a:r>
            <a:r>
              <a:rPr lang="en-US" sz="2400" b="1" i="1" u="sng" dirty="0">
                <a:solidFill>
                  <a:srgbClr val="FF0000"/>
                </a:solidFill>
                <a:latin typeface="Calibri" panose="020F0502020204030204" pitchFamily="34" charset="0"/>
                <a:cs typeface="Calibri" panose="020F0502020204030204" pitchFamily="34" charset="0"/>
              </a:rPr>
              <a:t>Keep on asking</a:t>
            </a:r>
            <a:r>
              <a:rPr lang="en-US" sz="2400" b="1" dirty="0">
                <a:solidFill>
                  <a:srgbClr val="7030A0"/>
                </a:solidFill>
                <a:latin typeface="Calibri" panose="020F0502020204030204" pitchFamily="34" charset="0"/>
                <a:cs typeface="Calibri" panose="020F0502020204030204" pitchFamily="34" charset="0"/>
              </a:rPr>
              <a:t>, and it will be given to you</a:t>
            </a:r>
          </a:p>
          <a:p>
            <a:pPr algn="ctr"/>
            <a:r>
              <a:rPr lang="en-US" sz="2400" b="1" i="1" u="sng" dirty="0">
                <a:solidFill>
                  <a:srgbClr val="FF0000"/>
                </a:solidFill>
                <a:latin typeface="Calibri" panose="020F0502020204030204" pitchFamily="34" charset="0"/>
                <a:cs typeface="Calibri" panose="020F0502020204030204" pitchFamily="34" charset="0"/>
              </a:rPr>
              <a:t>Keep on seeking</a:t>
            </a:r>
            <a:r>
              <a:rPr lang="en-US" sz="2400" b="1" dirty="0">
                <a:solidFill>
                  <a:srgbClr val="7030A0"/>
                </a:solidFill>
                <a:latin typeface="Calibri" panose="020F0502020204030204" pitchFamily="34" charset="0"/>
                <a:cs typeface="Calibri" panose="020F0502020204030204" pitchFamily="34" charset="0"/>
              </a:rPr>
              <a:t>, and you will find;</a:t>
            </a:r>
          </a:p>
          <a:p>
            <a:pPr algn="ctr"/>
            <a:r>
              <a:rPr lang="en-US" sz="2400" b="1" i="1" u="sng" dirty="0">
                <a:solidFill>
                  <a:srgbClr val="FF0000"/>
                </a:solidFill>
                <a:latin typeface="Calibri" panose="020F0502020204030204" pitchFamily="34" charset="0"/>
                <a:cs typeface="Calibri" panose="020F0502020204030204" pitchFamily="34" charset="0"/>
              </a:rPr>
              <a:t>Keep on knocking</a:t>
            </a:r>
            <a:r>
              <a:rPr lang="en-US" sz="2400" b="1" dirty="0">
                <a:solidFill>
                  <a:srgbClr val="7030A0"/>
                </a:solidFill>
                <a:latin typeface="Calibri" panose="020F0502020204030204" pitchFamily="34" charset="0"/>
                <a:cs typeface="Calibri" panose="020F0502020204030204" pitchFamily="34" charset="0"/>
              </a:rPr>
              <a:t>, and it will be opened to you.”</a:t>
            </a:r>
          </a:p>
        </p:txBody>
      </p:sp>
    </p:spTree>
    <p:extLst>
      <p:ext uri="{BB962C8B-B14F-4D97-AF65-F5344CB8AC3E}">
        <p14:creationId xmlns:p14="http://schemas.microsoft.com/office/powerpoint/2010/main" val="43329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2" presetClass="entr" presetSubtype="3"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1000" fill="hold"/>
                                        <p:tgtEl>
                                          <p:spTgt spid="4"/>
                                        </p:tgtEl>
                                        <p:attrNameLst>
                                          <p:attrName>ppt_x</p:attrName>
                                        </p:attrNameLst>
                                      </p:cBhvr>
                                      <p:tavLst>
                                        <p:tav tm="0">
                                          <p:val>
                                            <p:strVal val="1+#ppt_w/2"/>
                                          </p:val>
                                        </p:tav>
                                        <p:tav tm="100000">
                                          <p:val>
                                            <p:strVal val="#ppt_x"/>
                                          </p:val>
                                        </p:tav>
                                      </p:tavLst>
                                    </p:anim>
                                    <p:anim calcmode="lin" valueType="num">
                                      <p:cBhvr additive="base">
                                        <p:cTn id="32"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b="1" u="sng" dirty="0">
                <a:solidFill>
                  <a:srgbClr val="7030A0"/>
                </a:solidFill>
              </a:rPr>
              <a:t>Ask</a:t>
            </a:r>
            <a:r>
              <a:rPr lang="en-US" sz="2800" dirty="0"/>
              <a:t> – seems to be in regards to a simple petition</a:t>
            </a:r>
          </a:p>
          <a:p>
            <a:r>
              <a:rPr lang="en-US" sz="2800" b="1" u="sng" dirty="0">
                <a:solidFill>
                  <a:srgbClr val="7030A0"/>
                </a:solidFill>
              </a:rPr>
              <a:t>Seek</a:t>
            </a:r>
            <a:r>
              <a:rPr lang="en-US" sz="2800" dirty="0"/>
              <a:t> – indicates a SEARCH for something that is either lost or has not yet been found or discovered.</a:t>
            </a:r>
          </a:p>
          <a:p>
            <a:r>
              <a:rPr lang="en-US" sz="2800" dirty="0"/>
              <a:t>Seek comes from a Greek verb which carries with it the idea of “devoting </a:t>
            </a:r>
            <a:r>
              <a:rPr lang="en-US" sz="2800" b="1" i="1" u="sng" dirty="0">
                <a:solidFill>
                  <a:srgbClr val="FF0000"/>
                </a:solidFill>
              </a:rPr>
              <a:t>serious effort </a:t>
            </a:r>
            <a:r>
              <a:rPr lang="en-US" sz="2800" dirty="0"/>
              <a:t>to realize one’s desire or objective, strive for, aim for, try to obtain, desire, wish for.”</a:t>
            </a:r>
          </a:p>
          <a:p>
            <a:r>
              <a:rPr lang="en-US" sz="2800" b="1" u="sng" dirty="0">
                <a:solidFill>
                  <a:srgbClr val="7030A0"/>
                </a:solidFill>
              </a:rPr>
              <a:t>Knock</a:t>
            </a:r>
            <a:r>
              <a:rPr lang="en-US" sz="2800" dirty="0"/>
              <a:t> – interesting enough, knocking on a door is normally confined to </a:t>
            </a:r>
            <a:r>
              <a:rPr lang="en-US" sz="2800" b="1" i="1" u="sng" dirty="0">
                <a:solidFill>
                  <a:srgbClr val="FF0000"/>
                </a:solidFill>
              </a:rPr>
              <a:t>CLOSED doors</a:t>
            </a:r>
            <a:r>
              <a:rPr lang="en-US" sz="2800" dirty="0"/>
              <a:t>.  </a:t>
            </a:r>
          </a:p>
          <a:p>
            <a:endParaRPr lang="en-US" sz="2800" dirty="0"/>
          </a:p>
          <a:p>
            <a:r>
              <a:rPr lang="en-US" sz="2800" dirty="0"/>
              <a:t>So, what do these verbs indicate when taken together?  </a:t>
            </a:r>
          </a:p>
        </p:txBody>
      </p:sp>
    </p:spTree>
    <p:extLst>
      <p:ext uri="{BB962C8B-B14F-4D97-AF65-F5344CB8AC3E}">
        <p14:creationId xmlns:p14="http://schemas.microsoft.com/office/powerpoint/2010/main" val="237232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5648325"/>
          </a:xfrm>
        </p:spPr>
        <p:txBody>
          <a:bodyPr>
            <a:normAutofit/>
          </a:bodyPr>
          <a:lstStyle/>
          <a:p>
            <a:r>
              <a:rPr lang="en-US" sz="2800" dirty="0"/>
              <a:t>Too often than not, we are prone to give up on prayer over time for what we want if we don’t get an answer.</a:t>
            </a:r>
          </a:p>
          <a:p>
            <a:r>
              <a:rPr lang="en-US" sz="2800" dirty="0"/>
              <a:t>This is the point of Luke 18:1-8</a:t>
            </a:r>
          </a:p>
        </p:txBody>
      </p:sp>
      <p:sp>
        <p:nvSpPr>
          <p:cNvPr id="4" name="TextBox 3">
            <a:extLst>
              <a:ext uri="{FF2B5EF4-FFF2-40B4-BE49-F238E27FC236}">
                <a16:creationId xmlns:a16="http://schemas.microsoft.com/office/drawing/2014/main" id="{5A0A225C-B582-42C4-88E2-9C2334F4E31D}"/>
              </a:ext>
            </a:extLst>
          </p:cNvPr>
          <p:cNvSpPr txBox="1"/>
          <p:nvPr/>
        </p:nvSpPr>
        <p:spPr>
          <a:xfrm>
            <a:off x="628513" y="2272249"/>
            <a:ext cx="11563487" cy="3785652"/>
          </a:xfrm>
          <a:prstGeom prst="rect">
            <a:avLst/>
          </a:prstGeom>
          <a:solidFill>
            <a:schemeClr val="bg1">
              <a:lumMod val="85000"/>
            </a:schemeClr>
          </a:solidFill>
          <a:ln w="31750">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18 Then He spoke a parable to them, that </a:t>
            </a:r>
            <a:r>
              <a:rPr lang="en-US" sz="2400" b="1" i="1" u="sng" dirty="0">
                <a:solidFill>
                  <a:srgbClr val="FF0000"/>
                </a:solidFill>
                <a:latin typeface="Calibri" panose="020F0502020204030204" pitchFamily="34" charset="0"/>
                <a:cs typeface="Calibri" panose="020F0502020204030204" pitchFamily="34" charset="0"/>
              </a:rPr>
              <a:t>men always ought to pray and not lose heart</a:t>
            </a:r>
            <a:r>
              <a:rPr lang="en-US" sz="2400" b="1" dirty="0">
                <a:solidFill>
                  <a:srgbClr val="7030A0"/>
                </a:solidFill>
                <a:latin typeface="Calibri" panose="020F0502020204030204" pitchFamily="34" charset="0"/>
                <a:cs typeface="Calibri" panose="020F0502020204030204" pitchFamily="34" charset="0"/>
              </a:rPr>
              <a:t>, </a:t>
            </a:r>
          </a:p>
          <a:p>
            <a:pPr algn="ctr"/>
            <a:r>
              <a:rPr lang="en-US" sz="2400" b="1" baseline="30000" dirty="0">
                <a:solidFill>
                  <a:srgbClr val="7030A0"/>
                </a:solidFill>
                <a:latin typeface="Calibri" panose="020F0502020204030204" pitchFamily="34" charset="0"/>
                <a:cs typeface="Calibri" panose="020F0502020204030204" pitchFamily="34" charset="0"/>
              </a:rPr>
              <a:t>2 </a:t>
            </a:r>
            <a:r>
              <a:rPr lang="en-US" sz="2400" b="1" dirty="0">
                <a:solidFill>
                  <a:srgbClr val="7030A0"/>
                </a:solidFill>
                <a:latin typeface="Calibri" panose="020F0502020204030204" pitchFamily="34" charset="0"/>
                <a:cs typeface="Calibri" panose="020F0502020204030204" pitchFamily="34" charset="0"/>
              </a:rPr>
              <a:t>saying: “There was in a certain city a judge who did not fear God nor regard man. </a:t>
            </a:r>
          </a:p>
          <a:p>
            <a:pPr algn="ctr"/>
            <a:r>
              <a:rPr lang="en-US" sz="2400" b="1" baseline="30000" dirty="0">
                <a:solidFill>
                  <a:srgbClr val="7030A0"/>
                </a:solidFill>
                <a:latin typeface="Calibri" panose="020F0502020204030204" pitchFamily="34" charset="0"/>
                <a:cs typeface="Calibri" panose="020F0502020204030204" pitchFamily="34" charset="0"/>
              </a:rPr>
              <a:t>3 </a:t>
            </a:r>
            <a:r>
              <a:rPr lang="en-US" sz="2400" b="1" dirty="0">
                <a:solidFill>
                  <a:srgbClr val="7030A0"/>
                </a:solidFill>
                <a:latin typeface="Calibri" panose="020F0502020204030204" pitchFamily="34" charset="0"/>
                <a:cs typeface="Calibri" panose="020F0502020204030204" pitchFamily="34" charset="0"/>
              </a:rPr>
              <a:t>Now there was a widow in that city; and she came to him, saying, ‘Get justice for me </a:t>
            </a:r>
          </a:p>
          <a:p>
            <a:pPr algn="ctr"/>
            <a:r>
              <a:rPr lang="en-US" sz="2400" b="1" dirty="0">
                <a:solidFill>
                  <a:srgbClr val="7030A0"/>
                </a:solidFill>
                <a:latin typeface="Calibri" panose="020F0502020204030204" pitchFamily="34" charset="0"/>
                <a:cs typeface="Calibri" panose="020F0502020204030204" pitchFamily="34" charset="0"/>
              </a:rPr>
              <a:t>from my adversary.’ </a:t>
            </a:r>
            <a:r>
              <a:rPr lang="en-US" sz="2400" b="1" baseline="30000" dirty="0">
                <a:solidFill>
                  <a:srgbClr val="7030A0"/>
                </a:solidFill>
                <a:latin typeface="Calibri" panose="020F0502020204030204" pitchFamily="34" charset="0"/>
                <a:cs typeface="Calibri" panose="020F0502020204030204" pitchFamily="34" charset="0"/>
              </a:rPr>
              <a:t>4 </a:t>
            </a:r>
            <a:r>
              <a:rPr lang="en-US" sz="2400" b="1" dirty="0">
                <a:solidFill>
                  <a:srgbClr val="7030A0"/>
                </a:solidFill>
                <a:latin typeface="Calibri" panose="020F0502020204030204" pitchFamily="34" charset="0"/>
                <a:cs typeface="Calibri" panose="020F0502020204030204" pitchFamily="34" charset="0"/>
              </a:rPr>
              <a:t>And he would not for a while; but afterward he said within himself, </a:t>
            </a:r>
          </a:p>
          <a:p>
            <a:pPr algn="ctr"/>
            <a:r>
              <a:rPr lang="en-US" sz="2400" b="1" dirty="0">
                <a:solidFill>
                  <a:srgbClr val="7030A0"/>
                </a:solidFill>
                <a:latin typeface="Calibri" panose="020F0502020204030204" pitchFamily="34" charset="0"/>
                <a:cs typeface="Calibri" panose="020F0502020204030204" pitchFamily="34" charset="0"/>
              </a:rPr>
              <a:t>‘Though I do not fear God nor regard man, </a:t>
            </a: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yet because this widow troubles me I will</a:t>
            </a:r>
          </a:p>
          <a:p>
            <a:pPr algn="ctr"/>
            <a:r>
              <a:rPr lang="en-US" sz="2400" b="1" dirty="0">
                <a:solidFill>
                  <a:srgbClr val="7030A0"/>
                </a:solidFill>
                <a:latin typeface="Calibri" panose="020F0502020204030204" pitchFamily="34" charset="0"/>
                <a:cs typeface="Calibri" panose="020F0502020204030204" pitchFamily="34" charset="0"/>
              </a:rPr>
              <a:t> avenge her, lest by her continual coming she weary me.’ ”  </a:t>
            </a:r>
            <a:r>
              <a:rPr lang="en-US" sz="2400" b="1" baseline="30000" dirty="0">
                <a:solidFill>
                  <a:srgbClr val="7030A0"/>
                </a:solidFill>
                <a:latin typeface="Calibri" panose="020F0502020204030204" pitchFamily="34" charset="0"/>
                <a:cs typeface="Calibri" panose="020F0502020204030204" pitchFamily="34" charset="0"/>
              </a:rPr>
              <a:t>6 </a:t>
            </a:r>
            <a:r>
              <a:rPr lang="en-US" sz="2400" b="1" dirty="0">
                <a:solidFill>
                  <a:srgbClr val="7030A0"/>
                </a:solidFill>
                <a:latin typeface="Calibri" panose="020F0502020204030204" pitchFamily="34" charset="0"/>
                <a:cs typeface="Calibri" panose="020F0502020204030204" pitchFamily="34" charset="0"/>
              </a:rPr>
              <a:t>Then the Lord said, “Hear </a:t>
            </a:r>
          </a:p>
          <a:p>
            <a:pPr algn="ctr"/>
            <a:r>
              <a:rPr lang="en-US" sz="2400" b="1" dirty="0">
                <a:solidFill>
                  <a:srgbClr val="7030A0"/>
                </a:solidFill>
                <a:latin typeface="Calibri" panose="020F0502020204030204" pitchFamily="34" charset="0"/>
                <a:cs typeface="Calibri" panose="020F0502020204030204" pitchFamily="34" charset="0"/>
              </a:rPr>
              <a:t>what the unjust judge said. </a:t>
            </a: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And shall God not avenge His own elect who cry out day </a:t>
            </a:r>
          </a:p>
          <a:p>
            <a:pPr algn="ctr"/>
            <a:r>
              <a:rPr lang="en-US" sz="2400" b="1" dirty="0">
                <a:solidFill>
                  <a:srgbClr val="7030A0"/>
                </a:solidFill>
                <a:latin typeface="Calibri" panose="020F0502020204030204" pitchFamily="34" charset="0"/>
                <a:cs typeface="Calibri" panose="020F0502020204030204" pitchFamily="34" charset="0"/>
              </a:rPr>
              <a:t>and night to Him, though He bears long with them?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I tell you that He will avenge </a:t>
            </a:r>
          </a:p>
          <a:p>
            <a:pPr algn="ctr"/>
            <a:r>
              <a:rPr lang="en-US" sz="2400" b="1" dirty="0">
                <a:solidFill>
                  <a:srgbClr val="7030A0"/>
                </a:solidFill>
                <a:latin typeface="Calibri" panose="020F0502020204030204" pitchFamily="34" charset="0"/>
                <a:cs typeface="Calibri" panose="020F0502020204030204" pitchFamily="34" charset="0"/>
              </a:rPr>
              <a:t>them speedily. Nevertheless, when the Son of Man comes, will He really find faith on </a:t>
            </a:r>
          </a:p>
          <a:p>
            <a:pPr algn="ctr"/>
            <a:r>
              <a:rPr lang="en-US" sz="2400" b="1" dirty="0">
                <a:solidFill>
                  <a:srgbClr val="7030A0"/>
                </a:solidFill>
                <a:latin typeface="Calibri" panose="020F0502020204030204" pitchFamily="34" charset="0"/>
                <a:cs typeface="Calibri" panose="020F0502020204030204" pitchFamily="34" charset="0"/>
              </a:rPr>
              <a:t>the earth?”</a:t>
            </a:r>
          </a:p>
        </p:txBody>
      </p:sp>
    </p:spTree>
    <p:extLst>
      <p:ext uri="{BB962C8B-B14F-4D97-AF65-F5344CB8AC3E}">
        <p14:creationId xmlns:p14="http://schemas.microsoft.com/office/powerpoint/2010/main" val="66017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ED9F-BC83-46CE-A99A-90B36D45BC47}"/>
              </a:ext>
            </a:extLst>
          </p:cNvPr>
          <p:cNvSpPr>
            <a:spLocks noGrp="1"/>
          </p:cNvSpPr>
          <p:nvPr>
            <p:ph type="title"/>
          </p:nvPr>
        </p:nvSpPr>
        <p:spPr>
          <a:xfrm>
            <a:off x="704850" y="0"/>
            <a:ext cx="3657600" cy="733425"/>
          </a:xfrm>
        </p:spPr>
        <p:txBody>
          <a:bodyPr/>
          <a:lstStyle/>
          <a:p>
            <a:r>
              <a:rPr lang="en-US" b="1" i="1" u="sng" dirty="0">
                <a:solidFill>
                  <a:srgbClr val="7030A0"/>
                </a:solidFill>
              </a:rPr>
              <a:t>Texts to Study</a:t>
            </a:r>
          </a:p>
        </p:txBody>
      </p:sp>
      <p:sp>
        <p:nvSpPr>
          <p:cNvPr id="3" name="Content Placeholder 2">
            <a:extLst>
              <a:ext uri="{FF2B5EF4-FFF2-40B4-BE49-F238E27FC236}">
                <a16:creationId xmlns:a16="http://schemas.microsoft.com/office/drawing/2014/main" id="{9090B64C-E4C2-45D3-B812-568CE8840175}"/>
              </a:ext>
            </a:extLst>
          </p:cNvPr>
          <p:cNvSpPr>
            <a:spLocks noGrp="1"/>
          </p:cNvSpPr>
          <p:nvPr>
            <p:ph idx="1"/>
          </p:nvPr>
        </p:nvSpPr>
        <p:spPr>
          <a:xfrm>
            <a:off x="1104900" y="800099"/>
            <a:ext cx="10591800" cy="6057901"/>
          </a:xfrm>
        </p:spPr>
        <p:txBody>
          <a:bodyPr>
            <a:normAutofit/>
          </a:bodyPr>
          <a:lstStyle/>
          <a:p>
            <a:r>
              <a:rPr lang="en-US" sz="2800" dirty="0"/>
              <a:t>This parable and the next one, are the only parables in which the reason for the parables are given up front. (V 1)</a:t>
            </a:r>
          </a:p>
          <a:p>
            <a:pPr marL="0" indent="0">
              <a:buNone/>
            </a:pPr>
            <a:endParaRPr lang="en-US" sz="2800" dirty="0"/>
          </a:p>
          <a:p>
            <a:r>
              <a:rPr lang="en-US" sz="2800" dirty="0"/>
              <a:t>Why would Jesus say that we should always pray and not lose heart?</a:t>
            </a:r>
          </a:p>
          <a:p>
            <a:r>
              <a:rPr lang="en-US" sz="2800" dirty="0"/>
              <a:t>Jesus knew that in face of delays, sometimes we waver and give up.</a:t>
            </a:r>
          </a:p>
          <a:p>
            <a:r>
              <a:rPr lang="en-US" sz="2800" b="1" i="1" u="sng" dirty="0">
                <a:solidFill>
                  <a:srgbClr val="FF0000"/>
                </a:solidFill>
              </a:rPr>
              <a:t>I think Jesus knew that sometimes from our limited human perspective, it often seems that God is not answering or even listening when we pray.   </a:t>
            </a:r>
          </a:p>
          <a:p>
            <a:r>
              <a:rPr lang="en-US" sz="2800" dirty="0"/>
              <a:t>And why is this?</a:t>
            </a:r>
          </a:p>
          <a:p>
            <a:r>
              <a:rPr lang="en-US" sz="2800" dirty="0"/>
              <a:t>Because we don’t see things from God’s eternal perspective!</a:t>
            </a:r>
          </a:p>
        </p:txBody>
      </p:sp>
      <p:sp>
        <p:nvSpPr>
          <p:cNvPr id="4" name="TextBox 3">
            <a:extLst>
              <a:ext uri="{FF2B5EF4-FFF2-40B4-BE49-F238E27FC236}">
                <a16:creationId xmlns:a16="http://schemas.microsoft.com/office/drawing/2014/main" id="{4379DF1F-554F-45EE-A507-6F150E8D7096}"/>
              </a:ext>
            </a:extLst>
          </p:cNvPr>
          <p:cNvSpPr txBox="1"/>
          <p:nvPr/>
        </p:nvSpPr>
        <p:spPr>
          <a:xfrm>
            <a:off x="868484" y="1759352"/>
            <a:ext cx="11064632" cy="461665"/>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Then He spoke a parable to them, that men always ought to pray and </a:t>
            </a:r>
            <a:r>
              <a:rPr lang="en-US" sz="2400" b="1" u="sng" dirty="0">
                <a:solidFill>
                  <a:srgbClr val="FF0000"/>
                </a:solidFill>
                <a:latin typeface="Calibri" panose="020F0502020204030204" pitchFamily="34" charset="0"/>
                <a:cs typeface="Calibri" panose="020F0502020204030204" pitchFamily="34" charset="0"/>
              </a:rPr>
              <a:t>not lose heart</a:t>
            </a:r>
            <a:r>
              <a:rPr lang="en-US" sz="2400" b="1" dirty="0">
                <a:solidFill>
                  <a:srgbClr val="7030A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50711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arn(inVertical)">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14023</TotalTime>
  <Words>2220</Words>
  <Application>Microsoft Office PowerPoint</Application>
  <PresentationFormat>Widescreen</PresentationFormat>
  <Paragraphs>168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Franklin Gothic Book</vt:lpstr>
      <vt:lpstr>Wingdings</vt:lpstr>
      <vt:lpstr>Crop</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Introduction</vt:lpstr>
      <vt:lpstr>Definitions</vt:lpstr>
      <vt:lpstr>Texts to Study</vt:lpstr>
      <vt:lpstr>Texts to Study</vt:lpstr>
      <vt:lpstr>Texts to Study</vt:lpstr>
      <vt:lpstr>Texts to Study</vt:lpstr>
      <vt:lpstr>Texts to Study</vt:lpstr>
      <vt:lpstr>Texts to Study</vt:lpstr>
      <vt:lpstr>Texts to Study</vt:lpstr>
      <vt:lpstr>Texts to Study</vt:lpstr>
      <vt:lpstr>Texts to Study</vt:lpstr>
      <vt:lpstr>Texts to Study</vt:lpstr>
      <vt:lpstr>Texts to Study</vt:lpstr>
      <vt:lpstr>Texts to Study</vt:lpstr>
      <vt:lpstr>Texts to Study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Man is NOT in control</dc:title>
  <dc:creator>Paden, Eddie - LCMS Lang. Arts</dc:creator>
  <cp:lastModifiedBy>Paden, Eddie - LCMS Lang. Arts</cp:lastModifiedBy>
  <cp:revision>100</cp:revision>
  <cp:lastPrinted>2020-09-18T16:52:05Z</cp:lastPrinted>
  <dcterms:created xsi:type="dcterms:W3CDTF">2020-05-11T17:05:17Z</dcterms:created>
  <dcterms:modified xsi:type="dcterms:W3CDTF">2020-09-19T23:17:36Z</dcterms:modified>
</cp:coreProperties>
</file>