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96" r:id="rId3"/>
    <p:sldId id="299" r:id="rId4"/>
    <p:sldId id="300" r:id="rId5"/>
    <p:sldId id="264" r:id="rId6"/>
    <p:sldId id="266" r:id="rId7"/>
    <p:sldId id="262" r:id="rId8"/>
    <p:sldId id="298" r:id="rId9"/>
    <p:sldId id="257" r:id="rId10"/>
    <p:sldId id="273" r:id="rId11"/>
    <p:sldId id="280" r:id="rId12"/>
    <p:sldId id="282" r:id="rId13"/>
    <p:sldId id="279" r:id="rId14"/>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660"/>
  </p:normalViewPr>
  <p:slideViewPr>
    <p:cSldViewPr snapToGrid="0">
      <p:cViewPr varScale="1">
        <p:scale>
          <a:sx n="85" d="100"/>
          <a:sy n="85" d="100"/>
        </p:scale>
        <p:origin x="75" y="30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9/6/2020</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9/6/2020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9/6/2020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9/6/2020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9/6/2020</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9/6/2020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9/6/2020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9/6/2020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9/6/2020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9/6/2020</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9/6/2020</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9/6/2020</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DF9FD0-69DA-44A9-88F2-B210D7F43592}"/>
              </a:ext>
            </a:extLst>
          </p:cNvPr>
          <p:cNvSpPr>
            <a:spLocks noGrp="1"/>
          </p:cNvSpPr>
          <p:nvPr>
            <p:ph type="ctrTitle"/>
          </p:nvPr>
        </p:nvSpPr>
        <p:spPr/>
        <p:txBody>
          <a:bodyPr/>
          <a:lstStyle/>
          <a:p>
            <a:r>
              <a:rPr lang="en-US" dirty="0"/>
              <a:t>“Prayer changes me”</a:t>
            </a:r>
          </a:p>
        </p:txBody>
      </p:sp>
      <p:sp>
        <p:nvSpPr>
          <p:cNvPr id="3" name="Subtitle 2">
            <a:extLst>
              <a:ext uri="{FF2B5EF4-FFF2-40B4-BE49-F238E27FC236}">
                <a16:creationId xmlns:a16="http://schemas.microsoft.com/office/drawing/2014/main" id="{8E4A3259-E61D-40F9-BB2C-86B24648596D}"/>
              </a:ext>
            </a:extLst>
          </p:cNvPr>
          <p:cNvSpPr>
            <a:spLocks noGrp="1"/>
          </p:cNvSpPr>
          <p:nvPr>
            <p:ph type="subTitle" idx="1"/>
          </p:nvPr>
        </p:nvSpPr>
        <p:spPr>
          <a:xfrm>
            <a:off x="2679906" y="3956279"/>
            <a:ext cx="6831673" cy="1332158"/>
          </a:xfrm>
        </p:spPr>
        <p:txBody>
          <a:bodyPr>
            <a:normAutofit/>
          </a:bodyPr>
          <a:lstStyle/>
          <a:p>
            <a:r>
              <a:rPr lang="en-US" dirty="0"/>
              <a:t>How is prayer a transforming agent?</a:t>
            </a:r>
          </a:p>
          <a:p>
            <a:r>
              <a:rPr lang="en-US" dirty="0"/>
              <a:t>(By being THANKFUL)</a:t>
            </a:r>
          </a:p>
        </p:txBody>
      </p:sp>
    </p:spTree>
    <p:extLst>
      <p:ext uri="{BB962C8B-B14F-4D97-AF65-F5344CB8AC3E}">
        <p14:creationId xmlns:p14="http://schemas.microsoft.com/office/powerpoint/2010/main" val="22345486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D6D319-5FAF-4D75-A080-2A041F6D6437}"/>
              </a:ext>
            </a:extLst>
          </p:cNvPr>
          <p:cNvSpPr>
            <a:spLocks noGrp="1"/>
          </p:cNvSpPr>
          <p:nvPr>
            <p:ph type="title"/>
          </p:nvPr>
        </p:nvSpPr>
        <p:spPr>
          <a:xfrm>
            <a:off x="701749" y="0"/>
            <a:ext cx="4916626" cy="781493"/>
          </a:xfrm>
        </p:spPr>
        <p:txBody>
          <a:bodyPr/>
          <a:lstStyle/>
          <a:p>
            <a:r>
              <a:rPr lang="en-US" dirty="0"/>
              <a:t>Introduction</a:t>
            </a:r>
          </a:p>
        </p:txBody>
      </p:sp>
      <p:sp>
        <p:nvSpPr>
          <p:cNvPr id="3" name="Content Placeholder 2">
            <a:extLst>
              <a:ext uri="{FF2B5EF4-FFF2-40B4-BE49-F238E27FC236}">
                <a16:creationId xmlns:a16="http://schemas.microsoft.com/office/drawing/2014/main" id="{5537E0A4-2A41-48D9-BE09-0E0482298867}"/>
              </a:ext>
            </a:extLst>
          </p:cNvPr>
          <p:cNvSpPr>
            <a:spLocks noGrp="1"/>
          </p:cNvSpPr>
          <p:nvPr>
            <p:ph idx="1"/>
          </p:nvPr>
        </p:nvSpPr>
        <p:spPr>
          <a:xfrm>
            <a:off x="782425" y="575035"/>
            <a:ext cx="11142482" cy="6183984"/>
          </a:xfrm>
        </p:spPr>
        <p:txBody>
          <a:bodyPr>
            <a:normAutofit fontScale="92500" lnSpcReduction="10000"/>
          </a:bodyPr>
          <a:lstStyle/>
          <a:p>
            <a:r>
              <a:rPr lang="en-US" sz="2800" b="1" i="1" u="sng" dirty="0">
                <a:solidFill>
                  <a:srgbClr val="7030A0"/>
                </a:solidFill>
              </a:rPr>
              <a:t>Is being thankful an emotion like anger or happiness?</a:t>
            </a:r>
          </a:p>
          <a:p>
            <a:r>
              <a:rPr lang="en-US" sz="2800" dirty="0">
                <a:latin typeface="Calibri" panose="020F0502020204030204" pitchFamily="34" charset="0"/>
                <a:cs typeface="Calibri" panose="020F0502020204030204" pitchFamily="34" charset="0"/>
              </a:rPr>
              <a:t>No, unlike emotions, </a:t>
            </a:r>
            <a:r>
              <a:rPr lang="en-US" sz="2800" b="1" u="sng" dirty="0">
                <a:solidFill>
                  <a:srgbClr val="FF0000"/>
                </a:solidFill>
                <a:latin typeface="Calibri" panose="020F0502020204030204" pitchFamily="34" charset="0"/>
                <a:cs typeface="Calibri" panose="020F0502020204030204" pitchFamily="34" charset="0"/>
              </a:rPr>
              <a:t>gratitude takes a conscious effort</a:t>
            </a:r>
            <a:r>
              <a:rPr lang="en-US" sz="2800" dirty="0">
                <a:latin typeface="Calibri" panose="020F0502020204030204" pitchFamily="34" charset="0"/>
                <a:cs typeface="Calibri" panose="020F0502020204030204" pitchFamily="34" charset="0"/>
              </a:rPr>
              <a:t>. Meaning that, to be grateful, we must first take the time to recognize that something has been done for our benefit.</a:t>
            </a:r>
          </a:p>
          <a:p>
            <a:r>
              <a:rPr lang="en-US" sz="2800" dirty="0">
                <a:latin typeface="Calibri" panose="020F0502020204030204" pitchFamily="34" charset="0"/>
                <a:cs typeface="Calibri" panose="020F0502020204030204" pitchFamily="34" charset="0"/>
              </a:rPr>
              <a:t>“Psychologically, we have a lot of barometers,” said PLNU professor of psychology Dr. Ross Oakes-Mueller.  “For example, anxiety tells us when a threat is present.  In the same way, when we feel that warm, fuzzy feeling, we know something relationally is happening. </a:t>
            </a:r>
            <a:r>
              <a:rPr lang="en-US" sz="2800" b="1" u="sng" dirty="0">
                <a:solidFill>
                  <a:srgbClr val="FF0000"/>
                </a:solidFill>
                <a:latin typeface="Calibri" panose="020F0502020204030204" pitchFamily="34" charset="0"/>
                <a:cs typeface="Calibri" panose="020F0502020204030204" pitchFamily="34" charset="0"/>
              </a:rPr>
              <a:t>Gratitude helps detect acts of kindness and generosity and is an indicator that something good has taken place.</a:t>
            </a:r>
            <a:r>
              <a:rPr lang="en-US" sz="2800" dirty="0">
                <a:latin typeface="Calibri" panose="020F0502020204030204" pitchFamily="34" charset="0"/>
                <a:cs typeface="Calibri" panose="020F0502020204030204" pitchFamily="34" charset="0"/>
              </a:rPr>
              <a:t>”  </a:t>
            </a:r>
          </a:p>
          <a:p>
            <a:r>
              <a:rPr lang="en-US" sz="2800" dirty="0">
                <a:latin typeface="Calibri" panose="020F0502020204030204" pitchFamily="34" charset="0"/>
                <a:cs typeface="Calibri" panose="020F0502020204030204" pitchFamily="34" charset="0"/>
              </a:rPr>
              <a:t>There is a difference between experiencing that “warm, fuzzy feeling” from time to time and living a life of gratitude. </a:t>
            </a:r>
          </a:p>
          <a:p>
            <a:r>
              <a:rPr lang="en-US" sz="2800" dirty="0">
                <a:latin typeface="Calibri" panose="020F0502020204030204" pitchFamily="34" charset="0"/>
                <a:cs typeface="Calibri" panose="020F0502020204030204" pitchFamily="34" charset="0"/>
              </a:rPr>
              <a:t>“Feeling grateful is not the same as being a grateful person,” writes Emmons. “[A grateful person] is one who </a:t>
            </a:r>
            <a:r>
              <a:rPr lang="en-US" sz="2800" b="1" u="sng" dirty="0">
                <a:solidFill>
                  <a:srgbClr val="FF0000"/>
                </a:solidFill>
                <a:latin typeface="Calibri" panose="020F0502020204030204" pitchFamily="34" charset="0"/>
                <a:cs typeface="Calibri" panose="020F0502020204030204" pitchFamily="34" charset="0"/>
              </a:rPr>
              <a:t>regularly affirms </a:t>
            </a:r>
            <a:r>
              <a:rPr lang="en-US" sz="2800" dirty="0">
                <a:latin typeface="Calibri" panose="020F0502020204030204" pitchFamily="34" charset="0"/>
                <a:cs typeface="Calibri" panose="020F0502020204030204" pitchFamily="34" charset="0"/>
              </a:rPr>
              <a:t>the goodness in his or her life and recognizes that the sources of this goodness lie at least partially outside of themselves.”</a:t>
            </a:r>
          </a:p>
        </p:txBody>
      </p:sp>
      <p:sp>
        <p:nvSpPr>
          <p:cNvPr id="4" name="TextBox 3">
            <a:extLst>
              <a:ext uri="{FF2B5EF4-FFF2-40B4-BE49-F238E27FC236}">
                <a16:creationId xmlns:a16="http://schemas.microsoft.com/office/drawing/2014/main" id="{2D7001BD-27F2-4993-AA51-7C54491715EF}"/>
              </a:ext>
            </a:extLst>
          </p:cNvPr>
          <p:cNvSpPr txBox="1"/>
          <p:nvPr/>
        </p:nvSpPr>
        <p:spPr>
          <a:xfrm>
            <a:off x="2063838" y="4201886"/>
            <a:ext cx="8579656" cy="954107"/>
          </a:xfrm>
          <a:prstGeom prst="rect">
            <a:avLst/>
          </a:prstGeom>
          <a:solidFill>
            <a:schemeClr val="bg1">
              <a:lumMod val="85000"/>
            </a:schemeClr>
          </a:solidFill>
          <a:ln w="31750">
            <a:solidFill>
              <a:schemeClr val="tx1"/>
            </a:solidFill>
          </a:ln>
        </p:spPr>
        <p:txBody>
          <a:bodyPr wrap="none" rtlCol="0">
            <a:spAutoFit/>
          </a:bodyPr>
          <a:lstStyle/>
          <a:p>
            <a:pPr algn="ctr"/>
            <a:r>
              <a:rPr lang="en-US" sz="2800" b="1" dirty="0">
                <a:solidFill>
                  <a:srgbClr val="7030A0"/>
                </a:solidFill>
              </a:rPr>
              <a:t>1 </a:t>
            </a:r>
            <a:r>
              <a:rPr lang="en-US" sz="2800" b="1" dirty="0" err="1">
                <a:solidFill>
                  <a:srgbClr val="7030A0"/>
                </a:solidFill>
              </a:rPr>
              <a:t>Thess</a:t>
            </a:r>
            <a:r>
              <a:rPr lang="en-US" sz="2800" b="1" dirty="0">
                <a:solidFill>
                  <a:srgbClr val="7030A0"/>
                </a:solidFill>
              </a:rPr>
              <a:t> 5:16,18a – “Rejoice evermore . . . In everything</a:t>
            </a:r>
          </a:p>
          <a:p>
            <a:pPr algn="ctr"/>
            <a:r>
              <a:rPr lang="en-US" sz="2800" b="1" dirty="0">
                <a:solidFill>
                  <a:srgbClr val="7030A0"/>
                </a:solidFill>
              </a:rPr>
              <a:t>give thanks . . .”</a:t>
            </a:r>
          </a:p>
        </p:txBody>
      </p:sp>
    </p:spTree>
    <p:extLst>
      <p:ext uri="{BB962C8B-B14F-4D97-AF65-F5344CB8AC3E}">
        <p14:creationId xmlns:p14="http://schemas.microsoft.com/office/powerpoint/2010/main" val="22532946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4"/>
                                        </p:tgtEl>
                                        <p:attrNameLst>
                                          <p:attrName>style.visibility</p:attrName>
                                        </p:attrNameLst>
                                      </p:cBhvr>
                                      <p:to>
                                        <p:strVal val="visible"/>
                                      </p:to>
                                    </p:set>
                                    <p:animEffect transition="in" filter="barn(inVertical)">
                                      <p:cBhvr>
                                        <p:cTn id="3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862A7C-EC9E-4420-9FE6-3FBB16A3D315}"/>
              </a:ext>
            </a:extLst>
          </p:cNvPr>
          <p:cNvSpPr>
            <a:spLocks noGrp="1"/>
          </p:cNvSpPr>
          <p:nvPr>
            <p:ph type="title"/>
          </p:nvPr>
        </p:nvSpPr>
        <p:spPr>
          <a:xfrm>
            <a:off x="702297" y="0"/>
            <a:ext cx="7668705" cy="916757"/>
          </a:xfrm>
        </p:spPr>
        <p:txBody>
          <a:bodyPr/>
          <a:lstStyle/>
          <a:p>
            <a:r>
              <a:rPr lang="en-US" b="1" u="sng" dirty="0">
                <a:solidFill>
                  <a:srgbClr val="7030A0"/>
                </a:solidFill>
              </a:rPr>
              <a:t>How being thankful changes us</a:t>
            </a:r>
          </a:p>
        </p:txBody>
      </p:sp>
      <p:sp>
        <p:nvSpPr>
          <p:cNvPr id="3" name="Content Placeholder 2">
            <a:extLst>
              <a:ext uri="{FF2B5EF4-FFF2-40B4-BE49-F238E27FC236}">
                <a16:creationId xmlns:a16="http://schemas.microsoft.com/office/drawing/2014/main" id="{00CB2801-5560-4E43-87E6-43B74481121D}"/>
              </a:ext>
            </a:extLst>
          </p:cNvPr>
          <p:cNvSpPr>
            <a:spLocks noGrp="1"/>
          </p:cNvSpPr>
          <p:nvPr>
            <p:ph idx="1"/>
          </p:nvPr>
        </p:nvSpPr>
        <p:spPr>
          <a:xfrm>
            <a:off x="961534" y="801278"/>
            <a:ext cx="10812544" cy="6056722"/>
          </a:xfrm>
        </p:spPr>
        <p:txBody>
          <a:bodyPr>
            <a:normAutofit/>
          </a:bodyPr>
          <a:lstStyle/>
          <a:p>
            <a:r>
              <a:rPr lang="en-US" sz="2800" dirty="0"/>
              <a:t>Luke 17:11-19</a:t>
            </a:r>
          </a:p>
          <a:p>
            <a:r>
              <a:rPr lang="en-US" sz="2800" dirty="0"/>
              <a:t>Jesus heals ten lepers (14,15)</a:t>
            </a:r>
          </a:p>
          <a:p>
            <a:r>
              <a:rPr lang="en-US" sz="2800" dirty="0"/>
              <a:t>Notice V  15,16</a:t>
            </a:r>
          </a:p>
          <a:p>
            <a:endParaRPr lang="en-US" sz="2800" dirty="0"/>
          </a:p>
          <a:p>
            <a:endParaRPr lang="en-US" sz="2800" dirty="0"/>
          </a:p>
          <a:p>
            <a:r>
              <a:rPr lang="en-US" sz="2800" dirty="0"/>
              <a:t>Only </a:t>
            </a:r>
            <a:r>
              <a:rPr lang="en-US" sz="2800" b="1" u="sng" dirty="0">
                <a:solidFill>
                  <a:srgbClr val="FF0000"/>
                </a:solidFill>
              </a:rPr>
              <a:t>ONE</a:t>
            </a:r>
            <a:r>
              <a:rPr lang="en-US" sz="2800" dirty="0"/>
              <a:t> came back to give thanks and glorify God for what God had done for him, </a:t>
            </a:r>
            <a:r>
              <a:rPr lang="en-US" sz="2800" b="1" dirty="0"/>
              <a:t>only </a:t>
            </a:r>
            <a:r>
              <a:rPr lang="en-US" sz="2800" b="1" u="sng" dirty="0">
                <a:solidFill>
                  <a:srgbClr val="FF0000"/>
                </a:solidFill>
              </a:rPr>
              <a:t>ONE</a:t>
            </a:r>
            <a:r>
              <a:rPr lang="en-US" sz="2800" dirty="0"/>
              <a:t>.</a:t>
            </a:r>
          </a:p>
          <a:p>
            <a:r>
              <a:rPr lang="en-US" sz="2800" dirty="0"/>
              <a:t>Notice what Jesus says then in verse 19:</a:t>
            </a:r>
          </a:p>
          <a:p>
            <a:pPr marL="0" indent="0">
              <a:buNone/>
            </a:pPr>
            <a:endParaRPr lang="en-US" sz="2800" dirty="0"/>
          </a:p>
          <a:p>
            <a:r>
              <a:rPr lang="en-US" sz="2800" dirty="0"/>
              <a:t>Jesus connects a faith that heals/saves, to what?</a:t>
            </a:r>
          </a:p>
          <a:p>
            <a:r>
              <a:rPr lang="en-US" sz="2800" dirty="0"/>
              <a:t>Thankfulness/Glorification to God for what He does for us.</a:t>
            </a:r>
          </a:p>
        </p:txBody>
      </p:sp>
      <p:sp>
        <p:nvSpPr>
          <p:cNvPr id="5" name="TextBox 4">
            <a:extLst>
              <a:ext uri="{FF2B5EF4-FFF2-40B4-BE49-F238E27FC236}">
                <a16:creationId xmlns:a16="http://schemas.microsoft.com/office/drawing/2014/main" id="{C7666519-AC09-4AA2-923A-D24CAB16AA37}"/>
              </a:ext>
            </a:extLst>
          </p:cNvPr>
          <p:cNvSpPr txBox="1"/>
          <p:nvPr/>
        </p:nvSpPr>
        <p:spPr>
          <a:xfrm>
            <a:off x="841373" y="2494400"/>
            <a:ext cx="11134779" cy="830997"/>
          </a:xfrm>
          <a:prstGeom prst="rect">
            <a:avLst/>
          </a:prstGeom>
          <a:solidFill>
            <a:schemeClr val="accent1">
              <a:lumMod val="40000"/>
              <a:lumOff val="60000"/>
            </a:schemeClr>
          </a:solidFill>
          <a:ln w="28575">
            <a:solidFill>
              <a:schemeClr val="tx1"/>
            </a:solidFill>
          </a:ln>
        </p:spPr>
        <p:txBody>
          <a:bodyPr wrap="none" rtlCol="0">
            <a:spAutoFit/>
          </a:bodyPr>
          <a:lstStyle/>
          <a:p>
            <a:pPr algn="ctr"/>
            <a:r>
              <a:rPr lang="en-US" sz="2400" b="1" baseline="30000" dirty="0">
                <a:solidFill>
                  <a:srgbClr val="7030A0"/>
                </a:solidFill>
                <a:latin typeface="Calibri" panose="020F0502020204030204" pitchFamily="34" charset="0"/>
                <a:cs typeface="Calibri" panose="020F0502020204030204" pitchFamily="34" charset="0"/>
              </a:rPr>
              <a:t>15 </a:t>
            </a:r>
            <a:r>
              <a:rPr lang="en-US" sz="2400" b="1" dirty="0">
                <a:solidFill>
                  <a:srgbClr val="7030A0"/>
                </a:solidFill>
                <a:latin typeface="Calibri" panose="020F0502020204030204" pitchFamily="34" charset="0"/>
                <a:cs typeface="Calibri" panose="020F0502020204030204" pitchFamily="34" charset="0"/>
              </a:rPr>
              <a:t>And one of them, . . . returned, and with a loud voice glorified God, </a:t>
            </a:r>
            <a:r>
              <a:rPr lang="en-US" sz="2400" b="1" baseline="30000" dirty="0">
                <a:solidFill>
                  <a:srgbClr val="7030A0"/>
                </a:solidFill>
                <a:latin typeface="Calibri" panose="020F0502020204030204" pitchFamily="34" charset="0"/>
                <a:cs typeface="Calibri" panose="020F0502020204030204" pitchFamily="34" charset="0"/>
              </a:rPr>
              <a:t>16 </a:t>
            </a:r>
            <a:r>
              <a:rPr lang="en-US" sz="2400" b="1" dirty="0">
                <a:solidFill>
                  <a:srgbClr val="7030A0"/>
                </a:solidFill>
                <a:latin typeface="Calibri" panose="020F0502020204030204" pitchFamily="34" charset="0"/>
                <a:cs typeface="Calibri" panose="020F0502020204030204" pitchFamily="34" charset="0"/>
              </a:rPr>
              <a:t>and fell down </a:t>
            </a:r>
          </a:p>
          <a:p>
            <a:pPr algn="ctr"/>
            <a:r>
              <a:rPr lang="en-US" sz="2400" b="1" dirty="0">
                <a:solidFill>
                  <a:srgbClr val="7030A0"/>
                </a:solidFill>
                <a:latin typeface="Calibri" panose="020F0502020204030204" pitchFamily="34" charset="0"/>
                <a:cs typeface="Calibri" panose="020F0502020204030204" pitchFamily="34" charset="0"/>
              </a:rPr>
              <a:t>on </a:t>
            </a:r>
            <a:r>
              <a:rPr lang="en-US" sz="2400" b="1" i="1" dirty="0">
                <a:solidFill>
                  <a:srgbClr val="7030A0"/>
                </a:solidFill>
                <a:latin typeface="Calibri" panose="020F0502020204030204" pitchFamily="34" charset="0"/>
                <a:cs typeface="Calibri" panose="020F0502020204030204" pitchFamily="34" charset="0"/>
              </a:rPr>
              <a:t>his</a:t>
            </a:r>
            <a:r>
              <a:rPr lang="en-US" sz="2400" b="1" dirty="0">
                <a:solidFill>
                  <a:srgbClr val="7030A0"/>
                </a:solidFill>
                <a:latin typeface="Calibri" panose="020F0502020204030204" pitchFamily="34" charset="0"/>
                <a:cs typeface="Calibri" panose="020F0502020204030204" pitchFamily="34" charset="0"/>
              </a:rPr>
              <a:t> face at His feet, giving Him thanks. And he was a Samaritan.</a:t>
            </a:r>
          </a:p>
        </p:txBody>
      </p:sp>
      <p:sp>
        <p:nvSpPr>
          <p:cNvPr id="6" name="TextBox 5">
            <a:extLst>
              <a:ext uri="{FF2B5EF4-FFF2-40B4-BE49-F238E27FC236}">
                <a16:creationId xmlns:a16="http://schemas.microsoft.com/office/drawing/2014/main" id="{19621EB9-85ED-4F9A-A997-10CA4AE59999}"/>
              </a:ext>
            </a:extLst>
          </p:cNvPr>
          <p:cNvSpPr txBox="1"/>
          <p:nvPr/>
        </p:nvSpPr>
        <p:spPr>
          <a:xfrm>
            <a:off x="1483230" y="5138262"/>
            <a:ext cx="9468105" cy="461665"/>
          </a:xfrm>
          <a:prstGeom prst="rect">
            <a:avLst/>
          </a:prstGeom>
          <a:solidFill>
            <a:schemeClr val="accent1">
              <a:lumMod val="40000"/>
              <a:lumOff val="60000"/>
            </a:schemeClr>
          </a:solidFill>
          <a:ln w="28575">
            <a:solidFill>
              <a:schemeClr val="tx1"/>
            </a:solidFill>
          </a:ln>
        </p:spPr>
        <p:txBody>
          <a:bodyPr wrap="none" rtlCol="0">
            <a:spAutoFit/>
          </a:bodyPr>
          <a:lstStyle/>
          <a:p>
            <a:r>
              <a:rPr lang="en-US" sz="2400" b="1" baseline="30000" dirty="0">
                <a:solidFill>
                  <a:srgbClr val="7030A0"/>
                </a:solidFill>
                <a:latin typeface="Calibri" panose="020F0502020204030204" pitchFamily="34" charset="0"/>
                <a:cs typeface="Calibri" panose="020F0502020204030204" pitchFamily="34" charset="0"/>
              </a:rPr>
              <a:t>19 </a:t>
            </a:r>
            <a:r>
              <a:rPr lang="en-US" sz="2400" b="1" dirty="0">
                <a:solidFill>
                  <a:srgbClr val="7030A0"/>
                </a:solidFill>
                <a:latin typeface="Calibri" panose="020F0502020204030204" pitchFamily="34" charset="0"/>
                <a:cs typeface="Calibri" panose="020F0502020204030204" pitchFamily="34" charset="0"/>
              </a:rPr>
              <a:t>And He said to him, “Arise, go your way. </a:t>
            </a:r>
            <a:r>
              <a:rPr lang="en-US" sz="2400" b="1" i="1" u="sng" dirty="0">
                <a:solidFill>
                  <a:srgbClr val="FF0000"/>
                </a:solidFill>
                <a:latin typeface="Calibri" panose="020F0502020204030204" pitchFamily="34" charset="0"/>
                <a:cs typeface="Calibri" panose="020F0502020204030204" pitchFamily="34" charset="0"/>
              </a:rPr>
              <a:t>Your faith has made you well</a:t>
            </a:r>
            <a:r>
              <a:rPr lang="en-US" sz="2400" b="1" dirty="0">
                <a:solidFill>
                  <a:srgbClr val="7030A0"/>
                </a:solidFill>
                <a:latin typeface="Calibri" panose="020F0502020204030204" pitchFamily="34" charset="0"/>
                <a:cs typeface="Calibri" panose="020F0502020204030204" pitchFamily="34" charset="0"/>
              </a:rPr>
              <a:t>.”</a:t>
            </a:r>
          </a:p>
        </p:txBody>
      </p:sp>
      <p:sp>
        <p:nvSpPr>
          <p:cNvPr id="4" name="TextBox 3">
            <a:extLst>
              <a:ext uri="{FF2B5EF4-FFF2-40B4-BE49-F238E27FC236}">
                <a16:creationId xmlns:a16="http://schemas.microsoft.com/office/drawing/2014/main" id="{43B79015-329F-4DF0-998B-BA8C2A03AAF3}"/>
              </a:ext>
            </a:extLst>
          </p:cNvPr>
          <p:cNvSpPr txBox="1"/>
          <p:nvPr/>
        </p:nvSpPr>
        <p:spPr>
          <a:xfrm>
            <a:off x="1021919" y="4542797"/>
            <a:ext cx="10691773" cy="1384995"/>
          </a:xfrm>
          <a:prstGeom prst="rect">
            <a:avLst/>
          </a:prstGeom>
          <a:solidFill>
            <a:schemeClr val="bg1">
              <a:lumMod val="85000"/>
            </a:schemeClr>
          </a:solidFill>
          <a:ln w="34925">
            <a:solidFill>
              <a:schemeClr val="tx1"/>
            </a:solidFill>
          </a:ln>
        </p:spPr>
        <p:txBody>
          <a:bodyPr wrap="none" rtlCol="0">
            <a:spAutoFit/>
          </a:bodyPr>
          <a:lstStyle/>
          <a:p>
            <a:pPr algn="ctr"/>
            <a:r>
              <a:rPr lang="en-US" sz="2800" b="1" dirty="0">
                <a:solidFill>
                  <a:srgbClr val="7030A0"/>
                </a:solidFill>
              </a:rPr>
              <a:t>Thankfulness = is an indicator of something good to have taken place</a:t>
            </a:r>
          </a:p>
          <a:p>
            <a:pPr algn="ctr"/>
            <a:r>
              <a:rPr lang="en-US" sz="2800" b="1" dirty="0">
                <a:solidFill>
                  <a:srgbClr val="7030A0"/>
                </a:solidFill>
              </a:rPr>
              <a:t>. . . Recognition that the source of this goodness likes outside of</a:t>
            </a:r>
          </a:p>
          <a:p>
            <a:pPr algn="ctr"/>
            <a:r>
              <a:rPr lang="en-US" sz="2800" b="1" dirty="0">
                <a:solidFill>
                  <a:srgbClr val="7030A0"/>
                </a:solidFill>
              </a:rPr>
              <a:t>ourselves</a:t>
            </a:r>
          </a:p>
        </p:txBody>
      </p:sp>
    </p:spTree>
    <p:extLst>
      <p:ext uri="{BB962C8B-B14F-4D97-AF65-F5344CB8AC3E}">
        <p14:creationId xmlns:p14="http://schemas.microsoft.com/office/powerpoint/2010/main" val="11948152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 calcmode="lin" valueType="num">
                                      <p:cBhvr additive="base">
                                        <p:cTn id="22" dur="1000" fill="hold"/>
                                        <p:tgtEl>
                                          <p:spTgt spid="5"/>
                                        </p:tgtEl>
                                        <p:attrNameLst>
                                          <p:attrName>ppt_x</p:attrName>
                                        </p:attrNameLst>
                                      </p:cBhvr>
                                      <p:tavLst>
                                        <p:tav tm="0">
                                          <p:val>
                                            <p:strVal val="#ppt_x"/>
                                          </p:val>
                                        </p:tav>
                                        <p:tav tm="100000">
                                          <p:val>
                                            <p:strVal val="#ppt_x"/>
                                          </p:val>
                                        </p:tav>
                                      </p:tavLst>
                                    </p:anim>
                                    <p:anim calcmode="lin" valueType="num">
                                      <p:cBhvr additive="base">
                                        <p:cTn id="23" dur="10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barn(inVertical)">
                                      <p:cBhvr>
                                        <p:cTn id="28" dur="500"/>
                                        <p:tgtEl>
                                          <p:spTgt spid="3">
                                            <p:txEl>
                                              <p:pRg st="5" end="5"/>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4"/>
                                        </p:tgtEl>
                                        <p:attrNameLst>
                                          <p:attrName>style.visibility</p:attrName>
                                        </p:attrNameLst>
                                      </p:cBhvr>
                                      <p:to>
                                        <p:strVal val="visible"/>
                                      </p:to>
                                    </p:set>
                                    <p:anim calcmode="lin" valueType="num">
                                      <p:cBhvr additive="base">
                                        <p:cTn id="33" dur="500" fill="hold"/>
                                        <p:tgtEl>
                                          <p:spTgt spid="4"/>
                                        </p:tgtEl>
                                        <p:attrNameLst>
                                          <p:attrName>ppt_x</p:attrName>
                                        </p:attrNameLst>
                                      </p:cBhvr>
                                      <p:tavLst>
                                        <p:tav tm="0">
                                          <p:val>
                                            <p:strVal val="#ppt_x"/>
                                          </p:val>
                                        </p:tav>
                                        <p:tav tm="100000">
                                          <p:val>
                                            <p:strVal val="#ppt_x"/>
                                          </p:val>
                                        </p:tav>
                                      </p:tavLst>
                                    </p:anim>
                                    <p:anim calcmode="lin" valueType="num">
                                      <p:cBhvr additive="base">
                                        <p:cTn id="3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9" presetClass="exit" presetSubtype="0" fill="hold" grpId="1" nodeType="clickEffect">
                                  <p:stCondLst>
                                    <p:cond delay="0"/>
                                  </p:stCondLst>
                                  <p:childTnLst>
                                    <p:animEffect transition="out" filter="dissolve">
                                      <p:cBhvr>
                                        <p:cTn id="38" dur="500"/>
                                        <p:tgtEl>
                                          <p:spTgt spid="4"/>
                                        </p:tgtEl>
                                      </p:cBhvr>
                                    </p:animEffect>
                                    <p:set>
                                      <p:cBhvr>
                                        <p:cTn id="39" dur="1" fill="hold">
                                          <p:stCondLst>
                                            <p:cond delay="499"/>
                                          </p:stCondLst>
                                        </p:cTn>
                                        <p:tgtEl>
                                          <p:spTgt spid="4"/>
                                        </p:tgtEl>
                                        <p:attrNameLst>
                                          <p:attrName>style.visibility</p:attrName>
                                        </p:attrNameLst>
                                      </p:cBhvr>
                                      <p:to>
                                        <p:strVal val="hidden"/>
                                      </p:to>
                                    </p:set>
                                  </p:childTnLst>
                                </p:cTn>
                              </p:par>
                            </p:childTnLst>
                          </p:cTn>
                        </p:par>
                      </p:childTnLst>
                    </p:cTn>
                  </p:par>
                  <p:par>
                    <p:cTn id="40" fill="hold">
                      <p:stCondLst>
                        <p:cond delay="indefinite"/>
                      </p:stCondLst>
                      <p:childTnLst>
                        <p:par>
                          <p:cTn id="41" fill="hold">
                            <p:stCondLst>
                              <p:cond delay="0"/>
                            </p:stCondLst>
                            <p:childTnLst>
                              <p:par>
                                <p:cTn id="42" presetID="16" presetClass="entr" presetSubtype="21" fill="hold" nodeType="clickEffect">
                                  <p:stCondLst>
                                    <p:cond delay="0"/>
                                  </p:stCondLst>
                                  <p:childTnLst>
                                    <p:set>
                                      <p:cBhvr>
                                        <p:cTn id="43" dur="1" fill="hold">
                                          <p:stCondLst>
                                            <p:cond delay="0"/>
                                          </p:stCondLst>
                                        </p:cTn>
                                        <p:tgtEl>
                                          <p:spTgt spid="3">
                                            <p:txEl>
                                              <p:pRg st="6" end="6"/>
                                            </p:txEl>
                                          </p:spTgt>
                                        </p:tgtEl>
                                        <p:attrNameLst>
                                          <p:attrName>style.visibility</p:attrName>
                                        </p:attrNameLst>
                                      </p:cBhvr>
                                      <p:to>
                                        <p:strVal val="visible"/>
                                      </p:to>
                                    </p:set>
                                    <p:animEffect transition="in" filter="barn(inVertical)">
                                      <p:cBhvr>
                                        <p:cTn id="44" dur="500"/>
                                        <p:tgtEl>
                                          <p:spTgt spid="3">
                                            <p:txEl>
                                              <p:pRg st="6" end="6"/>
                                            </p:txEl>
                                          </p:spTgt>
                                        </p:tgtEl>
                                      </p:cBhvr>
                                    </p:animEffect>
                                  </p:childTnLst>
                                </p:cTn>
                              </p:par>
                              <p:par>
                                <p:cTn id="45" presetID="16" presetClass="entr" presetSubtype="21" fill="hold" grpId="0" nodeType="withEffect">
                                  <p:stCondLst>
                                    <p:cond delay="0"/>
                                  </p:stCondLst>
                                  <p:childTnLst>
                                    <p:set>
                                      <p:cBhvr>
                                        <p:cTn id="46" dur="1" fill="hold">
                                          <p:stCondLst>
                                            <p:cond delay="0"/>
                                          </p:stCondLst>
                                        </p:cTn>
                                        <p:tgtEl>
                                          <p:spTgt spid="6"/>
                                        </p:tgtEl>
                                        <p:attrNameLst>
                                          <p:attrName>style.visibility</p:attrName>
                                        </p:attrNameLst>
                                      </p:cBhvr>
                                      <p:to>
                                        <p:strVal val="visible"/>
                                      </p:to>
                                    </p:set>
                                    <p:animEffect transition="in" filter="barn(inVertical)">
                                      <p:cBhvr>
                                        <p:cTn id="47" dur="500"/>
                                        <p:tgtEl>
                                          <p:spTgt spid="6"/>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nodeType="clickEffect">
                                  <p:stCondLst>
                                    <p:cond delay="0"/>
                                  </p:stCondLst>
                                  <p:childTnLst>
                                    <p:set>
                                      <p:cBhvr>
                                        <p:cTn id="51" dur="1" fill="hold">
                                          <p:stCondLst>
                                            <p:cond delay="0"/>
                                          </p:stCondLst>
                                        </p:cTn>
                                        <p:tgtEl>
                                          <p:spTgt spid="3">
                                            <p:txEl>
                                              <p:pRg st="8" end="8"/>
                                            </p:txEl>
                                          </p:spTgt>
                                        </p:tgtEl>
                                        <p:attrNameLst>
                                          <p:attrName>style.visibility</p:attrName>
                                        </p:attrNameLst>
                                      </p:cBhvr>
                                      <p:to>
                                        <p:strVal val="visible"/>
                                      </p:to>
                                    </p:set>
                                    <p:animEffect transition="in" filter="barn(inVertical)">
                                      <p:cBhvr>
                                        <p:cTn id="52" dur="500"/>
                                        <p:tgtEl>
                                          <p:spTgt spid="3">
                                            <p:txEl>
                                              <p:pRg st="8" end="8"/>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6" presetClass="entr" presetSubtype="21" fill="hold" nodeType="clickEffect">
                                  <p:stCondLst>
                                    <p:cond delay="0"/>
                                  </p:stCondLst>
                                  <p:childTnLst>
                                    <p:set>
                                      <p:cBhvr>
                                        <p:cTn id="56" dur="1" fill="hold">
                                          <p:stCondLst>
                                            <p:cond delay="0"/>
                                          </p:stCondLst>
                                        </p:cTn>
                                        <p:tgtEl>
                                          <p:spTgt spid="3">
                                            <p:txEl>
                                              <p:pRg st="9" end="9"/>
                                            </p:txEl>
                                          </p:spTgt>
                                        </p:tgtEl>
                                        <p:attrNameLst>
                                          <p:attrName>style.visibility</p:attrName>
                                        </p:attrNameLst>
                                      </p:cBhvr>
                                      <p:to>
                                        <p:strVal val="visible"/>
                                      </p:to>
                                    </p:set>
                                    <p:animEffect transition="in" filter="barn(inVertical)">
                                      <p:cBhvr>
                                        <p:cTn id="57"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4" grpId="0" animBg="1"/>
      <p:bldP spid="4" grpId="1"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862A7C-EC9E-4420-9FE6-3FBB16A3D315}"/>
              </a:ext>
            </a:extLst>
          </p:cNvPr>
          <p:cNvSpPr>
            <a:spLocks noGrp="1"/>
          </p:cNvSpPr>
          <p:nvPr>
            <p:ph type="title"/>
          </p:nvPr>
        </p:nvSpPr>
        <p:spPr>
          <a:xfrm>
            <a:off x="702297" y="0"/>
            <a:ext cx="7668705" cy="916757"/>
          </a:xfrm>
        </p:spPr>
        <p:txBody>
          <a:bodyPr/>
          <a:lstStyle/>
          <a:p>
            <a:r>
              <a:rPr lang="en-US" b="1" u="sng" dirty="0">
                <a:solidFill>
                  <a:srgbClr val="7030A0"/>
                </a:solidFill>
              </a:rPr>
              <a:t>How being thankful changes us</a:t>
            </a:r>
          </a:p>
        </p:txBody>
      </p:sp>
      <p:sp>
        <p:nvSpPr>
          <p:cNvPr id="3" name="Content Placeholder 2">
            <a:extLst>
              <a:ext uri="{FF2B5EF4-FFF2-40B4-BE49-F238E27FC236}">
                <a16:creationId xmlns:a16="http://schemas.microsoft.com/office/drawing/2014/main" id="{00CB2801-5560-4E43-87E6-43B74481121D}"/>
              </a:ext>
            </a:extLst>
          </p:cNvPr>
          <p:cNvSpPr>
            <a:spLocks noGrp="1"/>
          </p:cNvSpPr>
          <p:nvPr>
            <p:ph idx="1"/>
          </p:nvPr>
        </p:nvSpPr>
        <p:spPr>
          <a:xfrm>
            <a:off x="961534" y="801278"/>
            <a:ext cx="10812544" cy="6056722"/>
          </a:xfrm>
        </p:spPr>
        <p:txBody>
          <a:bodyPr>
            <a:normAutofit/>
          </a:bodyPr>
          <a:lstStyle/>
          <a:p>
            <a:r>
              <a:rPr lang="en-US" sz="2800" dirty="0">
                <a:latin typeface="Calibri" panose="020F0502020204030204" pitchFamily="34" charset="0"/>
                <a:cs typeface="Calibri" panose="020F0502020204030204" pitchFamily="34" charset="0"/>
              </a:rPr>
              <a:t>Romans 1:17-32</a:t>
            </a:r>
          </a:p>
          <a:p>
            <a:r>
              <a:rPr lang="en-US" sz="2800" dirty="0">
                <a:latin typeface="Calibri" panose="020F0502020204030204" pitchFamily="34" charset="0"/>
                <a:cs typeface="Calibri" panose="020F0502020204030204" pitchFamily="34" charset="0"/>
              </a:rPr>
              <a:t>How bad did the Gentiles get by the end? (Vs 29-31)</a:t>
            </a:r>
          </a:p>
          <a:p>
            <a:r>
              <a:rPr lang="en-US" sz="2800" dirty="0">
                <a:latin typeface="Calibri" panose="020F0502020204030204" pitchFamily="34" charset="0"/>
                <a:cs typeface="Calibri" panose="020F0502020204030204" pitchFamily="34" charset="0"/>
              </a:rPr>
              <a:t>Who is the wrath of God extended towards (V 18)?</a:t>
            </a:r>
          </a:p>
          <a:p>
            <a:r>
              <a:rPr lang="en-US" sz="2800" dirty="0">
                <a:latin typeface="Calibri" panose="020F0502020204030204" pitchFamily="34" charset="0"/>
                <a:cs typeface="Calibri" panose="020F0502020204030204" pitchFamily="34" charset="0"/>
              </a:rPr>
              <a:t>The Gentiles knew God (Vs 19, 20)</a:t>
            </a:r>
          </a:p>
          <a:p>
            <a:r>
              <a:rPr lang="en-US" sz="2800" dirty="0">
                <a:latin typeface="Calibri" panose="020F0502020204030204" pitchFamily="34" charset="0"/>
                <a:cs typeface="Calibri" panose="020F0502020204030204" pitchFamily="34" charset="0"/>
              </a:rPr>
              <a:t>But what started them to leave God? (V 21)</a:t>
            </a:r>
          </a:p>
          <a:p>
            <a:pPr marL="0" indent="0">
              <a:buNone/>
            </a:pPr>
            <a:endParaRPr lang="en-US" sz="2800" dirty="0">
              <a:latin typeface="Calibri" panose="020F0502020204030204" pitchFamily="34" charset="0"/>
              <a:cs typeface="Calibri" panose="020F0502020204030204" pitchFamily="34" charset="0"/>
            </a:endParaRPr>
          </a:p>
          <a:p>
            <a:pPr marL="0" indent="0">
              <a:buNone/>
            </a:pPr>
            <a:endParaRPr lang="en-US" sz="2800" dirty="0">
              <a:latin typeface="Calibri" panose="020F0502020204030204" pitchFamily="34" charset="0"/>
              <a:cs typeface="Calibri" panose="020F0502020204030204" pitchFamily="34" charset="0"/>
            </a:endParaRPr>
          </a:p>
          <a:p>
            <a:r>
              <a:rPr lang="en-US" sz="2800" dirty="0">
                <a:latin typeface="Calibri" panose="020F0502020204030204" pitchFamily="34" charset="0"/>
                <a:cs typeface="Calibri" panose="020F0502020204030204" pitchFamily="34" charset="0"/>
              </a:rPr>
              <a:t>How important is being thankful?</a:t>
            </a:r>
          </a:p>
          <a:p>
            <a:r>
              <a:rPr lang="en-US" sz="2800" dirty="0">
                <a:latin typeface="Calibri" panose="020F0502020204030204" pitchFamily="34" charset="0"/>
                <a:cs typeface="Calibri" panose="020F0502020204030204" pitchFamily="34" charset="0"/>
              </a:rPr>
              <a:t>To stop being thankful is one of the first steps taken in leaving God!</a:t>
            </a:r>
          </a:p>
          <a:p>
            <a:r>
              <a:rPr lang="en-US" sz="2800" dirty="0">
                <a:latin typeface="Calibri" panose="020F0502020204030204" pitchFamily="34" charset="0"/>
                <a:cs typeface="Calibri" panose="020F0502020204030204" pitchFamily="34" charset="0"/>
              </a:rPr>
              <a:t>Notice how in both passages, glorification of God and thankfulness are linked together!</a:t>
            </a:r>
          </a:p>
        </p:txBody>
      </p:sp>
      <p:sp>
        <p:nvSpPr>
          <p:cNvPr id="5" name="TextBox 4">
            <a:extLst>
              <a:ext uri="{FF2B5EF4-FFF2-40B4-BE49-F238E27FC236}">
                <a16:creationId xmlns:a16="http://schemas.microsoft.com/office/drawing/2014/main" id="{98B4AFBD-ADF8-4E06-A742-D1702336844D}"/>
              </a:ext>
            </a:extLst>
          </p:cNvPr>
          <p:cNvSpPr txBox="1"/>
          <p:nvPr/>
        </p:nvSpPr>
        <p:spPr>
          <a:xfrm>
            <a:off x="836291" y="3587865"/>
            <a:ext cx="11063029" cy="830997"/>
          </a:xfrm>
          <a:prstGeom prst="rect">
            <a:avLst/>
          </a:prstGeom>
          <a:solidFill>
            <a:schemeClr val="bg1">
              <a:lumMod val="85000"/>
            </a:schemeClr>
          </a:solidFill>
          <a:ln w="28575">
            <a:solidFill>
              <a:schemeClr val="tx1"/>
            </a:solidFill>
          </a:ln>
        </p:spPr>
        <p:txBody>
          <a:bodyPr wrap="none" rtlCol="0">
            <a:spAutoFit/>
          </a:bodyPr>
          <a:lstStyle/>
          <a:p>
            <a:pPr algn="ctr"/>
            <a:r>
              <a:rPr lang="en-US" sz="2400" b="1" baseline="30000" dirty="0">
                <a:solidFill>
                  <a:srgbClr val="7030A0"/>
                </a:solidFill>
                <a:latin typeface="Calibri" panose="020F0502020204030204" pitchFamily="34" charset="0"/>
                <a:cs typeface="Calibri" panose="020F0502020204030204" pitchFamily="34" charset="0"/>
              </a:rPr>
              <a:t>21 </a:t>
            </a:r>
            <a:r>
              <a:rPr lang="en-US" sz="2400" b="1" dirty="0">
                <a:solidFill>
                  <a:srgbClr val="7030A0"/>
                </a:solidFill>
                <a:latin typeface="Calibri" panose="020F0502020204030204" pitchFamily="34" charset="0"/>
                <a:cs typeface="Calibri" panose="020F0502020204030204" pitchFamily="34" charset="0"/>
              </a:rPr>
              <a:t>because, although they knew God, </a:t>
            </a:r>
            <a:r>
              <a:rPr lang="en-US" sz="2400" b="1" i="1" u="sng" dirty="0">
                <a:solidFill>
                  <a:srgbClr val="FF0000"/>
                </a:solidFill>
                <a:latin typeface="Calibri" panose="020F0502020204030204" pitchFamily="34" charset="0"/>
                <a:cs typeface="Calibri" panose="020F0502020204030204" pitchFamily="34" charset="0"/>
              </a:rPr>
              <a:t>they did not glorify Him as God, nor were </a:t>
            </a:r>
          </a:p>
          <a:p>
            <a:pPr algn="ctr"/>
            <a:r>
              <a:rPr lang="en-US" sz="2400" b="1" i="1" u="sng" dirty="0">
                <a:solidFill>
                  <a:srgbClr val="FF0000"/>
                </a:solidFill>
                <a:latin typeface="Calibri" panose="020F0502020204030204" pitchFamily="34" charset="0"/>
                <a:cs typeface="Calibri" panose="020F0502020204030204" pitchFamily="34" charset="0"/>
              </a:rPr>
              <a:t>thankful</a:t>
            </a:r>
            <a:r>
              <a:rPr lang="en-US" sz="2400" b="1" dirty="0">
                <a:solidFill>
                  <a:srgbClr val="7030A0"/>
                </a:solidFill>
                <a:latin typeface="Calibri" panose="020F0502020204030204" pitchFamily="34" charset="0"/>
                <a:cs typeface="Calibri" panose="020F0502020204030204" pitchFamily="34" charset="0"/>
              </a:rPr>
              <a:t>, but became futile in their thoughts, and their foolish hearts were darkened.</a:t>
            </a:r>
          </a:p>
        </p:txBody>
      </p:sp>
      <p:sp>
        <p:nvSpPr>
          <p:cNvPr id="6" name="TextBox 5">
            <a:extLst>
              <a:ext uri="{FF2B5EF4-FFF2-40B4-BE49-F238E27FC236}">
                <a16:creationId xmlns:a16="http://schemas.microsoft.com/office/drawing/2014/main" id="{2243BCDF-B8C2-497B-8939-48D7863F8406}"/>
              </a:ext>
            </a:extLst>
          </p:cNvPr>
          <p:cNvSpPr txBox="1"/>
          <p:nvPr/>
        </p:nvSpPr>
        <p:spPr>
          <a:xfrm>
            <a:off x="1021918" y="3229085"/>
            <a:ext cx="10691773" cy="1384995"/>
          </a:xfrm>
          <a:prstGeom prst="rect">
            <a:avLst/>
          </a:prstGeom>
          <a:solidFill>
            <a:schemeClr val="bg1">
              <a:lumMod val="85000"/>
            </a:schemeClr>
          </a:solidFill>
          <a:ln w="34925">
            <a:solidFill>
              <a:schemeClr val="tx1"/>
            </a:solidFill>
          </a:ln>
        </p:spPr>
        <p:txBody>
          <a:bodyPr wrap="none" rtlCol="0">
            <a:spAutoFit/>
          </a:bodyPr>
          <a:lstStyle/>
          <a:p>
            <a:pPr algn="ctr"/>
            <a:r>
              <a:rPr lang="en-US" sz="2800" b="1" dirty="0">
                <a:solidFill>
                  <a:srgbClr val="7030A0"/>
                </a:solidFill>
              </a:rPr>
              <a:t>Thankfulness = is an indicator of something good to have taken place</a:t>
            </a:r>
          </a:p>
          <a:p>
            <a:pPr algn="ctr"/>
            <a:r>
              <a:rPr lang="en-US" sz="2800" b="1" dirty="0">
                <a:solidFill>
                  <a:srgbClr val="7030A0"/>
                </a:solidFill>
              </a:rPr>
              <a:t>. . . Recognition that the source of this goodness likes outside of</a:t>
            </a:r>
          </a:p>
          <a:p>
            <a:pPr algn="ctr"/>
            <a:r>
              <a:rPr lang="en-US" sz="2800" b="1" dirty="0">
                <a:solidFill>
                  <a:srgbClr val="7030A0"/>
                </a:solidFill>
              </a:rPr>
              <a:t>ourselves</a:t>
            </a:r>
          </a:p>
        </p:txBody>
      </p:sp>
    </p:spTree>
    <p:extLst>
      <p:ext uri="{BB962C8B-B14F-4D97-AF65-F5344CB8AC3E}">
        <p14:creationId xmlns:p14="http://schemas.microsoft.com/office/powerpoint/2010/main" val="36989976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 presetClass="entr" presetSubtype="3" fill="hold" grpId="0" nodeType="clickEffect">
                                  <p:stCondLst>
                                    <p:cond delay="0"/>
                                  </p:stCondLst>
                                  <p:childTnLst>
                                    <p:set>
                                      <p:cBhvr>
                                        <p:cTn id="31" dur="1" fill="hold">
                                          <p:stCondLst>
                                            <p:cond delay="0"/>
                                          </p:stCondLst>
                                        </p:cTn>
                                        <p:tgtEl>
                                          <p:spTgt spid="5"/>
                                        </p:tgtEl>
                                        <p:attrNameLst>
                                          <p:attrName>style.visibility</p:attrName>
                                        </p:attrNameLst>
                                      </p:cBhvr>
                                      <p:to>
                                        <p:strVal val="visible"/>
                                      </p:to>
                                    </p:set>
                                    <p:anim calcmode="lin" valueType="num">
                                      <p:cBhvr additive="base">
                                        <p:cTn id="32" dur="1000" fill="hold"/>
                                        <p:tgtEl>
                                          <p:spTgt spid="5"/>
                                        </p:tgtEl>
                                        <p:attrNameLst>
                                          <p:attrName>ppt_x</p:attrName>
                                        </p:attrNameLst>
                                      </p:cBhvr>
                                      <p:tavLst>
                                        <p:tav tm="0">
                                          <p:val>
                                            <p:strVal val="1+#ppt_w/2"/>
                                          </p:val>
                                        </p:tav>
                                        <p:tav tm="100000">
                                          <p:val>
                                            <p:strVal val="#ppt_x"/>
                                          </p:val>
                                        </p:tav>
                                      </p:tavLst>
                                    </p:anim>
                                    <p:anim calcmode="lin" valueType="num">
                                      <p:cBhvr additive="base">
                                        <p:cTn id="33" dur="1000" fill="hold"/>
                                        <p:tgtEl>
                                          <p:spTgt spid="5"/>
                                        </p:tgtEl>
                                        <p:attrNameLst>
                                          <p:attrName>ppt_y</p:attrName>
                                        </p:attrNameLst>
                                      </p:cBhvr>
                                      <p:tavLst>
                                        <p:tav tm="0">
                                          <p:val>
                                            <p:strVal val="0-#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16" presetClass="entr" presetSubtype="21" fill="hold" nodeType="clickEffect">
                                  <p:stCondLst>
                                    <p:cond delay="0"/>
                                  </p:stCondLst>
                                  <p:childTnLst>
                                    <p:set>
                                      <p:cBhvr>
                                        <p:cTn id="37" dur="1" fill="hold">
                                          <p:stCondLst>
                                            <p:cond delay="0"/>
                                          </p:stCondLst>
                                        </p:cTn>
                                        <p:tgtEl>
                                          <p:spTgt spid="3">
                                            <p:txEl>
                                              <p:pRg st="7" end="7"/>
                                            </p:txEl>
                                          </p:spTgt>
                                        </p:tgtEl>
                                        <p:attrNameLst>
                                          <p:attrName>style.visibility</p:attrName>
                                        </p:attrNameLst>
                                      </p:cBhvr>
                                      <p:to>
                                        <p:strVal val="visible"/>
                                      </p:to>
                                    </p:set>
                                    <p:animEffect transition="in" filter="barn(inVertical)">
                                      <p:cBhvr>
                                        <p:cTn id="38" dur="500"/>
                                        <p:tgtEl>
                                          <p:spTgt spid="3">
                                            <p:txEl>
                                              <p:pRg st="7" end="7"/>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6" presetClass="entr" presetSubtype="21" fill="hold" nodeType="click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Effect transition="in" filter="barn(inVertical)">
                                      <p:cBhvr>
                                        <p:cTn id="43" dur="500"/>
                                        <p:tgtEl>
                                          <p:spTgt spid="3">
                                            <p:txEl>
                                              <p:pRg st="8" end="8"/>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grpId="0" nodeType="clickEffect">
                                  <p:stCondLst>
                                    <p:cond delay="0"/>
                                  </p:stCondLst>
                                  <p:childTnLst>
                                    <p:set>
                                      <p:cBhvr>
                                        <p:cTn id="47" dur="1" fill="hold">
                                          <p:stCondLst>
                                            <p:cond delay="0"/>
                                          </p:stCondLst>
                                        </p:cTn>
                                        <p:tgtEl>
                                          <p:spTgt spid="6"/>
                                        </p:tgtEl>
                                        <p:attrNameLst>
                                          <p:attrName>style.visibility</p:attrName>
                                        </p:attrNameLst>
                                      </p:cBhvr>
                                      <p:to>
                                        <p:strVal val="visible"/>
                                      </p:to>
                                    </p:set>
                                    <p:anim calcmode="lin" valueType="num">
                                      <p:cBhvr additive="base">
                                        <p:cTn id="48" dur="500" fill="hold"/>
                                        <p:tgtEl>
                                          <p:spTgt spid="6"/>
                                        </p:tgtEl>
                                        <p:attrNameLst>
                                          <p:attrName>ppt_x</p:attrName>
                                        </p:attrNameLst>
                                      </p:cBhvr>
                                      <p:tavLst>
                                        <p:tav tm="0">
                                          <p:val>
                                            <p:strVal val="#ppt_x"/>
                                          </p:val>
                                        </p:tav>
                                        <p:tav tm="100000">
                                          <p:val>
                                            <p:strVal val="#ppt_x"/>
                                          </p:val>
                                        </p:tav>
                                      </p:tavLst>
                                    </p:anim>
                                    <p:anim calcmode="lin" valueType="num">
                                      <p:cBhvr additive="base">
                                        <p:cTn id="49"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9" presetClass="exit" presetSubtype="0" fill="hold" grpId="1" nodeType="clickEffect">
                                  <p:stCondLst>
                                    <p:cond delay="0"/>
                                  </p:stCondLst>
                                  <p:childTnLst>
                                    <p:animEffect transition="out" filter="dissolve">
                                      <p:cBhvr>
                                        <p:cTn id="53" dur="500"/>
                                        <p:tgtEl>
                                          <p:spTgt spid="6"/>
                                        </p:tgtEl>
                                      </p:cBhvr>
                                    </p:animEffect>
                                    <p:set>
                                      <p:cBhvr>
                                        <p:cTn id="54" dur="1" fill="hold">
                                          <p:stCondLst>
                                            <p:cond delay="499"/>
                                          </p:stCondLst>
                                        </p:cTn>
                                        <p:tgtEl>
                                          <p:spTgt spid="6"/>
                                        </p:tgtEl>
                                        <p:attrNameLst>
                                          <p:attrName>style.visibility</p:attrName>
                                        </p:attrNameLst>
                                      </p:cBhvr>
                                      <p:to>
                                        <p:strVal val="hidden"/>
                                      </p:to>
                                    </p:set>
                                  </p:childTnLst>
                                </p:cTn>
                              </p:par>
                            </p:childTnLst>
                          </p:cTn>
                        </p:par>
                      </p:childTnLst>
                    </p:cTn>
                  </p:par>
                  <p:par>
                    <p:cTn id="55" fill="hold">
                      <p:stCondLst>
                        <p:cond delay="indefinite"/>
                      </p:stCondLst>
                      <p:childTnLst>
                        <p:par>
                          <p:cTn id="56" fill="hold">
                            <p:stCondLst>
                              <p:cond delay="0"/>
                            </p:stCondLst>
                            <p:childTnLst>
                              <p:par>
                                <p:cTn id="57" presetID="16" presetClass="entr" presetSubtype="21" fill="hold" nodeType="clickEffect">
                                  <p:stCondLst>
                                    <p:cond delay="0"/>
                                  </p:stCondLst>
                                  <p:childTnLst>
                                    <p:set>
                                      <p:cBhvr>
                                        <p:cTn id="58" dur="1" fill="hold">
                                          <p:stCondLst>
                                            <p:cond delay="0"/>
                                          </p:stCondLst>
                                        </p:cTn>
                                        <p:tgtEl>
                                          <p:spTgt spid="3">
                                            <p:txEl>
                                              <p:pRg st="9" end="9"/>
                                            </p:txEl>
                                          </p:spTgt>
                                        </p:tgtEl>
                                        <p:attrNameLst>
                                          <p:attrName>style.visibility</p:attrName>
                                        </p:attrNameLst>
                                      </p:cBhvr>
                                      <p:to>
                                        <p:strVal val="visible"/>
                                      </p:to>
                                    </p:set>
                                    <p:animEffect transition="in" filter="barn(inVertical)">
                                      <p:cBhvr>
                                        <p:cTn id="59"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6" grpId="1"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862A7C-EC9E-4420-9FE6-3FBB16A3D315}"/>
              </a:ext>
            </a:extLst>
          </p:cNvPr>
          <p:cNvSpPr>
            <a:spLocks noGrp="1"/>
          </p:cNvSpPr>
          <p:nvPr>
            <p:ph type="title"/>
          </p:nvPr>
        </p:nvSpPr>
        <p:spPr>
          <a:xfrm>
            <a:off x="702297" y="0"/>
            <a:ext cx="7668705" cy="916757"/>
          </a:xfrm>
        </p:spPr>
        <p:txBody>
          <a:bodyPr/>
          <a:lstStyle/>
          <a:p>
            <a:r>
              <a:rPr lang="en-US" b="1" u="sng" dirty="0">
                <a:solidFill>
                  <a:srgbClr val="7030A0"/>
                </a:solidFill>
              </a:rPr>
              <a:t>How being thankful changes us</a:t>
            </a:r>
          </a:p>
        </p:txBody>
      </p:sp>
      <p:sp>
        <p:nvSpPr>
          <p:cNvPr id="3" name="Content Placeholder 2">
            <a:extLst>
              <a:ext uri="{FF2B5EF4-FFF2-40B4-BE49-F238E27FC236}">
                <a16:creationId xmlns:a16="http://schemas.microsoft.com/office/drawing/2014/main" id="{00CB2801-5560-4E43-87E6-43B74481121D}"/>
              </a:ext>
            </a:extLst>
          </p:cNvPr>
          <p:cNvSpPr>
            <a:spLocks noGrp="1"/>
          </p:cNvSpPr>
          <p:nvPr>
            <p:ph idx="1"/>
          </p:nvPr>
        </p:nvSpPr>
        <p:spPr>
          <a:xfrm>
            <a:off x="961534" y="801278"/>
            <a:ext cx="11230466" cy="5976594"/>
          </a:xfrm>
        </p:spPr>
        <p:txBody>
          <a:bodyPr>
            <a:normAutofit/>
          </a:bodyPr>
          <a:lstStyle/>
          <a:p>
            <a:r>
              <a:rPr lang="en-US" sz="2800" dirty="0"/>
              <a:t>Why is being thankful so important and commanded to be done on a regular basis?</a:t>
            </a:r>
          </a:p>
          <a:p>
            <a:r>
              <a:rPr lang="en-US" sz="2800" dirty="0"/>
              <a:t>It keeps our minds focused on our God and thankfulness produces something in each of those who practice it regularly.</a:t>
            </a:r>
          </a:p>
          <a:p>
            <a:r>
              <a:rPr lang="en-US" sz="2800" dirty="0"/>
              <a:t>Thankfulness, or gratitude can be called a “gateway” practice</a:t>
            </a:r>
          </a:p>
          <a:p>
            <a:r>
              <a:rPr lang="en-US" sz="2800" dirty="0"/>
              <a:t>Psalms 100:4</a:t>
            </a:r>
          </a:p>
          <a:p>
            <a:pPr marL="0" indent="0">
              <a:buNone/>
            </a:pPr>
            <a:endParaRPr lang="en-US" sz="2800" dirty="0"/>
          </a:p>
          <a:p>
            <a:r>
              <a:rPr lang="en-US" sz="2800" dirty="0">
                <a:latin typeface="Calibri" panose="020F0502020204030204" pitchFamily="34" charset="0"/>
                <a:cs typeface="Calibri" panose="020F0502020204030204" pitchFamily="34" charset="0"/>
              </a:rPr>
              <a:t>In being thankfulness, we thank God not just for the stuff that fills our storage spaces, but for Him - Romans 1:21:</a:t>
            </a:r>
          </a:p>
          <a:p>
            <a:pPr marL="0" indent="0">
              <a:buNone/>
            </a:pPr>
            <a:endParaRPr lang="en-US" sz="2800" dirty="0">
              <a:latin typeface="Calibri" panose="020F0502020204030204" pitchFamily="34" charset="0"/>
              <a:cs typeface="Calibri" panose="020F0502020204030204" pitchFamily="34" charset="0"/>
            </a:endParaRPr>
          </a:p>
          <a:p>
            <a:r>
              <a:rPr lang="en-US" sz="2800" dirty="0">
                <a:latin typeface="Calibri" panose="020F0502020204030204" pitchFamily="34" charset="0"/>
                <a:cs typeface="Calibri" panose="020F0502020204030204" pitchFamily="34" charset="0"/>
              </a:rPr>
              <a:t>Thankfulness leads us to humility because it reveals our God-given neediness. (Remember lesson on reliance?)</a:t>
            </a:r>
          </a:p>
        </p:txBody>
      </p:sp>
      <p:sp>
        <p:nvSpPr>
          <p:cNvPr id="5" name="TextBox 4">
            <a:extLst>
              <a:ext uri="{FF2B5EF4-FFF2-40B4-BE49-F238E27FC236}">
                <a16:creationId xmlns:a16="http://schemas.microsoft.com/office/drawing/2014/main" id="{AE19A452-4FDE-4D23-84A8-776441176456}"/>
              </a:ext>
            </a:extLst>
          </p:cNvPr>
          <p:cNvSpPr txBox="1"/>
          <p:nvPr/>
        </p:nvSpPr>
        <p:spPr>
          <a:xfrm>
            <a:off x="1951724" y="5301733"/>
            <a:ext cx="8288551" cy="461665"/>
          </a:xfrm>
          <a:prstGeom prst="rect">
            <a:avLst/>
          </a:prstGeom>
          <a:solidFill>
            <a:schemeClr val="bg1">
              <a:lumMod val="85000"/>
            </a:schemeClr>
          </a:solidFill>
          <a:ln w="31750">
            <a:solidFill>
              <a:schemeClr val="tx1"/>
            </a:solidFill>
          </a:ln>
        </p:spPr>
        <p:txBody>
          <a:bodyPr wrap="none" rtlCol="0">
            <a:spAutoFit/>
          </a:bodyPr>
          <a:lstStyle/>
          <a:p>
            <a:r>
              <a:rPr lang="en-US" sz="2400" b="1" dirty="0">
                <a:solidFill>
                  <a:srgbClr val="7030A0"/>
                </a:solidFill>
                <a:latin typeface="Calibri" panose="020F0502020204030204" pitchFamily="34" charset="0"/>
                <a:cs typeface="Calibri" panose="020F0502020204030204" pitchFamily="34" charset="0"/>
              </a:rPr>
              <a:t>“ . . . </a:t>
            </a:r>
            <a:r>
              <a:rPr lang="en-US" sz="2400" b="1" i="1" u="sng" dirty="0">
                <a:solidFill>
                  <a:srgbClr val="FF0000"/>
                </a:solidFill>
                <a:latin typeface="Calibri" panose="020F0502020204030204" pitchFamily="34" charset="0"/>
                <a:cs typeface="Calibri" panose="020F0502020204030204" pitchFamily="34" charset="0"/>
              </a:rPr>
              <a:t>they glorified Him not as God</a:t>
            </a:r>
            <a:r>
              <a:rPr lang="en-US" sz="2400" b="1" dirty="0">
                <a:solidFill>
                  <a:srgbClr val="7030A0"/>
                </a:solidFill>
                <a:latin typeface="Calibri" panose="020F0502020204030204" pitchFamily="34" charset="0"/>
                <a:cs typeface="Calibri" panose="020F0502020204030204" pitchFamily="34" charset="0"/>
              </a:rPr>
              <a:t>, neither were thankful, . . ..”</a:t>
            </a:r>
          </a:p>
        </p:txBody>
      </p:sp>
      <p:sp>
        <p:nvSpPr>
          <p:cNvPr id="7" name="TextBox 6">
            <a:extLst>
              <a:ext uri="{FF2B5EF4-FFF2-40B4-BE49-F238E27FC236}">
                <a16:creationId xmlns:a16="http://schemas.microsoft.com/office/drawing/2014/main" id="{B031DE79-6A2B-45F9-A30C-7CD89BA3F7E7}"/>
              </a:ext>
            </a:extLst>
          </p:cNvPr>
          <p:cNvSpPr txBox="1"/>
          <p:nvPr/>
        </p:nvSpPr>
        <p:spPr>
          <a:xfrm flipH="1">
            <a:off x="1829005" y="3816446"/>
            <a:ext cx="9495523" cy="461665"/>
          </a:xfrm>
          <a:prstGeom prst="rect">
            <a:avLst/>
          </a:prstGeom>
          <a:solidFill>
            <a:schemeClr val="bg1">
              <a:lumMod val="85000"/>
            </a:schemeClr>
          </a:solidFill>
          <a:ln w="28575">
            <a:solidFill>
              <a:schemeClr val="tx1"/>
            </a:solidFill>
          </a:ln>
        </p:spPr>
        <p:txBody>
          <a:bodyPr wrap="square" rtlCol="0">
            <a:spAutoFit/>
          </a:bodyPr>
          <a:lstStyle/>
          <a:p>
            <a:r>
              <a:rPr lang="en-US" sz="2400" b="1" dirty="0">
                <a:solidFill>
                  <a:srgbClr val="7030A0"/>
                </a:solidFill>
              </a:rPr>
              <a:t>Enter into His gates with thanksgiving,  </a:t>
            </a:r>
            <a:r>
              <a:rPr lang="en-US" sz="2400" b="1" i="1" dirty="0">
                <a:solidFill>
                  <a:srgbClr val="7030A0"/>
                </a:solidFill>
              </a:rPr>
              <a:t>And</a:t>
            </a:r>
            <a:r>
              <a:rPr lang="en-US" sz="2400" b="1" dirty="0">
                <a:solidFill>
                  <a:srgbClr val="7030A0"/>
                </a:solidFill>
              </a:rPr>
              <a:t> into His courts with praise</a:t>
            </a:r>
            <a:r>
              <a:rPr lang="en-US" dirty="0"/>
              <a:t>.</a:t>
            </a:r>
          </a:p>
        </p:txBody>
      </p:sp>
    </p:spTree>
    <p:extLst>
      <p:ext uri="{BB962C8B-B14F-4D97-AF65-F5344CB8AC3E}">
        <p14:creationId xmlns:p14="http://schemas.microsoft.com/office/powerpoint/2010/main" val="5761977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9"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 calcmode="lin" valueType="num">
                                      <p:cBhvr additive="base">
                                        <p:cTn id="27" dur="1000" fill="hold"/>
                                        <p:tgtEl>
                                          <p:spTgt spid="7"/>
                                        </p:tgtEl>
                                        <p:attrNameLst>
                                          <p:attrName>ppt_x</p:attrName>
                                        </p:attrNameLst>
                                      </p:cBhvr>
                                      <p:tavLst>
                                        <p:tav tm="0">
                                          <p:val>
                                            <p:strVal val="0-#ppt_w/2"/>
                                          </p:val>
                                        </p:tav>
                                        <p:tav tm="100000">
                                          <p:val>
                                            <p:strVal val="#ppt_x"/>
                                          </p:val>
                                        </p:tav>
                                      </p:tavLst>
                                    </p:anim>
                                    <p:anim calcmode="lin" valueType="num">
                                      <p:cBhvr additive="base">
                                        <p:cTn id="28" dur="1000" fill="hold"/>
                                        <p:tgtEl>
                                          <p:spTgt spid="7"/>
                                        </p:tgtEl>
                                        <p:attrNameLst>
                                          <p:attrName>ppt_y</p:attrName>
                                        </p:attrNameLst>
                                      </p:cBhvr>
                                      <p:tavLst>
                                        <p:tav tm="0">
                                          <p:val>
                                            <p:strVal val="0-#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16" presetClass="entr" presetSubtype="21" fill="hold"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Effect transition="in" filter="barn(inVertical)">
                                      <p:cBhvr>
                                        <p:cTn id="33" dur="500"/>
                                        <p:tgtEl>
                                          <p:spTgt spid="3">
                                            <p:txEl>
                                              <p:pRg st="5" end="5"/>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6" presetClass="entr" presetSubtype="21" fill="hold" nodeType="clickEffect">
                                  <p:stCondLst>
                                    <p:cond delay="0"/>
                                  </p:stCondLst>
                                  <p:childTnLst>
                                    <p:set>
                                      <p:cBhvr>
                                        <p:cTn id="37" dur="1" fill="hold">
                                          <p:stCondLst>
                                            <p:cond delay="0"/>
                                          </p:stCondLst>
                                        </p:cTn>
                                        <p:tgtEl>
                                          <p:spTgt spid="3">
                                            <p:txEl>
                                              <p:pRg st="7" end="7"/>
                                            </p:txEl>
                                          </p:spTgt>
                                        </p:tgtEl>
                                        <p:attrNameLst>
                                          <p:attrName>style.visibility</p:attrName>
                                        </p:attrNameLst>
                                      </p:cBhvr>
                                      <p:to>
                                        <p:strVal val="visible"/>
                                      </p:to>
                                    </p:set>
                                    <p:animEffect transition="in" filter="barn(inVertical)">
                                      <p:cBhvr>
                                        <p:cTn id="38"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9339C61-724B-4B8B-9742-AAAF96CF511F}"/>
              </a:ext>
            </a:extLst>
          </p:cNvPr>
          <p:cNvSpPr>
            <a:spLocks noGrp="1"/>
          </p:cNvSpPr>
          <p:nvPr>
            <p:ph type="title"/>
          </p:nvPr>
        </p:nvSpPr>
        <p:spPr>
          <a:xfrm>
            <a:off x="1468696" y="1133573"/>
            <a:ext cx="9601200" cy="4590854"/>
          </a:xfrm>
        </p:spPr>
        <p:txBody>
          <a:bodyPr>
            <a:normAutofit fontScale="90000"/>
          </a:bodyPr>
          <a:lstStyle/>
          <a:p>
            <a:r>
              <a:rPr lang="en-US" dirty="0"/>
              <a:t>“I pray because </a:t>
            </a:r>
            <a:r>
              <a:rPr lang="en-US" b="1" i="1" u="sng" dirty="0">
                <a:solidFill>
                  <a:srgbClr val="FF0000"/>
                </a:solidFill>
              </a:rPr>
              <a:t>the need </a:t>
            </a:r>
            <a:r>
              <a:rPr lang="en-US" dirty="0"/>
              <a:t>flows out of me </a:t>
            </a:r>
            <a:r>
              <a:rPr lang="en-US" b="1" u="sng" dirty="0">
                <a:solidFill>
                  <a:srgbClr val="00B050"/>
                </a:solidFill>
              </a:rPr>
              <a:t>all the time</a:t>
            </a:r>
            <a:r>
              <a:rPr lang="en-US" dirty="0"/>
              <a:t> waking and sleeping.  It doesn’t change God. If I never pray, God will not be any less God.  If I pray every moment I am alive, it will not make God any more God.  </a:t>
            </a:r>
            <a:r>
              <a:rPr lang="en-US" b="1" i="1" u="sng" dirty="0">
                <a:solidFill>
                  <a:srgbClr val="7030A0"/>
                </a:solidFill>
              </a:rPr>
              <a:t>Prayer </a:t>
            </a:r>
            <a:r>
              <a:rPr lang="en-US" sz="6700" b="1" i="1" u="sng" dirty="0">
                <a:solidFill>
                  <a:srgbClr val="FF0000"/>
                </a:solidFill>
              </a:rPr>
              <a:t>CHANGES</a:t>
            </a:r>
            <a:r>
              <a:rPr lang="en-US" b="1" i="1" u="sng" dirty="0">
                <a:solidFill>
                  <a:srgbClr val="7030A0"/>
                </a:solidFill>
              </a:rPr>
              <a:t> me</a:t>
            </a:r>
            <a:r>
              <a:rPr lang="en-US" dirty="0"/>
              <a:t>.”</a:t>
            </a:r>
            <a:br>
              <a:rPr lang="en-US" dirty="0"/>
            </a:br>
            <a:br>
              <a:rPr lang="en-US" dirty="0"/>
            </a:br>
            <a:r>
              <a:rPr lang="en-US" dirty="0"/>
              <a:t>                                   - CS Lewis</a:t>
            </a:r>
          </a:p>
        </p:txBody>
      </p:sp>
    </p:spTree>
    <p:extLst>
      <p:ext uri="{BB962C8B-B14F-4D97-AF65-F5344CB8AC3E}">
        <p14:creationId xmlns:p14="http://schemas.microsoft.com/office/powerpoint/2010/main" val="22683642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3B928B-C55B-47C3-9287-108E1D911A0C}"/>
              </a:ext>
            </a:extLst>
          </p:cNvPr>
          <p:cNvSpPr>
            <a:spLocks noGrp="1"/>
          </p:cNvSpPr>
          <p:nvPr>
            <p:ph type="title"/>
          </p:nvPr>
        </p:nvSpPr>
        <p:spPr>
          <a:xfrm>
            <a:off x="721151" y="0"/>
            <a:ext cx="9601200" cy="926184"/>
          </a:xfrm>
        </p:spPr>
        <p:txBody>
          <a:bodyPr/>
          <a:lstStyle/>
          <a:p>
            <a:r>
              <a:rPr lang="en-US" dirty="0"/>
              <a:t>Review</a:t>
            </a:r>
          </a:p>
        </p:txBody>
      </p:sp>
      <p:sp>
        <p:nvSpPr>
          <p:cNvPr id="3" name="Content Placeholder 2">
            <a:extLst>
              <a:ext uri="{FF2B5EF4-FFF2-40B4-BE49-F238E27FC236}">
                <a16:creationId xmlns:a16="http://schemas.microsoft.com/office/drawing/2014/main" id="{48D2F1AC-9A34-499D-B98A-28B8B691012C}"/>
              </a:ext>
            </a:extLst>
          </p:cNvPr>
          <p:cNvSpPr>
            <a:spLocks noGrp="1"/>
          </p:cNvSpPr>
          <p:nvPr>
            <p:ph idx="1"/>
          </p:nvPr>
        </p:nvSpPr>
        <p:spPr>
          <a:xfrm>
            <a:off x="1168923" y="650449"/>
            <a:ext cx="10793691" cy="6117996"/>
          </a:xfrm>
        </p:spPr>
        <p:txBody>
          <a:bodyPr>
            <a:normAutofit/>
          </a:bodyPr>
          <a:lstStyle/>
          <a:p>
            <a:r>
              <a:rPr lang="en-US" sz="2800" dirty="0">
                <a:latin typeface="Calibri" panose="020F0502020204030204" pitchFamily="34" charset="0"/>
                <a:cs typeface="Calibri" panose="020F0502020204030204" pitchFamily="34" charset="0"/>
              </a:rPr>
              <a:t>Prayer is a transformational agent.  Yes, it is how we communicate with our God, but it is more than that when we do it the way our God wants it to be done.</a:t>
            </a:r>
          </a:p>
          <a:p>
            <a:r>
              <a:rPr lang="en-US" sz="2800" dirty="0">
                <a:latin typeface="Calibri" panose="020F0502020204030204" pitchFamily="34" charset="0"/>
                <a:cs typeface="Calibri" panose="020F0502020204030204" pitchFamily="34" charset="0"/>
              </a:rPr>
              <a:t>It rewires (if you would) our mind.  Transforms (Romans 12:1,2) us to think like our God wants us to think.</a:t>
            </a:r>
          </a:p>
          <a:p>
            <a:r>
              <a:rPr lang="en-US" sz="2800" dirty="0">
                <a:latin typeface="Calibri" panose="020F0502020204030204" pitchFamily="34" charset="0"/>
                <a:cs typeface="Calibri" panose="020F0502020204030204" pitchFamily="34" charset="0"/>
              </a:rPr>
              <a:t>Prayer is a running dialogue with our God all day long.</a:t>
            </a:r>
          </a:p>
          <a:p>
            <a:r>
              <a:rPr lang="en-US" sz="2800" dirty="0">
                <a:latin typeface="Calibri" panose="020F0502020204030204" pitchFamily="34" charset="0"/>
                <a:cs typeface="Calibri" panose="020F0502020204030204" pitchFamily="34" charset="0"/>
              </a:rPr>
              <a:t>It can be formal, informal, long, short, in the morning, in the evening, before meals, snacks, at anytime (without ceasing).</a:t>
            </a:r>
          </a:p>
          <a:p>
            <a:r>
              <a:rPr lang="en-US" sz="2800" dirty="0">
                <a:latin typeface="Calibri" panose="020F0502020204030204" pitchFamily="34" charset="0"/>
                <a:cs typeface="Calibri" panose="020F0502020204030204" pitchFamily="34" charset="0"/>
              </a:rPr>
              <a:t>It teaches us we are reliant on God for all things.</a:t>
            </a:r>
          </a:p>
          <a:p>
            <a:r>
              <a:rPr lang="en-US" sz="2800" dirty="0">
                <a:latin typeface="Calibri" panose="020F0502020204030204" pitchFamily="34" charset="0"/>
                <a:cs typeface="Calibri" panose="020F0502020204030204" pitchFamily="34" charset="0"/>
              </a:rPr>
              <a:t>God promises us our daily bread if we will obey Him – Jesus commands we pray for our daily bread. Why? Because we are reminded in this, every day, that we rely on our God for even the most basic necessities in life.</a:t>
            </a:r>
          </a:p>
        </p:txBody>
      </p:sp>
    </p:spTree>
    <p:extLst>
      <p:ext uri="{BB962C8B-B14F-4D97-AF65-F5344CB8AC3E}">
        <p14:creationId xmlns:p14="http://schemas.microsoft.com/office/powerpoint/2010/main" val="6730987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3B928B-C55B-47C3-9287-108E1D911A0C}"/>
              </a:ext>
            </a:extLst>
          </p:cNvPr>
          <p:cNvSpPr>
            <a:spLocks noGrp="1"/>
          </p:cNvSpPr>
          <p:nvPr>
            <p:ph type="title"/>
          </p:nvPr>
        </p:nvSpPr>
        <p:spPr>
          <a:xfrm>
            <a:off x="721151" y="0"/>
            <a:ext cx="9601200" cy="926184"/>
          </a:xfrm>
        </p:spPr>
        <p:txBody>
          <a:bodyPr/>
          <a:lstStyle/>
          <a:p>
            <a:r>
              <a:rPr lang="en-US" dirty="0"/>
              <a:t>Review</a:t>
            </a:r>
          </a:p>
        </p:txBody>
      </p:sp>
      <p:sp>
        <p:nvSpPr>
          <p:cNvPr id="3" name="Content Placeholder 2">
            <a:extLst>
              <a:ext uri="{FF2B5EF4-FFF2-40B4-BE49-F238E27FC236}">
                <a16:creationId xmlns:a16="http://schemas.microsoft.com/office/drawing/2014/main" id="{48D2F1AC-9A34-499D-B98A-28B8B691012C}"/>
              </a:ext>
            </a:extLst>
          </p:cNvPr>
          <p:cNvSpPr>
            <a:spLocks noGrp="1"/>
          </p:cNvSpPr>
          <p:nvPr>
            <p:ph idx="1"/>
          </p:nvPr>
        </p:nvSpPr>
        <p:spPr>
          <a:xfrm>
            <a:off x="1168923" y="650449"/>
            <a:ext cx="10793691" cy="6117996"/>
          </a:xfrm>
        </p:spPr>
        <p:txBody>
          <a:bodyPr>
            <a:normAutofit/>
          </a:bodyPr>
          <a:lstStyle/>
          <a:p>
            <a:r>
              <a:rPr lang="en-US" sz="2800" dirty="0">
                <a:latin typeface="Calibri" panose="020F0502020204030204" pitchFamily="34" charset="0"/>
                <a:cs typeface="Calibri" panose="020F0502020204030204" pitchFamily="34" charset="0"/>
              </a:rPr>
              <a:t>We understand about our reliance on our God in the BIG THINGS, but prayer helps us understand and remind us it is a reliance on all things – Jericho and Ai.</a:t>
            </a:r>
          </a:p>
          <a:p>
            <a:r>
              <a:rPr lang="en-US" sz="2800" dirty="0">
                <a:latin typeface="Calibri" panose="020F0502020204030204" pitchFamily="34" charset="0"/>
                <a:cs typeface="Calibri" panose="020F0502020204030204" pitchFamily="34" charset="0"/>
              </a:rPr>
              <a:t>Ai teaches we need to never presume in ourselves for anything.  </a:t>
            </a:r>
          </a:p>
          <a:p>
            <a:r>
              <a:rPr lang="en-US" sz="2800" dirty="0">
                <a:latin typeface="Calibri" panose="020F0502020204030204" pitchFamily="34" charset="0"/>
                <a:cs typeface="Calibri" panose="020F0502020204030204" pitchFamily="34" charset="0"/>
              </a:rPr>
              <a:t>There are only a very few things we control . . . </a:t>
            </a:r>
          </a:p>
        </p:txBody>
      </p:sp>
    </p:spTree>
    <p:extLst>
      <p:ext uri="{BB962C8B-B14F-4D97-AF65-F5344CB8AC3E}">
        <p14:creationId xmlns:p14="http://schemas.microsoft.com/office/powerpoint/2010/main" val="13129492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3B928B-C55B-47C3-9287-108E1D911A0C}"/>
              </a:ext>
            </a:extLst>
          </p:cNvPr>
          <p:cNvSpPr>
            <a:spLocks noGrp="1"/>
          </p:cNvSpPr>
          <p:nvPr>
            <p:ph type="title"/>
          </p:nvPr>
        </p:nvSpPr>
        <p:spPr>
          <a:xfrm>
            <a:off x="729343" y="0"/>
            <a:ext cx="9601200" cy="747073"/>
          </a:xfrm>
        </p:spPr>
        <p:txBody>
          <a:bodyPr/>
          <a:lstStyle/>
          <a:p>
            <a:r>
              <a:rPr lang="en-US" b="1" i="1" u="sng" dirty="0">
                <a:solidFill>
                  <a:srgbClr val="FF0000"/>
                </a:solidFill>
              </a:rPr>
              <a:t>What are we in control of?</a:t>
            </a:r>
          </a:p>
        </p:txBody>
      </p:sp>
      <p:sp>
        <p:nvSpPr>
          <p:cNvPr id="3" name="Content Placeholder 2">
            <a:extLst>
              <a:ext uri="{FF2B5EF4-FFF2-40B4-BE49-F238E27FC236}">
                <a16:creationId xmlns:a16="http://schemas.microsoft.com/office/drawing/2014/main" id="{48D2F1AC-9A34-499D-B98A-28B8B691012C}"/>
              </a:ext>
            </a:extLst>
          </p:cNvPr>
          <p:cNvSpPr>
            <a:spLocks noGrp="1"/>
          </p:cNvSpPr>
          <p:nvPr>
            <p:ph idx="1"/>
          </p:nvPr>
        </p:nvSpPr>
        <p:spPr>
          <a:xfrm>
            <a:off x="1001486" y="747073"/>
            <a:ext cx="9971314" cy="6110927"/>
          </a:xfrm>
        </p:spPr>
        <p:txBody>
          <a:bodyPr>
            <a:normAutofit/>
          </a:bodyPr>
          <a:lstStyle/>
          <a:p>
            <a:r>
              <a:rPr lang="en-US" sz="2800" dirty="0"/>
              <a:t>What are we truly in control of in our lives?</a:t>
            </a:r>
          </a:p>
          <a:p>
            <a:pPr lvl="1"/>
            <a:r>
              <a:rPr lang="en-US" sz="2800" dirty="0"/>
              <a:t>Thoughts – Philippians 4:8</a:t>
            </a:r>
          </a:p>
          <a:p>
            <a:pPr lvl="1"/>
            <a:endParaRPr lang="en-US" sz="2800" dirty="0"/>
          </a:p>
          <a:p>
            <a:pPr lvl="1"/>
            <a:endParaRPr lang="en-US" sz="2800" dirty="0"/>
          </a:p>
          <a:p>
            <a:pPr lvl="1"/>
            <a:endParaRPr lang="en-US" sz="2800" dirty="0"/>
          </a:p>
          <a:p>
            <a:pPr marL="530352" lvl="1" indent="0">
              <a:buNone/>
            </a:pPr>
            <a:endParaRPr lang="en-US" sz="2800" dirty="0"/>
          </a:p>
          <a:p>
            <a:pPr lvl="1"/>
            <a:r>
              <a:rPr lang="en-US" sz="2800" dirty="0"/>
              <a:t>Actions and Words – Luke 6:45</a:t>
            </a:r>
          </a:p>
          <a:p>
            <a:pPr lvl="1"/>
            <a:endParaRPr lang="en-US" sz="2800" dirty="0"/>
          </a:p>
          <a:p>
            <a:pPr marL="530352" lvl="1" indent="0">
              <a:buNone/>
            </a:pPr>
            <a:endParaRPr lang="en-US" sz="2800" dirty="0"/>
          </a:p>
          <a:p>
            <a:pPr marL="0" indent="0">
              <a:buNone/>
            </a:pPr>
            <a:endParaRPr lang="en-US" sz="2800" dirty="0"/>
          </a:p>
          <a:p>
            <a:r>
              <a:rPr lang="en-US" sz="2800" dirty="0"/>
              <a:t>Question?</a:t>
            </a:r>
          </a:p>
        </p:txBody>
      </p:sp>
      <p:sp>
        <p:nvSpPr>
          <p:cNvPr id="4" name="TextBox 3">
            <a:extLst>
              <a:ext uri="{FF2B5EF4-FFF2-40B4-BE49-F238E27FC236}">
                <a16:creationId xmlns:a16="http://schemas.microsoft.com/office/drawing/2014/main" id="{D6410BEC-C4E1-4CFC-A7A3-D94F705CFF0F}"/>
              </a:ext>
            </a:extLst>
          </p:cNvPr>
          <p:cNvSpPr txBox="1"/>
          <p:nvPr/>
        </p:nvSpPr>
        <p:spPr>
          <a:xfrm flipH="1">
            <a:off x="883915" y="1887709"/>
            <a:ext cx="10927081" cy="1569660"/>
          </a:xfrm>
          <a:prstGeom prst="rect">
            <a:avLst/>
          </a:prstGeom>
          <a:solidFill>
            <a:schemeClr val="bg1">
              <a:lumMod val="85000"/>
            </a:schemeClr>
          </a:solidFill>
          <a:ln w="28575">
            <a:solidFill>
              <a:schemeClr val="tx1"/>
            </a:solidFill>
          </a:ln>
        </p:spPr>
        <p:txBody>
          <a:bodyPr wrap="square" rtlCol="0">
            <a:spAutoFit/>
          </a:bodyPr>
          <a:lstStyle/>
          <a:p>
            <a:pPr algn="ctr"/>
            <a:r>
              <a:rPr lang="en-US" sz="2400" b="1" baseline="30000" dirty="0">
                <a:solidFill>
                  <a:srgbClr val="7030A0"/>
                </a:solidFill>
                <a:latin typeface="Calibri" panose="020F0502020204030204" pitchFamily="34" charset="0"/>
                <a:cs typeface="Calibri" panose="020F0502020204030204" pitchFamily="34" charset="0"/>
              </a:rPr>
              <a:t>8 </a:t>
            </a:r>
            <a:r>
              <a:rPr lang="en-US" sz="2400" b="1" dirty="0">
                <a:solidFill>
                  <a:srgbClr val="7030A0"/>
                </a:solidFill>
                <a:latin typeface="Calibri" panose="020F0502020204030204" pitchFamily="34" charset="0"/>
                <a:cs typeface="Calibri" panose="020F0502020204030204" pitchFamily="34" charset="0"/>
              </a:rPr>
              <a:t>Finally, brethren, whatever things are true, whatever things </a:t>
            </a:r>
            <a:r>
              <a:rPr lang="en-US" sz="2400" b="1" i="1" dirty="0">
                <a:solidFill>
                  <a:srgbClr val="7030A0"/>
                </a:solidFill>
                <a:latin typeface="Calibri" panose="020F0502020204030204" pitchFamily="34" charset="0"/>
                <a:cs typeface="Calibri" panose="020F0502020204030204" pitchFamily="34" charset="0"/>
              </a:rPr>
              <a:t>are</a:t>
            </a:r>
            <a:r>
              <a:rPr lang="en-US" sz="2400" b="1" dirty="0">
                <a:solidFill>
                  <a:srgbClr val="7030A0"/>
                </a:solidFill>
                <a:latin typeface="Calibri" panose="020F0502020204030204" pitchFamily="34" charset="0"/>
                <a:cs typeface="Calibri" panose="020F0502020204030204" pitchFamily="34" charset="0"/>
              </a:rPr>
              <a:t> noble, whatever things </a:t>
            </a:r>
            <a:r>
              <a:rPr lang="en-US" sz="2400" b="1" i="1" dirty="0">
                <a:solidFill>
                  <a:srgbClr val="7030A0"/>
                </a:solidFill>
                <a:latin typeface="Calibri" panose="020F0502020204030204" pitchFamily="34" charset="0"/>
                <a:cs typeface="Calibri" panose="020F0502020204030204" pitchFamily="34" charset="0"/>
              </a:rPr>
              <a:t>are</a:t>
            </a:r>
            <a:r>
              <a:rPr lang="en-US" sz="2400" b="1" dirty="0">
                <a:solidFill>
                  <a:srgbClr val="7030A0"/>
                </a:solidFill>
                <a:latin typeface="Calibri" panose="020F0502020204030204" pitchFamily="34" charset="0"/>
                <a:cs typeface="Calibri" panose="020F0502020204030204" pitchFamily="34" charset="0"/>
              </a:rPr>
              <a:t> just, whatever things </a:t>
            </a:r>
            <a:r>
              <a:rPr lang="en-US" sz="2400" b="1" i="1" dirty="0">
                <a:solidFill>
                  <a:srgbClr val="7030A0"/>
                </a:solidFill>
                <a:latin typeface="Calibri" panose="020F0502020204030204" pitchFamily="34" charset="0"/>
                <a:cs typeface="Calibri" panose="020F0502020204030204" pitchFamily="34" charset="0"/>
              </a:rPr>
              <a:t>are</a:t>
            </a:r>
            <a:r>
              <a:rPr lang="en-US" sz="2400" b="1" dirty="0">
                <a:solidFill>
                  <a:srgbClr val="7030A0"/>
                </a:solidFill>
                <a:latin typeface="Calibri" panose="020F0502020204030204" pitchFamily="34" charset="0"/>
                <a:cs typeface="Calibri" panose="020F0502020204030204" pitchFamily="34" charset="0"/>
              </a:rPr>
              <a:t> pure, whatever things </a:t>
            </a:r>
            <a:r>
              <a:rPr lang="en-US" sz="2400" b="1" i="1" dirty="0">
                <a:solidFill>
                  <a:srgbClr val="7030A0"/>
                </a:solidFill>
                <a:latin typeface="Calibri" panose="020F0502020204030204" pitchFamily="34" charset="0"/>
                <a:cs typeface="Calibri" panose="020F0502020204030204" pitchFamily="34" charset="0"/>
              </a:rPr>
              <a:t>are</a:t>
            </a:r>
            <a:r>
              <a:rPr lang="en-US" sz="2400" b="1" dirty="0">
                <a:solidFill>
                  <a:srgbClr val="7030A0"/>
                </a:solidFill>
                <a:latin typeface="Calibri" panose="020F0502020204030204" pitchFamily="34" charset="0"/>
                <a:cs typeface="Calibri" panose="020F0502020204030204" pitchFamily="34" charset="0"/>
              </a:rPr>
              <a:t> lovely, whatever things </a:t>
            </a:r>
            <a:r>
              <a:rPr lang="en-US" sz="2400" b="1" i="1" dirty="0">
                <a:solidFill>
                  <a:srgbClr val="7030A0"/>
                </a:solidFill>
                <a:latin typeface="Calibri" panose="020F0502020204030204" pitchFamily="34" charset="0"/>
                <a:cs typeface="Calibri" panose="020F0502020204030204" pitchFamily="34" charset="0"/>
              </a:rPr>
              <a:t>are</a:t>
            </a:r>
            <a:r>
              <a:rPr lang="en-US" sz="2400" b="1" dirty="0">
                <a:solidFill>
                  <a:srgbClr val="7030A0"/>
                </a:solidFill>
                <a:latin typeface="Calibri" panose="020F0502020204030204" pitchFamily="34" charset="0"/>
                <a:cs typeface="Calibri" panose="020F0502020204030204" pitchFamily="34" charset="0"/>
              </a:rPr>
              <a:t> of good report, if </a:t>
            </a:r>
            <a:r>
              <a:rPr lang="en-US" sz="2400" b="1" i="1" dirty="0">
                <a:solidFill>
                  <a:srgbClr val="7030A0"/>
                </a:solidFill>
                <a:latin typeface="Calibri" panose="020F0502020204030204" pitchFamily="34" charset="0"/>
                <a:cs typeface="Calibri" panose="020F0502020204030204" pitchFamily="34" charset="0"/>
              </a:rPr>
              <a:t>there is</a:t>
            </a:r>
            <a:r>
              <a:rPr lang="en-US" sz="2400" b="1" dirty="0">
                <a:solidFill>
                  <a:srgbClr val="7030A0"/>
                </a:solidFill>
                <a:latin typeface="Calibri" panose="020F0502020204030204" pitchFamily="34" charset="0"/>
                <a:cs typeface="Calibri" panose="020F0502020204030204" pitchFamily="34" charset="0"/>
              </a:rPr>
              <a:t> any virtue and if </a:t>
            </a:r>
            <a:r>
              <a:rPr lang="en-US" sz="2400" b="1" i="1" dirty="0">
                <a:solidFill>
                  <a:srgbClr val="7030A0"/>
                </a:solidFill>
                <a:latin typeface="Calibri" panose="020F0502020204030204" pitchFamily="34" charset="0"/>
                <a:cs typeface="Calibri" panose="020F0502020204030204" pitchFamily="34" charset="0"/>
              </a:rPr>
              <a:t>there is</a:t>
            </a:r>
            <a:r>
              <a:rPr lang="en-US" sz="2400" b="1" dirty="0">
                <a:solidFill>
                  <a:srgbClr val="7030A0"/>
                </a:solidFill>
                <a:latin typeface="Calibri" panose="020F0502020204030204" pitchFamily="34" charset="0"/>
                <a:cs typeface="Calibri" panose="020F0502020204030204" pitchFamily="34" charset="0"/>
              </a:rPr>
              <a:t> anything praiseworthy—meditate on these things. </a:t>
            </a:r>
          </a:p>
        </p:txBody>
      </p:sp>
      <p:sp>
        <p:nvSpPr>
          <p:cNvPr id="5" name="TextBox 4">
            <a:extLst>
              <a:ext uri="{FF2B5EF4-FFF2-40B4-BE49-F238E27FC236}">
                <a16:creationId xmlns:a16="http://schemas.microsoft.com/office/drawing/2014/main" id="{D2DB45BC-416A-4F72-9167-6468EF90AD93}"/>
              </a:ext>
            </a:extLst>
          </p:cNvPr>
          <p:cNvSpPr txBox="1"/>
          <p:nvPr/>
        </p:nvSpPr>
        <p:spPr>
          <a:xfrm>
            <a:off x="1051557" y="4233732"/>
            <a:ext cx="10591798" cy="1200329"/>
          </a:xfrm>
          <a:prstGeom prst="rect">
            <a:avLst/>
          </a:prstGeom>
          <a:solidFill>
            <a:schemeClr val="bg1">
              <a:lumMod val="85000"/>
            </a:schemeClr>
          </a:solidFill>
          <a:ln w="28575">
            <a:solidFill>
              <a:schemeClr val="tx1"/>
            </a:solidFill>
          </a:ln>
        </p:spPr>
        <p:txBody>
          <a:bodyPr wrap="square" rtlCol="0">
            <a:spAutoFit/>
          </a:bodyPr>
          <a:lstStyle/>
          <a:p>
            <a:pPr algn="ctr"/>
            <a:r>
              <a:rPr lang="en-US" sz="2400" b="1" baseline="30000" dirty="0">
                <a:solidFill>
                  <a:srgbClr val="7030A0"/>
                </a:solidFill>
                <a:latin typeface="Calibri" panose="020F0502020204030204" pitchFamily="34" charset="0"/>
                <a:cs typeface="Calibri" panose="020F0502020204030204" pitchFamily="34" charset="0"/>
              </a:rPr>
              <a:t>45 </a:t>
            </a:r>
            <a:r>
              <a:rPr lang="en-US" sz="2400" b="1" dirty="0">
                <a:solidFill>
                  <a:srgbClr val="7030A0"/>
                </a:solidFill>
                <a:latin typeface="Calibri" panose="020F0502020204030204" pitchFamily="34" charset="0"/>
                <a:cs typeface="Calibri" panose="020F0502020204030204" pitchFamily="34" charset="0"/>
              </a:rPr>
              <a:t>A good man out of the good treasure of his heart brings forth good; and an evil man out of the evil treasure of his heart brings forth evil. For out of the abundance of the heart his mouth speaks.</a:t>
            </a:r>
          </a:p>
        </p:txBody>
      </p:sp>
    </p:spTree>
    <p:extLst>
      <p:ext uri="{BB962C8B-B14F-4D97-AF65-F5344CB8AC3E}">
        <p14:creationId xmlns:p14="http://schemas.microsoft.com/office/powerpoint/2010/main" val="7182578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additive="base">
                                        <p:cTn id="17" dur="1000" fill="hold"/>
                                        <p:tgtEl>
                                          <p:spTgt spid="4"/>
                                        </p:tgtEl>
                                        <p:attrNameLst>
                                          <p:attrName>ppt_x</p:attrName>
                                        </p:attrNameLst>
                                      </p:cBhvr>
                                      <p:tavLst>
                                        <p:tav tm="0">
                                          <p:val>
                                            <p:strVal val="#ppt_x"/>
                                          </p:val>
                                        </p:tav>
                                        <p:tav tm="100000">
                                          <p:val>
                                            <p:strVal val="#ppt_x"/>
                                          </p:val>
                                        </p:tav>
                                      </p:tavLst>
                                    </p:anim>
                                    <p:anim calcmode="lin" valueType="num">
                                      <p:cBhvr additive="base">
                                        <p:cTn id="18" dur="10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Effect transition="in" filter="barn(inVertical)">
                                      <p:cBhvr>
                                        <p:cTn id="23" dur="500"/>
                                        <p:tgtEl>
                                          <p:spTgt spid="3">
                                            <p:txEl>
                                              <p:pRg st="6" end="6"/>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 presetClass="entr" presetSubtype="9" fill="hold" grpId="0" nodeType="clickEffect">
                                  <p:stCondLst>
                                    <p:cond delay="0"/>
                                  </p:stCondLst>
                                  <p:childTnLst>
                                    <p:set>
                                      <p:cBhvr>
                                        <p:cTn id="27" dur="1" fill="hold">
                                          <p:stCondLst>
                                            <p:cond delay="0"/>
                                          </p:stCondLst>
                                        </p:cTn>
                                        <p:tgtEl>
                                          <p:spTgt spid="5"/>
                                        </p:tgtEl>
                                        <p:attrNameLst>
                                          <p:attrName>style.visibility</p:attrName>
                                        </p:attrNameLst>
                                      </p:cBhvr>
                                      <p:to>
                                        <p:strVal val="visible"/>
                                      </p:to>
                                    </p:set>
                                    <p:anim calcmode="lin" valueType="num">
                                      <p:cBhvr additive="base">
                                        <p:cTn id="28" dur="1000" fill="hold"/>
                                        <p:tgtEl>
                                          <p:spTgt spid="5"/>
                                        </p:tgtEl>
                                        <p:attrNameLst>
                                          <p:attrName>ppt_x</p:attrName>
                                        </p:attrNameLst>
                                      </p:cBhvr>
                                      <p:tavLst>
                                        <p:tav tm="0">
                                          <p:val>
                                            <p:strVal val="0-#ppt_w/2"/>
                                          </p:val>
                                        </p:tav>
                                        <p:tav tm="100000">
                                          <p:val>
                                            <p:strVal val="#ppt_x"/>
                                          </p:val>
                                        </p:tav>
                                      </p:tavLst>
                                    </p:anim>
                                    <p:anim calcmode="lin" valueType="num">
                                      <p:cBhvr additive="base">
                                        <p:cTn id="29" dur="1000" fill="hold"/>
                                        <p:tgtEl>
                                          <p:spTgt spid="5"/>
                                        </p:tgtEl>
                                        <p:attrNameLst>
                                          <p:attrName>ppt_y</p:attrName>
                                        </p:attrNameLst>
                                      </p:cBhvr>
                                      <p:tavLst>
                                        <p:tav tm="0">
                                          <p:val>
                                            <p:strVal val="0-#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16" presetClass="entr" presetSubtype="21" fill="hold" nodeType="clickEffect">
                                  <p:stCondLst>
                                    <p:cond delay="0"/>
                                  </p:stCondLst>
                                  <p:childTnLst>
                                    <p:set>
                                      <p:cBhvr>
                                        <p:cTn id="33" dur="1" fill="hold">
                                          <p:stCondLst>
                                            <p:cond delay="0"/>
                                          </p:stCondLst>
                                        </p:cTn>
                                        <p:tgtEl>
                                          <p:spTgt spid="3">
                                            <p:txEl>
                                              <p:pRg st="10" end="10"/>
                                            </p:txEl>
                                          </p:spTgt>
                                        </p:tgtEl>
                                        <p:attrNameLst>
                                          <p:attrName>style.visibility</p:attrName>
                                        </p:attrNameLst>
                                      </p:cBhvr>
                                      <p:to>
                                        <p:strVal val="visible"/>
                                      </p:to>
                                    </p:set>
                                    <p:animEffect transition="in" filter="barn(inVertical)">
                                      <p:cBhvr>
                                        <p:cTn id="34"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3B928B-C55B-47C3-9287-108E1D911A0C}"/>
              </a:ext>
            </a:extLst>
          </p:cNvPr>
          <p:cNvSpPr>
            <a:spLocks noGrp="1"/>
          </p:cNvSpPr>
          <p:nvPr>
            <p:ph type="title"/>
          </p:nvPr>
        </p:nvSpPr>
        <p:spPr>
          <a:xfrm>
            <a:off x="683443" y="0"/>
            <a:ext cx="6751499" cy="747074"/>
          </a:xfrm>
        </p:spPr>
        <p:txBody>
          <a:bodyPr>
            <a:normAutofit/>
          </a:bodyPr>
          <a:lstStyle/>
          <a:p>
            <a:r>
              <a:rPr lang="en-US" b="1" i="1" u="sng" dirty="0">
                <a:solidFill>
                  <a:srgbClr val="FF0000"/>
                </a:solidFill>
              </a:rPr>
              <a:t>What are we in control of?</a:t>
            </a:r>
          </a:p>
        </p:txBody>
      </p:sp>
      <p:sp>
        <p:nvSpPr>
          <p:cNvPr id="3" name="Content Placeholder 2">
            <a:extLst>
              <a:ext uri="{FF2B5EF4-FFF2-40B4-BE49-F238E27FC236}">
                <a16:creationId xmlns:a16="http://schemas.microsoft.com/office/drawing/2014/main" id="{48D2F1AC-9A34-499D-B98A-28B8B691012C}"/>
              </a:ext>
            </a:extLst>
          </p:cNvPr>
          <p:cNvSpPr>
            <a:spLocks noGrp="1"/>
          </p:cNvSpPr>
          <p:nvPr>
            <p:ph idx="1"/>
          </p:nvPr>
        </p:nvSpPr>
        <p:spPr>
          <a:xfrm>
            <a:off x="827314" y="650448"/>
            <a:ext cx="11154154" cy="6207551"/>
          </a:xfrm>
        </p:spPr>
        <p:txBody>
          <a:bodyPr>
            <a:normAutofit lnSpcReduction="10000"/>
          </a:bodyPr>
          <a:lstStyle/>
          <a:p>
            <a:r>
              <a:rPr lang="en-US" sz="2400" dirty="0"/>
              <a:t>James 4:13-16</a:t>
            </a:r>
          </a:p>
          <a:p>
            <a:endParaRPr lang="en-US" sz="2400" dirty="0"/>
          </a:p>
          <a:p>
            <a:endParaRPr lang="en-US" sz="2400" dirty="0"/>
          </a:p>
          <a:p>
            <a:endParaRPr lang="en-US" sz="2400" dirty="0"/>
          </a:p>
          <a:p>
            <a:pPr marL="0" indent="0">
              <a:buNone/>
            </a:pPr>
            <a:endParaRPr lang="en-US" sz="2400" dirty="0"/>
          </a:p>
          <a:p>
            <a:pPr marL="0" indent="0">
              <a:buNone/>
            </a:pPr>
            <a:endParaRPr lang="en-US" sz="2400" dirty="0"/>
          </a:p>
          <a:p>
            <a:r>
              <a:rPr lang="en-US" sz="2400" dirty="0"/>
              <a:t>James is telling us that we are NOT in control, we are not sovereign, but God is!</a:t>
            </a:r>
          </a:p>
          <a:p>
            <a:r>
              <a:rPr lang="en-US" sz="2400" dirty="0"/>
              <a:t>Nothing is wrong with planning; but these folks were planning as if THEY were sovereign and in control.</a:t>
            </a:r>
          </a:p>
          <a:p>
            <a:r>
              <a:rPr lang="en-US" sz="2400" dirty="0"/>
              <a:t>Luke 12:19-20 - </a:t>
            </a:r>
          </a:p>
          <a:p>
            <a:pPr marL="0" indent="0">
              <a:buNone/>
            </a:pPr>
            <a:endParaRPr lang="en-US" sz="2400" dirty="0"/>
          </a:p>
          <a:p>
            <a:endParaRPr lang="en-US" sz="2400" dirty="0"/>
          </a:p>
          <a:p>
            <a:r>
              <a:rPr lang="en-US" sz="2400" dirty="0"/>
              <a:t>James giving to us a mindset, God controls all, not me.</a:t>
            </a:r>
          </a:p>
        </p:txBody>
      </p:sp>
      <p:sp>
        <p:nvSpPr>
          <p:cNvPr id="4" name="TextBox 3">
            <a:extLst>
              <a:ext uri="{FF2B5EF4-FFF2-40B4-BE49-F238E27FC236}">
                <a16:creationId xmlns:a16="http://schemas.microsoft.com/office/drawing/2014/main" id="{81839421-5A58-4794-A10B-DC8ABF06BCF4}"/>
              </a:ext>
            </a:extLst>
          </p:cNvPr>
          <p:cNvSpPr txBox="1"/>
          <p:nvPr/>
        </p:nvSpPr>
        <p:spPr>
          <a:xfrm flipH="1">
            <a:off x="827314" y="1070950"/>
            <a:ext cx="10883538" cy="2308324"/>
          </a:xfrm>
          <a:prstGeom prst="rect">
            <a:avLst/>
          </a:prstGeom>
          <a:solidFill>
            <a:schemeClr val="bg1">
              <a:lumMod val="85000"/>
            </a:schemeClr>
          </a:solidFill>
          <a:ln w="28575">
            <a:solidFill>
              <a:schemeClr val="tx1"/>
            </a:solidFill>
          </a:ln>
        </p:spPr>
        <p:txBody>
          <a:bodyPr wrap="square" rtlCol="0">
            <a:spAutoFit/>
          </a:bodyPr>
          <a:lstStyle/>
          <a:p>
            <a:pPr algn="ctr"/>
            <a:r>
              <a:rPr lang="en-US" sz="2400" b="1" baseline="30000" dirty="0">
                <a:solidFill>
                  <a:srgbClr val="7030A0"/>
                </a:solidFill>
              </a:rPr>
              <a:t>13 </a:t>
            </a:r>
            <a:r>
              <a:rPr lang="en-US" sz="2400" b="1" dirty="0">
                <a:solidFill>
                  <a:srgbClr val="7030A0"/>
                </a:solidFill>
              </a:rPr>
              <a:t>Come now, you who say, “Today or tomorrow </a:t>
            </a:r>
            <a:r>
              <a:rPr lang="en-US" sz="2400" b="1" i="1" u="sng" dirty="0">
                <a:solidFill>
                  <a:srgbClr val="FF0000"/>
                </a:solidFill>
              </a:rPr>
              <a:t>we will go </a:t>
            </a:r>
            <a:r>
              <a:rPr lang="en-US" sz="2400" b="1" dirty="0">
                <a:solidFill>
                  <a:srgbClr val="7030A0"/>
                </a:solidFill>
              </a:rPr>
              <a:t>to such and such a city, spend a year there, buy and sell, and make a profit”; </a:t>
            </a:r>
            <a:r>
              <a:rPr lang="en-US" sz="2400" b="1" baseline="30000" dirty="0">
                <a:solidFill>
                  <a:srgbClr val="7030A0"/>
                </a:solidFill>
              </a:rPr>
              <a:t>14 </a:t>
            </a:r>
            <a:r>
              <a:rPr lang="en-US" sz="2400" b="1" dirty="0">
                <a:solidFill>
                  <a:srgbClr val="7030A0"/>
                </a:solidFill>
              </a:rPr>
              <a:t>whereas you do not know what </a:t>
            </a:r>
            <a:r>
              <a:rPr lang="en-US" sz="2400" b="1" i="1" dirty="0">
                <a:solidFill>
                  <a:srgbClr val="7030A0"/>
                </a:solidFill>
              </a:rPr>
              <a:t>will happen</a:t>
            </a:r>
            <a:r>
              <a:rPr lang="en-US" sz="2400" b="1" dirty="0">
                <a:solidFill>
                  <a:srgbClr val="7030A0"/>
                </a:solidFill>
              </a:rPr>
              <a:t> tomorrow. For what </a:t>
            </a:r>
            <a:r>
              <a:rPr lang="en-US" sz="2400" b="1" i="1" dirty="0">
                <a:solidFill>
                  <a:srgbClr val="7030A0"/>
                </a:solidFill>
              </a:rPr>
              <a:t>is</a:t>
            </a:r>
            <a:r>
              <a:rPr lang="en-US" sz="2400" b="1" dirty="0">
                <a:solidFill>
                  <a:srgbClr val="7030A0"/>
                </a:solidFill>
              </a:rPr>
              <a:t> your life? It is even a vapor that appears for a little time and then vanishes away. </a:t>
            </a:r>
            <a:r>
              <a:rPr lang="en-US" sz="2400" b="1" baseline="30000" dirty="0">
                <a:solidFill>
                  <a:srgbClr val="7030A0"/>
                </a:solidFill>
              </a:rPr>
              <a:t>15 </a:t>
            </a:r>
            <a:r>
              <a:rPr lang="en-US" sz="2400" b="1" dirty="0">
                <a:solidFill>
                  <a:srgbClr val="7030A0"/>
                </a:solidFill>
              </a:rPr>
              <a:t>Instead you </a:t>
            </a:r>
            <a:r>
              <a:rPr lang="en-US" sz="2400" b="1" i="1" dirty="0">
                <a:solidFill>
                  <a:srgbClr val="7030A0"/>
                </a:solidFill>
              </a:rPr>
              <a:t>ought</a:t>
            </a:r>
            <a:r>
              <a:rPr lang="en-US" sz="2400" b="1" dirty="0">
                <a:solidFill>
                  <a:srgbClr val="7030A0"/>
                </a:solidFill>
              </a:rPr>
              <a:t> to say, “If the Lord wills, we shall live and do this or that.” </a:t>
            </a:r>
            <a:r>
              <a:rPr lang="en-US" sz="2400" b="1" baseline="30000" dirty="0">
                <a:solidFill>
                  <a:srgbClr val="7030A0"/>
                </a:solidFill>
              </a:rPr>
              <a:t>16 </a:t>
            </a:r>
            <a:r>
              <a:rPr lang="en-US" sz="2400" b="1" dirty="0">
                <a:solidFill>
                  <a:srgbClr val="7030A0"/>
                </a:solidFill>
              </a:rPr>
              <a:t>But now you boast in your arrogance. All such boasting is evil.</a:t>
            </a:r>
          </a:p>
        </p:txBody>
      </p:sp>
      <p:sp>
        <p:nvSpPr>
          <p:cNvPr id="5" name="TextBox 4">
            <a:extLst>
              <a:ext uri="{FF2B5EF4-FFF2-40B4-BE49-F238E27FC236}">
                <a16:creationId xmlns:a16="http://schemas.microsoft.com/office/drawing/2014/main" id="{A1C72BF8-2080-4498-81E4-07BBEB87EDFA}"/>
              </a:ext>
            </a:extLst>
          </p:cNvPr>
          <p:cNvSpPr txBox="1"/>
          <p:nvPr/>
        </p:nvSpPr>
        <p:spPr>
          <a:xfrm>
            <a:off x="1012371" y="4539344"/>
            <a:ext cx="11298025" cy="1569660"/>
          </a:xfrm>
          <a:prstGeom prst="rect">
            <a:avLst/>
          </a:prstGeom>
          <a:noFill/>
        </p:spPr>
        <p:txBody>
          <a:bodyPr wrap="square" rtlCol="0">
            <a:spAutoFit/>
          </a:bodyPr>
          <a:lstStyle/>
          <a:p>
            <a:r>
              <a:rPr lang="en-US" sz="2400" b="1" baseline="30000" dirty="0"/>
              <a:t>                                                 </a:t>
            </a:r>
            <a:r>
              <a:rPr lang="en-US" sz="2400" b="1" baseline="30000" dirty="0">
                <a:solidFill>
                  <a:srgbClr val="7030A0"/>
                </a:solidFill>
                <a:highlight>
                  <a:srgbClr val="C0C0C0"/>
                </a:highlight>
              </a:rPr>
              <a:t>19 </a:t>
            </a:r>
            <a:r>
              <a:rPr lang="en-US" sz="2400" b="1" dirty="0">
                <a:solidFill>
                  <a:srgbClr val="7030A0"/>
                </a:solidFill>
                <a:highlight>
                  <a:srgbClr val="C0C0C0"/>
                </a:highlight>
              </a:rPr>
              <a:t>And I will say to my soul, “</a:t>
            </a:r>
            <a:r>
              <a:rPr lang="en-US" sz="2400" b="1" i="1" u="sng" dirty="0">
                <a:solidFill>
                  <a:srgbClr val="FF0000"/>
                </a:solidFill>
                <a:highlight>
                  <a:srgbClr val="C0C0C0"/>
                </a:highlight>
              </a:rPr>
              <a:t>Soul, you have many goods laid up for many years; take your ease; eat, drink, and be merry</a:t>
            </a:r>
            <a:r>
              <a:rPr lang="en-US" sz="2400" b="1" dirty="0">
                <a:solidFill>
                  <a:srgbClr val="7030A0"/>
                </a:solidFill>
                <a:highlight>
                  <a:srgbClr val="C0C0C0"/>
                </a:highlight>
              </a:rPr>
              <a:t>.” ’ </a:t>
            </a:r>
            <a:r>
              <a:rPr lang="en-US" sz="2400" b="1" baseline="30000" dirty="0">
                <a:solidFill>
                  <a:srgbClr val="7030A0"/>
                </a:solidFill>
                <a:highlight>
                  <a:srgbClr val="C0C0C0"/>
                </a:highlight>
              </a:rPr>
              <a:t>20 </a:t>
            </a:r>
            <a:r>
              <a:rPr lang="en-US" sz="2400" b="1" dirty="0">
                <a:solidFill>
                  <a:srgbClr val="7030A0"/>
                </a:solidFill>
                <a:highlight>
                  <a:srgbClr val="C0C0C0"/>
                </a:highlight>
              </a:rPr>
              <a:t>But God said to him, ‘Fool! This night your soul will be required of you; then whose will those things be which you have provided?’</a:t>
            </a:r>
          </a:p>
        </p:txBody>
      </p:sp>
    </p:spTree>
    <p:extLst>
      <p:ext uri="{BB962C8B-B14F-4D97-AF65-F5344CB8AC3E}">
        <p14:creationId xmlns:p14="http://schemas.microsoft.com/office/powerpoint/2010/main" val="2757436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par>
                                <p:cTn id="8" presetID="2" presetClass="entr" presetSubtype="4"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 calcmode="lin" valueType="num">
                                      <p:cBhvr additive="base">
                                        <p:cTn id="10" dur="1000" fill="hold"/>
                                        <p:tgtEl>
                                          <p:spTgt spid="4"/>
                                        </p:tgtEl>
                                        <p:attrNameLst>
                                          <p:attrName>ppt_x</p:attrName>
                                        </p:attrNameLst>
                                      </p:cBhvr>
                                      <p:tavLst>
                                        <p:tav tm="0">
                                          <p:val>
                                            <p:strVal val="#ppt_x"/>
                                          </p:val>
                                        </p:tav>
                                        <p:tav tm="100000">
                                          <p:val>
                                            <p:strVal val="#ppt_x"/>
                                          </p:val>
                                        </p:tav>
                                      </p:tavLst>
                                    </p:anim>
                                    <p:anim calcmode="lin" valueType="num">
                                      <p:cBhvr additive="base">
                                        <p:cTn id="11" dur="10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16" presetClass="entr" presetSubtype="21" fill="hold" nodeType="clickEffect">
                                  <p:stCondLst>
                                    <p:cond delay="0"/>
                                  </p:stCondLst>
                                  <p:childTnLst>
                                    <p:set>
                                      <p:cBhvr>
                                        <p:cTn id="15" dur="1" fill="hold">
                                          <p:stCondLst>
                                            <p:cond delay="0"/>
                                          </p:stCondLst>
                                        </p:cTn>
                                        <p:tgtEl>
                                          <p:spTgt spid="3">
                                            <p:txEl>
                                              <p:pRg st="6" end="6"/>
                                            </p:txEl>
                                          </p:spTgt>
                                        </p:tgtEl>
                                        <p:attrNameLst>
                                          <p:attrName>style.visibility</p:attrName>
                                        </p:attrNameLst>
                                      </p:cBhvr>
                                      <p:to>
                                        <p:strVal val="visible"/>
                                      </p:to>
                                    </p:set>
                                    <p:animEffect transition="in" filter="barn(inVertical)">
                                      <p:cBhvr>
                                        <p:cTn id="16" dur="500"/>
                                        <p:tgtEl>
                                          <p:spTgt spid="3">
                                            <p:txEl>
                                              <p:pRg st="6" end="6"/>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animEffect transition="in" filter="barn(inVertical)">
                                      <p:cBhvr>
                                        <p:cTn id="21" dur="500"/>
                                        <p:tgtEl>
                                          <p:spTgt spid="3">
                                            <p:txEl>
                                              <p:pRg st="7" end="7"/>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6" presetClass="entr" presetSubtype="21" fill="hold" nodeType="clickEffect">
                                  <p:stCondLst>
                                    <p:cond delay="0"/>
                                  </p:stCondLst>
                                  <p:childTnLst>
                                    <p:set>
                                      <p:cBhvr>
                                        <p:cTn id="25" dur="1" fill="hold">
                                          <p:stCondLst>
                                            <p:cond delay="0"/>
                                          </p:stCondLst>
                                        </p:cTn>
                                        <p:tgtEl>
                                          <p:spTgt spid="3">
                                            <p:txEl>
                                              <p:pRg st="8" end="8"/>
                                            </p:txEl>
                                          </p:spTgt>
                                        </p:tgtEl>
                                        <p:attrNameLst>
                                          <p:attrName>style.visibility</p:attrName>
                                        </p:attrNameLst>
                                      </p:cBhvr>
                                      <p:to>
                                        <p:strVal val="visible"/>
                                      </p:to>
                                    </p:set>
                                    <p:animEffect transition="in" filter="barn(inVertical)">
                                      <p:cBhvr>
                                        <p:cTn id="26" dur="500"/>
                                        <p:tgtEl>
                                          <p:spTgt spid="3">
                                            <p:txEl>
                                              <p:pRg st="8" end="8"/>
                                            </p:txEl>
                                          </p:spTgt>
                                        </p:tgtEl>
                                      </p:cBhvr>
                                    </p:animEffect>
                                  </p:childTnLst>
                                </p:cTn>
                              </p:par>
                              <p:par>
                                <p:cTn id="27" presetID="16" presetClass="entr" presetSubtype="21" fill="hold" grpId="0" nodeType="withEffect">
                                  <p:stCondLst>
                                    <p:cond delay="0"/>
                                  </p:stCondLst>
                                  <p:childTnLst>
                                    <p:set>
                                      <p:cBhvr>
                                        <p:cTn id="28" dur="1" fill="hold">
                                          <p:stCondLst>
                                            <p:cond delay="0"/>
                                          </p:stCondLst>
                                        </p:cTn>
                                        <p:tgtEl>
                                          <p:spTgt spid="5"/>
                                        </p:tgtEl>
                                        <p:attrNameLst>
                                          <p:attrName>style.visibility</p:attrName>
                                        </p:attrNameLst>
                                      </p:cBhvr>
                                      <p:to>
                                        <p:strVal val="visible"/>
                                      </p:to>
                                    </p:set>
                                    <p:animEffect transition="in" filter="barn(inVertical)">
                                      <p:cBhvr>
                                        <p:cTn id="29" dur="500"/>
                                        <p:tgtEl>
                                          <p:spTgt spid="5"/>
                                        </p:tgtEl>
                                      </p:cBhvr>
                                    </p:animEffect>
                                  </p:childTnLst>
                                </p:cTn>
                              </p:par>
                            </p:childTnLst>
                          </p:cTn>
                        </p:par>
                      </p:childTnLst>
                    </p:cTn>
                  </p:par>
                  <p:par>
                    <p:cTn id="30" fill="hold">
                      <p:stCondLst>
                        <p:cond delay="indefinite"/>
                      </p:stCondLst>
                      <p:childTnLst>
                        <p:par>
                          <p:cTn id="31" fill="hold">
                            <p:stCondLst>
                              <p:cond delay="0"/>
                            </p:stCondLst>
                            <p:childTnLst>
                              <p:par>
                                <p:cTn id="32" presetID="16" presetClass="entr" presetSubtype="21" fill="hold" nodeType="clickEffect">
                                  <p:stCondLst>
                                    <p:cond delay="0"/>
                                  </p:stCondLst>
                                  <p:childTnLst>
                                    <p:set>
                                      <p:cBhvr>
                                        <p:cTn id="33" dur="1" fill="hold">
                                          <p:stCondLst>
                                            <p:cond delay="0"/>
                                          </p:stCondLst>
                                        </p:cTn>
                                        <p:tgtEl>
                                          <p:spTgt spid="3">
                                            <p:txEl>
                                              <p:pRg st="11" end="11"/>
                                            </p:txEl>
                                          </p:spTgt>
                                        </p:tgtEl>
                                        <p:attrNameLst>
                                          <p:attrName>style.visibility</p:attrName>
                                        </p:attrNameLst>
                                      </p:cBhvr>
                                      <p:to>
                                        <p:strVal val="visible"/>
                                      </p:to>
                                    </p:set>
                                    <p:animEffect transition="in" filter="barn(inVertical)">
                                      <p:cBhvr>
                                        <p:cTn id="34"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3B928B-C55B-47C3-9287-108E1D911A0C}"/>
              </a:ext>
            </a:extLst>
          </p:cNvPr>
          <p:cNvSpPr>
            <a:spLocks noGrp="1"/>
          </p:cNvSpPr>
          <p:nvPr>
            <p:ph type="title"/>
          </p:nvPr>
        </p:nvSpPr>
        <p:spPr>
          <a:xfrm>
            <a:off x="689728" y="0"/>
            <a:ext cx="5406272" cy="747074"/>
          </a:xfrm>
        </p:spPr>
        <p:txBody>
          <a:bodyPr/>
          <a:lstStyle/>
          <a:p>
            <a:r>
              <a:rPr lang="en-US" dirty="0"/>
              <a:t>Concluding Thoughts</a:t>
            </a:r>
          </a:p>
        </p:txBody>
      </p:sp>
      <p:sp>
        <p:nvSpPr>
          <p:cNvPr id="3" name="Content Placeholder 2">
            <a:extLst>
              <a:ext uri="{FF2B5EF4-FFF2-40B4-BE49-F238E27FC236}">
                <a16:creationId xmlns:a16="http://schemas.microsoft.com/office/drawing/2014/main" id="{48D2F1AC-9A34-499D-B98A-28B8B691012C}"/>
              </a:ext>
            </a:extLst>
          </p:cNvPr>
          <p:cNvSpPr>
            <a:spLocks noGrp="1"/>
          </p:cNvSpPr>
          <p:nvPr>
            <p:ph idx="1"/>
          </p:nvPr>
        </p:nvSpPr>
        <p:spPr>
          <a:xfrm>
            <a:off x="923827" y="641023"/>
            <a:ext cx="11142482" cy="6042581"/>
          </a:xfrm>
        </p:spPr>
        <p:txBody>
          <a:bodyPr>
            <a:normAutofit fontScale="92500" lnSpcReduction="20000"/>
          </a:bodyPr>
          <a:lstStyle/>
          <a:p>
            <a:r>
              <a:rPr lang="en-US" sz="3200" dirty="0"/>
              <a:t>Americans have a false sense of control and independence.</a:t>
            </a:r>
          </a:p>
          <a:p>
            <a:r>
              <a:rPr lang="en-US" sz="3200" dirty="0"/>
              <a:t>As Christians, we need to understand we are NOT in control of anything other than ourselves.</a:t>
            </a:r>
          </a:p>
          <a:p>
            <a:r>
              <a:rPr lang="en-US" sz="3200" dirty="0"/>
              <a:t>Our praying constantly and talking about our reliance on God to God, is one of the ways that helps us truly understand this important fact in a Christian’s life.</a:t>
            </a:r>
          </a:p>
          <a:p>
            <a:r>
              <a:rPr lang="en-US" sz="3200" dirty="0"/>
              <a:t>A healthy and proper focused prayer life, helps us to understand and remind us constantly, that we are reliant on our God for all things in our lives.</a:t>
            </a:r>
          </a:p>
          <a:p>
            <a:r>
              <a:rPr lang="en-US" sz="3200" dirty="0"/>
              <a:t>This will help us get through the TOUGH SCARY times we all face</a:t>
            </a:r>
          </a:p>
          <a:p>
            <a:r>
              <a:rPr lang="en-US" sz="3200" dirty="0"/>
              <a:t>It is in this way then, that our prayers transform/change us into the type person God wants us to be.</a:t>
            </a:r>
          </a:p>
          <a:p>
            <a:r>
              <a:rPr lang="en-US" sz="3200" dirty="0"/>
              <a:t>A child of His that will exalt Him as the ONLY true being in this world who controls all and everything including us.</a:t>
            </a:r>
          </a:p>
        </p:txBody>
      </p:sp>
    </p:spTree>
    <p:extLst>
      <p:ext uri="{BB962C8B-B14F-4D97-AF65-F5344CB8AC3E}">
        <p14:creationId xmlns:p14="http://schemas.microsoft.com/office/powerpoint/2010/main" val="2714113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arn(inVertical)">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DF9FD0-69DA-44A9-88F2-B210D7F43592}"/>
              </a:ext>
            </a:extLst>
          </p:cNvPr>
          <p:cNvSpPr>
            <a:spLocks noGrp="1"/>
          </p:cNvSpPr>
          <p:nvPr>
            <p:ph type="ctrTitle"/>
          </p:nvPr>
        </p:nvSpPr>
        <p:spPr/>
        <p:txBody>
          <a:bodyPr/>
          <a:lstStyle/>
          <a:p>
            <a:r>
              <a:rPr lang="en-US" dirty="0"/>
              <a:t>“Prayer changes me”</a:t>
            </a:r>
          </a:p>
        </p:txBody>
      </p:sp>
      <p:sp>
        <p:nvSpPr>
          <p:cNvPr id="3" name="Subtitle 2">
            <a:extLst>
              <a:ext uri="{FF2B5EF4-FFF2-40B4-BE49-F238E27FC236}">
                <a16:creationId xmlns:a16="http://schemas.microsoft.com/office/drawing/2014/main" id="{8E4A3259-E61D-40F9-BB2C-86B24648596D}"/>
              </a:ext>
            </a:extLst>
          </p:cNvPr>
          <p:cNvSpPr>
            <a:spLocks noGrp="1"/>
          </p:cNvSpPr>
          <p:nvPr>
            <p:ph type="subTitle" idx="1"/>
          </p:nvPr>
        </p:nvSpPr>
        <p:spPr>
          <a:xfrm>
            <a:off x="2679906" y="3956279"/>
            <a:ext cx="6831673" cy="1332158"/>
          </a:xfrm>
        </p:spPr>
        <p:txBody>
          <a:bodyPr>
            <a:normAutofit/>
          </a:bodyPr>
          <a:lstStyle/>
          <a:p>
            <a:r>
              <a:rPr lang="en-US" dirty="0"/>
              <a:t>How is prayer a transforming agent?</a:t>
            </a:r>
          </a:p>
          <a:p>
            <a:r>
              <a:rPr lang="en-US" dirty="0"/>
              <a:t>(By being THANKFUL)</a:t>
            </a:r>
          </a:p>
        </p:txBody>
      </p:sp>
    </p:spTree>
    <p:extLst>
      <p:ext uri="{BB962C8B-B14F-4D97-AF65-F5344CB8AC3E}">
        <p14:creationId xmlns:p14="http://schemas.microsoft.com/office/powerpoint/2010/main" val="654851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3B928B-C55B-47C3-9287-108E1D911A0C}"/>
              </a:ext>
            </a:extLst>
          </p:cNvPr>
          <p:cNvSpPr>
            <a:spLocks noGrp="1"/>
          </p:cNvSpPr>
          <p:nvPr>
            <p:ph type="title"/>
          </p:nvPr>
        </p:nvSpPr>
        <p:spPr>
          <a:xfrm>
            <a:off x="721151" y="0"/>
            <a:ext cx="9601200" cy="926184"/>
          </a:xfrm>
        </p:spPr>
        <p:txBody>
          <a:bodyPr/>
          <a:lstStyle/>
          <a:p>
            <a:r>
              <a:rPr lang="en-US" dirty="0"/>
              <a:t>Introduction</a:t>
            </a:r>
          </a:p>
        </p:txBody>
      </p:sp>
      <p:sp>
        <p:nvSpPr>
          <p:cNvPr id="3" name="Content Placeholder 2">
            <a:extLst>
              <a:ext uri="{FF2B5EF4-FFF2-40B4-BE49-F238E27FC236}">
                <a16:creationId xmlns:a16="http://schemas.microsoft.com/office/drawing/2014/main" id="{48D2F1AC-9A34-499D-B98A-28B8B691012C}"/>
              </a:ext>
            </a:extLst>
          </p:cNvPr>
          <p:cNvSpPr>
            <a:spLocks noGrp="1"/>
          </p:cNvSpPr>
          <p:nvPr>
            <p:ph idx="1"/>
          </p:nvPr>
        </p:nvSpPr>
        <p:spPr>
          <a:xfrm>
            <a:off x="1168923" y="650449"/>
            <a:ext cx="10793691" cy="6117996"/>
          </a:xfrm>
        </p:spPr>
        <p:txBody>
          <a:bodyPr>
            <a:normAutofit/>
          </a:bodyPr>
          <a:lstStyle/>
          <a:p>
            <a:r>
              <a:rPr lang="en-US" sz="2800" dirty="0">
                <a:latin typeface="Calibri" panose="020F0502020204030204" pitchFamily="34" charset="0"/>
                <a:cs typeface="Calibri" panose="020F0502020204030204" pitchFamily="34" charset="0"/>
              </a:rPr>
              <a:t>What would you think of a child or friend who EVERY single time they talk with you, they are ONLY asking for things?</a:t>
            </a:r>
          </a:p>
          <a:p>
            <a:r>
              <a:rPr lang="en-US" sz="2800" dirty="0">
                <a:latin typeface="Calibri" panose="020F0502020204030204" pitchFamily="34" charset="0"/>
                <a:cs typeface="Calibri" panose="020F0502020204030204" pitchFamily="34" charset="0"/>
              </a:rPr>
              <a:t>How would you describe this child or friend?</a:t>
            </a:r>
          </a:p>
          <a:p>
            <a:r>
              <a:rPr lang="en-US" sz="2800" b="1" dirty="0">
                <a:solidFill>
                  <a:srgbClr val="FF0000"/>
                </a:solidFill>
                <a:latin typeface="Calibri" panose="020F0502020204030204" pitchFamily="34" charset="0"/>
                <a:cs typeface="Calibri" panose="020F0502020204030204" pitchFamily="34" charset="0"/>
              </a:rPr>
              <a:t>Gratitude takes effort! </a:t>
            </a:r>
            <a:r>
              <a:rPr lang="en-US" sz="2800" dirty="0">
                <a:latin typeface="Calibri" panose="020F0502020204030204" pitchFamily="34" charset="0"/>
                <a:cs typeface="Calibri" panose="020F0502020204030204" pitchFamily="34" charset="0"/>
              </a:rPr>
              <a:t>For example, I’m grateful to have a clean bill of health but gripe as soon as a cold interferes with my busy life. </a:t>
            </a:r>
          </a:p>
          <a:p>
            <a:r>
              <a:rPr lang="en-US" sz="2800" dirty="0">
                <a:latin typeface="Calibri" panose="020F0502020204030204" pitchFamily="34" charset="0"/>
                <a:cs typeface="Calibri" panose="020F0502020204030204" pitchFamily="34" charset="0"/>
              </a:rPr>
              <a:t>I have a kitchen filled with food but complain about cooking and a closet filled with clothes but “nothing to wear.” </a:t>
            </a:r>
          </a:p>
          <a:p>
            <a:r>
              <a:rPr lang="en-US" sz="2800" dirty="0">
                <a:latin typeface="Calibri" panose="020F0502020204030204" pitchFamily="34" charset="0"/>
                <a:cs typeface="Calibri" panose="020F0502020204030204" pitchFamily="34" charset="0"/>
              </a:rPr>
              <a:t>Interestingly enough, psychologists interested in moral development have spent a great deal of time trying to understand what the benefits of gratitude are and how to foster higher levels of thankfulness in individuals. </a:t>
            </a:r>
          </a:p>
          <a:p>
            <a:r>
              <a:rPr lang="en-US" sz="2800" dirty="0">
                <a:latin typeface="Calibri" panose="020F0502020204030204" pitchFamily="34" charset="0"/>
                <a:cs typeface="Calibri" panose="020F0502020204030204" pitchFamily="34" charset="0"/>
              </a:rPr>
              <a:t>Even the world understands that gratitude or being thankful, is important!!</a:t>
            </a:r>
          </a:p>
        </p:txBody>
      </p:sp>
    </p:spTree>
    <p:extLst>
      <p:ext uri="{BB962C8B-B14F-4D97-AF65-F5344CB8AC3E}">
        <p14:creationId xmlns:p14="http://schemas.microsoft.com/office/powerpoint/2010/main" val="24459306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TM10001105[[fn=Crop]]</Template>
  <TotalTime>16560</TotalTime>
  <Words>1625</Words>
  <Application>Microsoft Office PowerPoint</Application>
  <PresentationFormat>Widescreen</PresentationFormat>
  <Paragraphs>114</Paragraphs>
  <Slides>13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Calibri</vt:lpstr>
      <vt:lpstr>Franklin Gothic Book</vt:lpstr>
      <vt:lpstr>Crop</vt:lpstr>
      <vt:lpstr>“Prayer changes me”</vt:lpstr>
      <vt:lpstr>“I pray because the need flows out of me all the time waking and sleeping.  It doesn’t change God. If I never pray, God will not be any less God.  If I pray every moment I am alive, it will not make God any more God.  Prayer CHANGES me.”                                     - CS Lewis</vt:lpstr>
      <vt:lpstr>Review</vt:lpstr>
      <vt:lpstr>Review</vt:lpstr>
      <vt:lpstr>What are we in control of?</vt:lpstr>
      <vt:lpstr>What are we in control of?</vt:lpstr>
      <vt:lpstr>Concluding Thoughts</vt:lpstr>
      <vt:lpstr>“Prayer changes me”</vt:lpstr>
      <vt:lpstr>Introduction</vt:lpstr>
      <vt:lpstr>Introduction</vt:lpstr>
      <vt:lpstr>How being thankful changes us</vt:lpstr>
      <vt:lpstr>How being thankful changes us</vt:lpstr>
      <vt:lpstr>How being thankful changes us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 1 Man is NOT in control</dc:title>
  <dc:creator>Paden, Eddie - LCMS Lang. Arts</dc:creator>
  <cp:lastModifiedBy>Kevin Stilts</cp:lastModifiedBy>
  <cp:revision>83</cp:revision>
  <cp:lastPrinted>2020-09-03T14:02:53Z</cp:lastPrinted>
  <dcterms:created xsi:type="dcterms:W3CDTF">2020-05-11T17:05:17Z</dcterms:created>
  <dcterms:modified xsi:type="dcterms:W3CDTF">2020-09-06T16:32:59Z</dcterms:modified>
</cp:coreProperties>
</file>