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3" r:id="rId3"/>
    <p:sldId id="279" r:id="rId4"/>
    <p:sldId id="284" r:id="rId5"/>
    <p:sldId id="303" r:id="rId6"/>
    <p:sldId id="275" r:id="rId7"/>
    <p:sldId id="265" r:id="rId8"/>
    <p:sldId id="272" r:id="rId9"/>
    <p:sldId id="276" r:id="rId10"/>
    <p:sldId id="277" r:id="rId11"/>
    <p:sldId id="302" r:id="rId12"/>
    <p:sldId id="278" r:id="rId13"/>
    <p:sldId id="256" r:id="rId14"/>
    <p:sldId id="296" r:id="rId15"/>
    <p:sldId id="304" r:id="rId16"/>
    <p:sldId id="285" r:id="rId17"/>
    <p:sldId id="280" r:id="rId18"/>
    <p:sldId id="271" r:id="rId19"/>
    <p:sldId id="270" r:id="rId20"/>
    <p:sldId id="291" r:id="rId21"/>
    <p:sldId id="269" r:id="rId22"/>
    <p:sldId id="268" r:id="rId23"/>
    <p:sldId id="286" r:id="rId24"/>
    <p:sldId id="274" r:id="rId25"/>
    <p:sldId id="264" r:id="rId26"/>
    <p:sldId id="266" r:id="rId27"/>
    <p:sldId id="289" r:id="rId28"/>
    <p:sldId id="305" r:id="rId29"/>
    <p:sldId id="283" r:id="rId30"/>
    <p:sldId id="288" r:id="rId31"/>
    <p:sldId id="290" r:id="rId32"/>
    <p:sldId id="262" r:id="rId33"/>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9" d="100"/>
          <a:sy n="59" d="100"/>
        </p:scale>
        <p:origin x="88" y="2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8/30/2020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8/30/2020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8/30/2020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8/30/2020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8/30/2020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biblegateway.com/passage/?search=1+Corinthians+10&amp;version=NKJV#fen-NKJV-28581d"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21151" y="0"/>
            <a:ext cx="9601200" cy="926184"/>
          </a:xfrm>
        </p:spPr>
        <p:txBody>
          <a:bodyPr/>
          <a:lstStyle/>
          <a:p>
            <a:r>
              <a:rPr lang="en-US" dirty="0"/>
              <a:t>Introduction</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168923" y="650449"/>
            <a:ext cx="10463753" cy="6117996"/>
          </a:xfrm>
        </p:spPr>
        <p:txBody>
          <a:bodyPr>
            <a:normAutofit/>
          </a:bodyPr>
          <a:lstStyle/>
          <a:p>
            <a:r>
              <a:rPr lang="en-US" sz="2800" dirty="0"/>
              <a:t>As we have studied, prayer is a transformation agent that will make us more the person that God wants us to be.</a:t>
            </a:r>
          </a:p>
          <a:p>
            <a:r>
              <a:rPr lang="en-US" sz="2800" dirty="0"/>
              <a:t>The more we pray and pray as God wants, the more we LEARN about our God </a:t>
            </a:r>
            <a:r>
              <a:rPr lang="en-US" sz="2800" b="1" i="1" u="sng" dirty="0">
                <a:solidFill>
                  <a:srgbClr val="FF0000"/>
                </a:solidFill>
              </a:rPr>
              <a:t>and ourselves</a:t>
            </a:r>
            <a:r>
              <a:rPr lang="en-US" sz="2800" dirty="0"/>
              <a:t>.</a:t>
            </a:r>
          </a:p>
          <a:p>
            <a:r>
              <a:rPr lang="en-US" sz="2800" dirty="0"/>
              <a:t>This learning process humbles us as we come to conclusions that the worldly man doesn’t or won’t admit to.</a:t>
            </a:r>
          </a:p>
          <a:p>
            <a:r>
              <a:rPr lang="en-US" sz="2800" dirty="0">
                <a:solidFill>
                  <a:schemeClr val="tx1"/>
                </a:solidFill>
                <a:latin typeface="Calibri" panose="020F0502020204030204" pitchFamily="34" charset="0"/>
                <a:cs typeface="Calibri" panose="020F0502020204030204" pitchFamily="34" charset="0"/>
              </a:rPr>
              <a:t> Prayer is, among other things, an acknowledgment of God’s power, promises, and provision. When you pray, you demonstrate dependence on God.</a:t>
            </a:r>
          </a:p>
          <a:p>
            <a:r>
              <a:rPr lang="en-US" sz="2800" dirty="0"/>
              <a:t>There are many things that praying always teaches us, but I want to just look at two</a:t>
            </a:r>
          </a:p>
          <a:p>
            <a:pPr lvl="1"/>
            <a:r>
              <a:rPr lang="en-US" sz="2800" dirty="0"/>
              <a:t>Teaches us just how reliant we are on God</a:t>
            </a:r>
          </a:p>
          <a:p>
            <a:pPr lvl="1"/>
            <a:r>
              <a:rPr lang="en-US" sz="2800" dirty="0"/>
              <a:t>Helps us develop the attitude “WE ARE NOT IN CONTROL”</a:t>
            </a:r>
          </a:p>
        </p:txBody>
      </p:sp>
    </p:spTree>
    <p:extLst>
      <p:ext uri="{BB962C8B-B14F-4D97-AF65-F5344CB8AC3E}">
        <p14:creationId xmlns:p14="http://schemas.microsoft.com/office/powerpoint/2010/main" val="244593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A9110-DA8C-4571-92AF-75848C9623EC}"/>
              </a:ext>
            </a:extLst>
          </p:cNvPr>
          <p:cNvSpPr>
            <a:spLocks noGrp="1"/>
          </p:cNvSpPr>
          <p:nvPr>
            <p:ph type="title"/>
          </p:nvPr>
        </p:nvSpPr>
        <p:spPr>
          <a:xfrm>
            <a:off x="827314" y="0"/>
            <a:ext cx="11223171" cy="707571"/>
          </a:xfrm>
        </p:spPr>
        <p:txBody>
          <a:bodyPr>
            <a:normAutofit/>
          </a:bodyPr>
          <a:lstStyle/>
          <a:p>
            <a:r>
              <a:rPr lang="en-US" sz="3800" b="1" i="1" u="sng" dirty="0">
                <a:solidFill>
                  <a:srgbClr val="FF0000"/>
                </a:solidFill>
              </a:rPr>
              <a:t>How Prayer helps us remember we are NOT in Control</a:t>
            </a:r>
          </a:p>
        </p:txBody>
      </p:sp>
      <p:sp>
        <p:nvSpPr>
          <p:cNvPr id="3" name="Content Placeholder 2">
            <a:extLst>
              <a:ext uri="{FF2B5EF4-FFF2-40B4-BE49-F238E27FC236}">
                <a16:creationId xmlns:a16="http://schemas.microsoft.com/office/drawing/2014/main" id="{AE6CBF6D-D731-4732-95EA-FF2EE61F0DCB}"/>
              </a:ext>
            </a:extLst>
          </p:cNvPr>
          <p:cNvSpPr>
            <a:spLocks noGrp="1"/>
          </p:cNvSpPr>
          <p:nvPr>
            <p:ph idx="1"/>
          </p:nvPr>
        </p:nvSpPr>
        <p:spPr>
          <a:xfrm>
            <a:off x="936171" y="622169"/>
            <a:ext cx="11005456" cy="6127423"/>
          </a:xfrm>
        </p:spPr>
        <p:txBody>
          <a:bodyPr>
            <a:normAutofit/>
          </a:bodyPr>
          <a:lstStyle/>
          <a:p>
            <a:r>
              <a:rPr lang="en-US" sz="2800" dirty="0"/>
              <a:t>Jeremiah 10:23</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We walk, </a:t>
            </a:r>
            <a:r>
              <a:rPr lang="en-US" sz="2800" b="1" u="sng" dirty="0">
                <a:solidFill>
                  <a:srgbClr val="FF0000"/>
                </a:solidFill>
                <a:latin typeface="Calibri" panose="020F0502020204030204" pitchFamily="34" charset="0"/>
                <a:cs typeface="Calibri" panose="020F0502020204030204" pitchFamily="34" charset="0"/>
              </a:rPr>
              <a:t>BUT GOD DIRECTS</a:t>
            </a:r>
            <a:r>
              <a:rPr lang="en-US" sz="2800" dirty="0">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Every negative emotion, such as fear and despair, results from not bringing everything to God (Philippians 4:6). This is also how we lose awareness of God’s continued presence.</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Notice, we are to make our requests be made known to God.  Why?  He already knows what we want.  Why?  Because our prayers are for us;  we are verbally making them known to our God and ourselves!</a:t>
            </a:r>
          </a:p>
        </p:txBody>
      </p:sp>
      <p:sp>
        <p:nvSpPr>
          <p:cNvPr id="4" name="TextBox 3">
            <a:extLst>
              <a:ext uri="{FF2B5EF4-FFF2-40B4-BE49-F238E27FC236}">
                <a16:creationId xmlns:a16="http://schemas.microsoft.com/office/drawing/2014/main" id="{7971C763-926F-4DD3-B97B-2A25A111EBCF}"/>
              </a:ext>
            </a:extLst>
          </p:cNvPr>
          <p:cNvSpPr txBox="1"/>
          <p:nvPr/>
        </p:nvSpPr>
        <p:spPr>
          <a:xfrm>
            <a:off x="2453638" y="1325286"/>
            <a:ext cx="7284719"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23 </a:t>
            </a:r>
            <a:r>
              <a:rPr lang="en-US" sz="2400" b="1" dirty="0">
                <a:solidFill>
                  <a:srgbClr val="7030A0"/>
                </a:solidFill>
                <a:latin typeface="Calibri" panose="020F0502020204030204" pitchFamily="34" charset="0"/>
                <a:cs typeface="Calibri" panose="020F0502020204030204" pitchFamily="34" charset="0"/>
              </a:rPr>
              <a:t>O </a:t>
            </a:r>
            <a:r>
              <a:rPr lang="en-US" sz="2400" b="1" cap="small" dirty="0">
                <a:solidFill>
                  <a:srgbClr val="7030A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I know the way of man </a:t>
            </a:r>
            <a:r>
              <a:rPr lang="en-US" sz="2400" b="1" i="1" dirty="0">
                <a:solidFill>
                  <a:srgbClr val="7030A0"/>
                </a:solidFill>
                <a:latin typeface="Calibri" panose="020F0502020204030204" pitchFamily="34" charset="0"/>
                <a:cs typeface="Calibri" panose="020F0502020204030204" pitchFamily="34" charset="0"/>
              </a:rPr>
              <a:t>is</a:t>
            </a:r>
            <a:r>
              <a:rPr lang="en-US" sz="2400" b="1" dirty="0">
                <a:solidFill>
                  <a:srgbClr val="7030A0"/>
                </a:solidFill>
                <a:latin typeface="Calibri" panose="020F0502020204030204" pitchFamily="34" charset="0"/>
                <a:cs typeface="Calibri" panose="020F0502020204030204" pitchFamily="34" charset="0"/>
              </a:rPr>
              <a:t> not in himself;</a:t>
            </a:r>
            <a:br>
              <a:rPr lang="en-US" sz="2400" b="1" dirty="0">
                <a:solidFill>
                  <a:srgbClr val="7030A0"/>
                </a:solidFill>
                <a:latin typeface="Calibri" panose="020F0502020204030204" pitchFamily="34" charset="0"/>
                <a:cs typeface="Calibri" panose="020F0502020204030204" pitchFamily="34" charset="0"/>
              </a:rPr>
            </a:br>
            <a:r>
              <a:rPr lang="en-US" sz="2400" b="1" i="1" dirty="0">
                <a:solidFill>
                  <a:srgbClr val="7030A0"/>
                </a:solidFill>
                <a:latin typeface="Calibri" panose="020F0502020204030204" pitchFamily="34" charset="0"/>
                <a:cs typeface="Calibri" panose="020F0502020204030204" pitchFamily="34" charset="0"/>
              </a:rPr>
              <a:t>It is</a:t>
            </a:r>
            <a:r>
              <a:rPr lang="en-US" sz="2400" b="1" dirty="0">
                <a:solidFill>
                  <a:srgbClr val="7030A0"/>
                </a:solidFill>
                <a:latin typeface="Calibri" panose="020F0502020204030204" pitchFamily="34" charset="0"/>
                <a:cs typeface="Calibri" panose="020F0502020204030204" pitchFamily="34" charset="0"/>
              </a:rPr>
              <a:t> not in man who walks to direct his own steps.</a:t>
            </a:r>
          </a:p>
        </p:txBody>
      </p:sp>
      <p:sp>
        <p:nvSpPr>
          <p:cNvPr id="5" name="TextBox 4">
            <a:extLst>
              <a:ext uri="{FF2B5EF4-FFF2-40B4-BE49-F238E27FC236}">
                <a16:creationId xmlns:a16="http://schemas.microsoft.com/office/drawing/2014/main" id="{8C9ED55B-2072-40D0-A4E8-5A676DED5B55}"/>
              </a:ext>
            </a:extLst>
          </p:cNvPr>
          <p:cNvSpPr txBox="1"/>
          <p:nvPr/>
        </p:nvSpPr>
        <p:spPr>
          <a:xfrm>
            <a:off x="1300839" y="4286219"/>
            <a:ext cx="9590315"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6 </a:t>
            </a:r>
            <a:r>
              <a:rPr lang="en-US" sz="2400" b="1" dirty="0">
                <a:solidFill>
                  <a:srgbClr val="7030A0"/>
                </a:solidFill>
                <a:latin typeface="Calibri" panose="020F0502020204030204" pitchFamily="34" charset="0"/>
                <a:cs typeface="Calibri" panose="020F0502020204030204" pitchFamily="34" charset="0"/>
              </a:rPr>
              <a:t>Be anxious for nothing, but in everything by prayer and supplication, with thanksgiving, </a:t>
            </a:r>
            <a:r>
              <a:rPr lang="en-US" sz="2400" b="1" i="1" u="sng" dirty="0">
                <a:solidFill>
                  <a:srgbClr val="FF0000"/>
                </a:solidFill>
                <a:latin typeface="Calibri" panose="020F0502020204030204" pitchFamily="34" charset="0"/>
                <a:cs typeface="Calibri" panose="020F0502020204030204" pitchFamily="34" charset="0"/>
              </a:rPr>
              <a:t>let your requests be made known to God</a:t>
            </a:r>
            <a:r>
              <a:rPr lang="en-US" sz="2400" b="1" dirty="0">
                <a:solidFill>
                  <a:srgbClr val="7030A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95692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250" fill="hold"/>
                                        <p:tgtEl>
                                          <p:spTgt spid="4"/>
                                        </p:tgtEl>
                                        <p:attrNameLst>
                                          <p:attrName>ppt_x</p:attrName>
                                        </p:attrNameLst>
                                      </p:cBhvr>
                                      <p:tavLst>
                                        <p:tav tm="0">
                                          <p:val>
                                            <p:strVal val="#ppt_x"/>
                                          </p:val>
                                        </p:tav>
                                        <p:tav tm="100000">
                                          <p:val>
                                            <p:strVal val="#ppt_x"/>
                                          </p:val>
                                        </p:tav>
                                      </p:tavLst>
                                    </p:anim>
                                    <p:anim calcmode="lin" valueType="num">
                                      <p:cBhvr additive="base">
                                        <p:cTn id="18" dur="125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3"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1250" fill="hold"/>
                                        <p:tgtEl>
                                          <p:spTgt spid="5"/>
                                        </p:tgtEl>
                                        <p:attrNameLst>
                                          <p:attrName>ppt_x</p:attrName>
                                        </p:attrNameLst>
                                      </p:cBhvr>
                                      <p:tavLst>
                                        <p:tav tm="0">
                                          <p:val>
                                            <p:strVal val="1+#ppt_w/2"/>
                                          </p:val>
                                        </p:tav>
                                        <p:tav tm="100000">
                                          <p:val>
                                            <p:strVal val="#ppt_x"/>
                                          </p:val>
                                        </p:tav>
                                      </p:tavLst>
                                    </p:anim>
                                    <p:anim calcmode="lin" valueType="num">
                                      <p:cBhvr additive="base">
                                        <p:cTn id="29" dur="125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A9110-DA8C-4571-92AF-75848C9623EC}"/>
              </a:ext>
            </a:extLst>
          </p:cNvPr>
          <p:cNvSpPr>
            <a:spLocks noGrp="1"/>
          </p:cNvSpPr>
          <p:nvPr>
            <p:ph type="title"/>
          </p:nvPr>
        </p:nvSpPr>
        <p:spPr>
          <a:xfrm>
            <a:off x="827314" y="0"/>
            <a:ext cx="11223171" cy="707571"/>
          </a:xfrm>
        </p:spPr>
        <p:txBody>
          <a:bodyPr>
            <a:normAutofit/>
          </a:bodyPr>
          <a:lstStyle/>
          <a:p>
            <a:r>
              <a:rPr lang="en-US" sz="3800" b="1" i="1" u="sng" dirty="0">
                <a:solidFill>
                  <a:srgbClr val="FF0000"/>
                </a:solidFill>
              </a:rPr>
              <a:t>How Prayer helps us remember we are NOT in Control</a:t>
            </a:r>
          </a:p>
        </p:txBody>
      </p:sp>
      <p:sp>
        <p:nvSpPr>
          <p:cNvPr id="3" name="Content Placeholder 2">
            <a:extLst>
              <a:ext uri="{FF2B5EF4-FFF2-40B4-BE49-F238E27FC236}">
                <a16:creationId xmlns:a16="http://schemas.microsoft.com/office/drawing/2014/main" id="{AE6CBF6D-D731-4732-95EA-FF2EE61F0DCB}"/>
              </a:ext>
            </a:extLst>
          </p:cNvPr>
          <p:cNvSpPr>
            <a:spLocks noGrp="1"/>
          </p:cNvSpPr>
          <p:nvPr>
            <p:ph idx="1"/>
          </p:nvPr>
        </p:nvSpPr>
        <p:spPr>
          <a:xfrm>
            <a:off x="936171" y="707571"/>
            <a:ext cx="11005456" cy="6042021"/>
          </a:xfrm>
        </p:spPr>
        <p:txBody>
          <a:bodyPr>
            <a:normAutofit/>
          </a:bodyPr>
          <a:lstStyle/>
          <a:p>
            <a:r>
              <a:rPr lang="en-US" sz="2800" dirty="0"/>
              <a:t>Prayers help us to understand what we </a:t>
            </a:r>
            <a:r>
              <a:rPr lang="en-US" sz="2800" b="1" u="sng" dirty="0">
                <a:solidFill>
                  <a:srgbClr val="FF0000"/>
                </a:solidFill>
              </a:rPr>
              <a:t>NEED</a:t>
            </a:r>
            <a:r>
              <a:rPr lang="en-US" sz="2800" dirty="0"/>
              <a:t> and not necessarily get us what we </a:t>
            </a:r>
            <a:r>
              <a:rPr lang="en-US" sz="2800" b="1" u="sng" dirty="0">
                <a:solidFill>
                  <a:srgbClr val="FF0000"/>
                </a:solidFill>
              </a:rPr>
              <a:t>WANT</a:t>
            </a:r>
            <a:r>
              <a:rPr lang="en-US" sz="2800" dirty="0"/>
              <a:t>.</a:t>
            </a:r>
          </a:p>
          <a:p>
            <a:r>
              <a:rPr lang="en-US" sz="2800" dirty="0"/>
              <a:t>Notice 2 Corinthians 12:7-10</a:t>
            </a:r>
          </a:p>
          <a:p>
            <a:endParaRPr lang="en-US" sz="2800" dirty="0"/>
          </a:p>
          <a:p>
            <a:endParaRPr lang="en-US" sz="2800" dirty="0"/>
          </a:p>
          <a:p>
            <a:r>
              <a:rPr lang="en-US" sz="2800" dirty="0"/>
              <a:t>Notice that Paul:</a:t>
            </a:r>
          </a:p>
          <a:p>
            <a:pPr lvl="1"/>
            <a:r>
              <a:rPr lang="en-US" sz="2800" dirty="0"/>
              <a:t>Prayed about this thing, more than once</a:t>
            </a:r>
          </a:p>
          <a:p>
            <a:pPr lvl="1"/>
            <a:r>
              <a:rPr lang="en-US" sz="2800" dirty="0"/>
              <a:t>He thought this is what he </a:t>
            </a:r>
            <a:r>
              <a:rPr lang="en-US" sz="2800" b="1" dirty="0">
                <a:solidFill>
                  <a:srgbClr val="FF0000"/>
                </a:solidFill>
              </a:rPr>
              <a:t>NEEDED</a:t>
            </a:r>
            <a:r>
              <a:rPr lang="en-US" sz="2800" dirty="0"/>
              <a:t> (to get rid of it)</a:t>
            </a:r>
          </a:p>
          <a:p>
            <a:pPr lvl="1"/>
            <a:r>
              <a:rPr lang="en-US" sz="2800" dirty="0"/>
              <a:t>Christ responds, </a:t>
            </a:r>
            <a:r>
              <a:rPr lang="en-US" sz="2800" b="1" dirty="0">
                <a:solidFill>
                  <a:srgbClr val="FF0000"/>
                </a:solidFill>
              </a:rPr>
              <a:t>I KNOW WHAT YOU NEED</a:t>
            </a:r>
          </a:p>
          <a:p>
            <a:pPr lvl="1"/>
            <a:r>
              <a:rPr lang="en-US" sz="2800" dirty="0"/>
              <a:t>Prayer, helped Paul understand circumstances better in his life and what he needed most in life.</a:t>
            </a:r>
          </a:p>
        </p:txBody>
      </p:sp>
      <p:sp>
        <p:nvSpPr>
          <p:cNvPr id="4" name="TextBox 3">
            <a:extLst>
              <a:ext uri="{FF2B5EF4-FFF2-40B4-BE49-F238E27FC236}">
                <a16:creationId xmlns:a16="http://schemas.microsoft.com/office/drawing/2014/main" id="{7971C763-926F-4DD3-B97B-2A25A111EBCF}"/>
              </a:ext>
            </a:extLst>
          </p:cNvPr>
          <p:cNvSpPr txBox="1"/>
          <p:nvPr/>
        </p:nvSpPr>
        <p:spPr>
          <a:xfrm>
            <a:off x="2453638" y="2218854"/>
            <a:ext cx="7284719"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For this thing I besought the Lord thrice, that it might depart from me . . . “</a:t>
            </a:r>
          </a:p>
        </p:txBody>
      </p:sp>
    </p:spTree>
    <p:extLst>
      <p:ext uri="{BB962C8B-B14F-4D97-AF65-F5344CB8AC3E}">
        <p14:creationId xmlns:p14="http://schemas.microsoft.com/office/powerpoint/2010/main" val="301094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ppt_x"/>
                                          </p:val>
                                        </p:tav>
                                        <p:tav tm="100000">
                                          <p:val>
                                            <p:strVal val="#ppt_x"/>
                                          </p:val>
                                        </p:tav>
                                      </p:tavLst>
                                    </p:anim>
                                    <p:anim calcmode="lin" valueType="num">
                                      <p:cBhvr additive="base">
                                        <p:cTn id="1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arn(inVertical)">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arn(inVertical)">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A9110-DA8C-4571-92AF-75848C9623EC}"/>
              </a:ext>
            </a:extLst>
          </p:cNvPr>
          <p:cNvSpPr>
            <a:spLocks noGrp="1"/>
          </p:cNvSpPr>
          <p:nvPr>
            <p:ph type="title"/>
          </p:nvPr>
        </p:nvSpPr>
        <p:spPr>
          <a:xfrm>
            <a:off x="827314" y="0"/>
            <a:ext cx="11223171" cy="707571"/>
          </a:xfrm>
        </p:spPr>
        <p:txBody>
          <a:bodyPr>
            <a:normAutofit/>
          </a:bodyPr>
          <a:lstStyle/>
          <a:p>
            <a:r>
              <a:rPr lang="en-US" sz="3800" b="1" i="1" u="sng" dirty="0">
                <a:solidFill>
                  <a:srgbClr val="FF0000"/>
                </a:solidFill>
              </a:rPr>
              <a:t>How Prayer helps us remember we are NOT in Control</a:t>
            </a:r>
          </a:p>
        </p:txBody>
      </p:sp>
      <p:sp>
        <p:nvSpPr>
          <p:cNvPr id="3" name="Content Placeholder 2">
            <a:extLst>
              <a:ext uri="{FF2B5EF4-FFF2-40B4-BE49-F238E27FC236}">
                <a16:creationId xmlns:a16="http://schemas.microsoft.com/office/drawing/2014/main" id="{AE6CBF6D-D731-4732-95EA-FF2EE61F0DCB}"/>
              </a:ext>
            </a:extLst>
          </p:cNvPr>
          <p:cNvSpPr>
            <a:spLocks noGrp="1"/>
          </p:cNvSpPr>
          <p:nvPr>
            <p:ph idx="1"/>
          </p:nvPr>
        </p:nvSpPr>
        <p:spPr>
          <a:xfrm>
            <a:off x="827315" y="707571"/>
            <a:ext cx="11005456" cy="6074229"/>
          </a:xfrm>
        </p:spPr>
        <p:txBody>
          <a:bodyPr>
            <a:normAutofit/>
          </a:bodyPr>
          <a:lstStyle/>
          <a:p>
            <a:r>
              <a:rPr lang="en-US" sz="2400" dirty="0">
                <a:latin typeface="Calibri" panose="020F0502020204030204" pitchFamily="34" charset="0"/>
                <a:cs typeface="Calibri" panose="020F0502020204030204" pitchFamily="34" charset="0"/>
              </a:rPr>
              <a:t>Second, we can be certain that a day will come when a challenge, hardship or ordeal will come that demands of us resources we do not possess (Psalm 49:5-13). </a:t>
            </a: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If we have not learned God’s faithfulness in normal affairs of life, we are not likely to suddenly learn the calm assurance of faith when assailed by life’s greatest tests and trials.</a:t>
            </a:r>
          </a:p>
        </p:txBody>
      </p:sp>
      <p:sp>
        <p:nvSpPr>
          <p:cNvPr id="4" name="Title 1">
            <a:extLst>
              <a:ext uri="{FF2B5EF4-FFF2-40B4-BE49-F238E27FC236}">
                <a16:creationId xmlns:a16="http://schemas.microsoft.com/office/drawing/2014/main" id="{F3949846-7826-42C2-8478-C4697943BF79}"/>
              </a:ext>
            </a:extLst>
          </p:cNvPr>
          <p:cNvSpPr txBox="1">
            <a:spLocks/>
          </p:cNvSpPr>
          <p:nvPr/>
        </p:nvSpPr>
        <p:spPr>
          <a:xfrm>
            <a:off x="827315" y="0"/>
            <a:ext cx="11223171" cy="707571"/>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3800" b="1" i="1" u="sng" dirty="0">
                <a:solidFill>
                  <a:srgbClr val="FF0000"/>
                </a:solidFill>
              </a:rPr>
              <a:t>How Prayer helps us remember we are NOT in Control</a:t>
            </a:r>
          </a:p>
        </p:txBody>
      </p:sp>
      <p:sp>
        <p:nvSpPr>
          <p:cNvPr id="5" name="TextBox 4">
            <a:extLst>
              <a:ext uri="{FF2B5EF4-FFF2-40B4-BE49-F238E27FC236}">
                <a16:creationId xmlns:a16="http://schemas.microsoft.com/office/drawing/2014/main" id="{82FB5A42-B747-43B8-8D02-380F3667675A}"/>
              </a:ext>
            </a:extLst>
          </p:cNvPr>
          <p:cNvSpPr txBox="1"/>
          <p:nvPr/>
        </p:nvSpPr>
        <p:spPr>
          <a:xfrm flipH="1">
            <a:off x="936170" y="1536174"/>
            <a:ext cx="11114315" cy="3785652"/>
          </a:xfrm>
          <a:prstGeom prst="rect">
            <a:avLst/>
          </a:prstGeom>
          <a:solidFill>
            <a:schemeClr val="bg1">
              <a:lumMod val="85000"/>
            </a:schemeClr>
          </a:solidFill>
          <a:ln w="28575">
            <a:solidFill>
              <a:schemeClr val="tx1"/>
            </a:solidFill>
          </a:ln>
        </p:spPr>
        <p:txBody>
          <a:bodyPr wrap="square" rtlCol="0">
            <a:spAutoFit/>
          </a:bodyPr>
          <a:lstStyle/>
          <a:p>
            <a:r>
              <a:rPr lang="en-US" sz="2400" b="1" baseline="30000" dirty="0">
                <a:solidFill>
                  <a:srgbClr val="7030A0"/>
                </a:solidFill>
                <a:latin typeface="Calibri" panose="020F0502020204030204" pitchFamily="34" charset="0"/>
                <a:cs typeface="Calibri" panose="020F0502020204030204" pitchFamily="34" charset="0"/>
              </a:rPr>
              <a:t>5 </a:t>
            </a:r>
            <a:r>
              <a:rPr lang="en-US" sz="2400" b="1" dirty="0">
                <a:solidFill>
                  <a:srgbClr val="7030A0"/>
                </a:solidFill>
                <a:latin typeface="Calibri" panose="020F0502020204030204" pitchFamily="34" charset="0"/>
                <a:cs typeface="Calibri" panose="020F0502020204030204" pitchFamily="34" charset="0"/>
              </a:rPr>
              <a:t>Why should I fear in the days of evil, </a:t>
            </a:r>
            <a:r>
              <a:rPr lang="en-US" sz="2400" b="1" i="1" dirty="0">
                <a:solidFill>
                  <a:srgbClr val="7030A0"/>
                </a:solidFill>
                <a:latin typeface="Calibri" panose="020F0502020204030204" pitchFamily="34" charset="0"/>
                <a:cs typeface="Calibri" panose="020F0502020204030204" pitchFamily="34" charset="0"/>
              </a:rPr>
              <a:t>When</a:t>
            </a:r>
            <a:r>
              <a:rPr lang="en-US" sz="2400" b="1" dirty="0">
                <a:solidFill>
                  <a:srgbClr val="7030A0"/>
                </a:solidFill>
                <a:latin typeface="Calibri" panose="020F0502020204030204" pitchFamily="34" charset="0"/>
                <a:cs typeface="Calibri" panose="020F0502020204030204" pitchFamily="34" charset="0"/>
              </a:rPr>
              <a:t> the iniquity at my heels surrounds me? </a:t>
            </a:r>
            <a:r>
              <a:rPr lang="en-US" sz="2400" b="1" baseline="30000" dirty="0">
                <a:solidFill>
                  <a:srgbClr val="7030A0"/>
                </a:solidFill>
                <a:latin typeface="Calibri" panose="020F0502020204030204" pitchFamily="34" charset="0"/>
                <a:cs typeface="Calibri" panose="020F0502020204030204" pitchFamily="34" charset="0"/>
              </a:rPr>
              <a:t>6 </a:t>
            </a:r>
            <a:r>
              <a:rPr lang="en-US" sz="2400" b="1" i="1" u="sng" dirty="0">
                <a:solidFill>
                  <a:srgbClr val="FF0000"/>
                </a:solidFill>
                <a:latin typeface="Calibri" panose="020F0502020204030204" pitchFamily="34" charset="0"/>
                <a:cs typeface="Calibri" panose="020F0502020204030204" pitchFamily="34" charset="0"/>
              </a:rPr>
              <a:t>Those who trust in their wealth And boast in the multitude of their riches</a:t>
            </a: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7 </a:t>
            </a:r>
            <a:r>
              <a:rPr lang="en-US" sz="2400" b="1" dirty="0">
                <a:solidFill>
                  <a:srgbClr val="7030A0"/>
                </a:solidFill>
                <a:latin typeface="Calibri" panose="020F0502020204030204" pitchFamily="34" charset="0"/>
                <a:cs typeface="Calibri" panose="020F0502020204030204" pitchFamily="34" charset="0"/>
              </a:rPr>
              <a:t>None </a:t>
            </a:r>
            <a:r>
              <a:rPr lang="en-US" sz="2400" b="1" i="1" dirty="0">
                <a:solidFill>
                  <a:srgbClr val="7030A0"/>
                </a:solidFill>
                <a:latin typeface="Calibri" panose="020F0502020204030204" pitchFamily="34" charset="0"/>
                <a:cs typeface="Calibri" panose="020F0502020204030204" pitchFamily="34" charset="0"/>
              </a:rPr>
              <a:t>of them</a:t>
            </a:r>
            <a:r>
              <a:rPr lang="en-US" sz="2400" b="1" dirty="0">
                <a:solidFill>
                  <a:srgbClr val="7030A0"/>
                </a:solidFill>
                <a:latin typeface="Calibri" panose="020F0502020204030204" pitchFamily="34" charset="0"/>
                <a:cs typeface="Calibri" panose="020F0502020204030204" pitchFamily="34" charset="0"/>
              </a:rPr>
              <a:t> can by any means redeem </a:t>
            </a:r>
            <a:r>
              <a:rPr lang="en-US" sz="2400" b="1" i="1" dirty="0">
                <a:solidFill>
                  <a:srgbClr val="7030A0"/>
                </a:solidFill>
                <a:latin typeface="Calibri" panose="020F0502020204030204" pitchFamily="34" charset="0"/>
                <a:cs typeface="Calibri" panose="020F0502020204030204" pitchFamily="34" charset="0"/>
              </a:rPr>
              <a:t>his</a:t>
            </a:r>
            <a:r>
              <a:rPr lang="en-US" sz="2400" b="1" dirty="0">
                <a:solidFill>
                  <a:srgbClr val="7030A0"/>
                </a:solidFill>
                <a:latin typeface="Calibri" panose="020F0502020204030204" pitchFamily="34" charset="0"/>
                <a:cs typeface="Calibri" panose="020F0502020204030204" pitchFamily="34" charset="0"/>
              </a:rPr>
              <a:t> brother, Nor give to God a ransom for him—</a:t>
            </a: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For the redemption of their souls </a:t>
            </a:r>
            <a:r>
              <a:rPr lang="en-US" sz="2400" b="1" i="1" dirty="0">
                <a:solidFill>
                  <a:srgbClr val="7030A0"/>
                </a:solidFill>
                <a:latin typeface="Calibri" panose="020F0502020204030204" pitchFamily="34" charset="0"/>
                <a:cs typeface="Calibri" panose="020F0502020204030204" pitchFamily="34" charset="0"/>
              </a:rPr>
              <a:t>is</a:t>
            </a:r>
            <a:r>
              <a:rPr lang="en-US" sz="2400" b="1" dirty="0">
                <a:solidFill>
                  <a:srgbClr val="7030A0"/>
                </a:solidFill>
                <a:latin typeface="Calibri" panose="020F0502020204030204" pitchFamily="34" charset="0"/>
                <a:cs typeface="Calibri" panose="020F0502020204030204" pitchFamily="34" charset="0"/>
              </a:rPr>
              <a:t> costly, And it shall cease forever—</a:t>
            </a:r>
            <a:r>
              <a:rPr lang="en-US" sz="2400" b="1" baseline="30000" dirty="0">
                <a:solidFill>
                  <a:srgbClr val="7030A0"/>
                </a:solidFill>
                <a:latin typeface="Calibri" panose="020F0502020204030204" pitchFamily="34" charset="0"/>
                <a:cs typeface="Calibri" panose="020F0502020204030204" pitchFamily="34" charset="0"/>
              </a:rPr>
              <a:t>9 </a:t>
            </a:r>
            <a:r>
              <a:rPr lang="en-US" sz="2400" b="1" dirty="0">
                <a:solidFill>
                  <a:srgbClr val="7030A0"/>
                </a:solidFill>
                <a:latin typeface="Calibri" panose="020F0502020204030204" pitchFamily="34" charset="0"/>
                <a:cs typeface="Calibri" panose="020F0502020204030204" pitchFamily="34" charset="0"/>
              </a:rPr>
              <a:t>That he should continue to live eternally, </a:t>
            </a:r>
            <a:r>
              <a:rPr lang="en-US" sz="2400" b="1" i="1" dirty="0">
                <a:solidFill>
                  <a:srgbClr val="7030A0"/>
                </a:solidFill>
                <a:latin typeface="Calibri" panose="020F0502020204030204" pitchFamily="34" charset="0"/>
                <a:cs typeface="Calibri" panose="020F0502020204030204" pitchFamily="34" charset="0"/>
              </a:rPr>
              <a:t>And</a:t>
            </a:r>
            <a:r>
              <a:rPr lang="en-US" sz="2400" b="1" dirty="0">
                <a:solidFill>
                  <a:srgbClr val="7030A0"/>
                </a:solidFill>
                <a:latin typeface="Calibri" panose="020F0502020204030204" pitchFamily="34" charset="0"/>
                <a:cs typeface="Calibri" panose="020F0502020204030204" pitchFamily="34" charset="0"/>
              </a:rPr>
              <a:t> not see the Pit. </a:t>
            </a:r>
            <a:r>
              <a:rPr lang="en-US" sz="2400" b="1" baseline="30000" dirty="0">
                <a:solidFill>
                  <a:srgbClr val="7030A0"/>
                </a:solidFill>
                <a:latin typeface="Calibri" panose="020F0502020204030204" pitchFamily="34" charset="0"/>
                <a:cs typeface="Calibri" panose="020F0502020204030204" pitchFamily="34" charset="0"/>
              </a:rPr>
              <a:t>10 </a:t>
            </a:r>
            <a:r>
              <a:rPr lang="en-US" sz="2400" b="1" dirty="0">
                <a:solidFill>
                  <a:srgbClr val="7030A0"/>
                </a:solidFill>
                <a:latin typeface="Calibri" panose="020F0502020204030204" pitchFamily="34" charset="0"/>
                <a:cs typeface="Calibri" panose="020F0502020204030204" pitchFamily="34" charset="0"/>
              </a:rPr>
              <a:t>For he sees wise men die; Likewise the fool and the senseless person perish, And leave their wealth to others. </a:t>
            </a:r>
            <a:r>
              <a:rPr lang="en-US" sz="2400" b="1" baseline="30000" dirty="0">
                <a:solidFill>
                  <a:srgbClr val="7030A0"/>
                </a:solidFill>
                <a:latin typeface="Calibri" panose="020F0502020204030204" pitchFamily="34" charset="0"/>
                <a:cs typeface="Calibri" panose="020F0502020204030204" pitchFamily="34" charset="0"/>
              </a:rPr>
              <a:t>11 </a:t>
            </a:r>
            <a:r>
              <a:rPr lang="en-US" sz="2400" b="1" i="1" u="sng" dirty="0">
                <a:solidFill>
                  <a:srgbClr val="FF0000"/>
                </a:solidFill>
                <a:latin typeface="Calibri" panose="020F0502020204030204" pitchFamily="34" charset="0"/>
                <a:cs typeface="Calibri" panose="020F0502020204030204" pitchFamily="34" charset="0"/>
              </a:rPr>
              <a:t>Their inner thought is that their houses will last forever, Their dwelling places to all generations; They call their lands after their own names. </a:t>
            </a:r>
            <a:r>
              <a:rPr lang="en-US" sz="2400" b="1" baseline="30000" dirty="0">
                <a:solidFill>
                  <a:srgbClr val="7030A0"/>
                </a:solidFill>
                <a:latin typeface="Calibri" panose="020F0502020204030204" pitchFamily="34" charset="0"/>
                <a:cs typeface="Calibri" panose="020F0502020204030204" pitchFamily="34" charset="0"/>
              </a:rPr>
              <a:t>12 </a:t>
            </a:r>
            <a:r>
              <a:rPr lang="en-US" sz="2400" b="1" dirty="0">
                <a:solidFill>
                  <a:srgbClr val="7030A0"/>
                </a:solidFill>
                <a:latin typeface="Calibri" panose="020F0502020204030204" pitchFamily="34" charset="0"/>
                <a:cs typeface="Calibri" panose="020F0502020204030204" pitchFamily="34" charset="0"/>
              </a:rPr>
              <a:t>Nevertheless an, </a:t>
            </a:r>
            <a:r>
              <a:rPr lang="en-US" sz="2400" b="1" i="1" dirty="0">
                <a:solidFill>
                  <a:srgbClr val="7030A0"/>
                </a:solidFill>
                <a:latin typeface="Calibri" panose="020F0502020204030204" pitchFamily="34" charset="0"/>
                <a:cs typeface="Calibri" panose="020F0502020204030204" pitchFamily="34" charset="0"/>
              </a:rPr>
              <a:t>though</a:t>
            </a:r>
            <a:r>
              <a:rPr lang="en-US" sz="2400" b="1" dirty="0">
                <a:solidFill>
                  <a:srgbClr val="7030A0"/>
                </a:solidFill>
                <a:latin typeface="Calibri" panose="020F0502020204030204" pitchFamily="34" charset="0"/>
                <a:cs typeface="Calibri" panose="020F0502020204030204" pitchFamily="34" charset="0"/>
              </a:rPr>
              <a:t> in honor, does not remain; He is like the beasts </a:t>
            </a:r>
            <a:r>
              <a:rPr lang="en-US" sz="2400" b="1" i="1" dirty="0">
                <a:solidFill>
                  <a:srgbClr val="7030A0"/>
                </a:solidFill>
                <a:latin typeface="Calibri" panose="020F0502020204030204" pitchFamily="34" charset="0"/>
                <a:cs typeface="Calibri" panose="020F0502020204030204" pitchFamily="34" charset="0"/>
              </a:rPr>
              <a:t>that</a:t>
            </a:r>
            <a:r>
              <a:rPr lang="en-US" sz="2400" b="1" dirty="0">
                <a:solidFill>
                  <a:srgbClr val="7030A0"/>
                </a:solidFill>
                <a:latin typeface="Calibri" panose="020F0502020204030204" pitchFamily="34" charset="0"/>
                <a:cs typeface="Calibri" panose="020F0502020204030204" pitchFamily="34" charset="0"/>
              </a:rPr>
              <a:t> perish. </a:t>
            </a:r>
            <a:r>
              <a:rPr lang="en-US" sz="2400" b="1" baseline="30000" dirty="0">
                <a:solidFill>
                  <a:srgbClr val="7030A0"/>
                </a:solidFill>
                <a:latin typeface="Calibri" panose="020F0502020204030204" pitchFamily="34" charset="0"/>
                <a:cs typeface="Calibri" panose="020F0502020204030204" pitchFamily="34" charset="0"/>
              </a:rPr>
              <a:t>13 </a:t>
            </a:r>
            <a:r>
              <a:rPr lang="en-US" sz="2400" b="1" i="1" u="sng" dirty="0">
                <a:solidFill>
                  <a:srgbClr val="FF0000"/>
                </a:solidFill>
                <a:latin typeface="Calibri" panose="020F0502020204030204" pitchFamily="34" charset="0"/>
                <a:cs typeface="Calibri" panose="020F0502020204030204" pitchFamily="34" charset="0"/>
              </a:rPr>
              <a:t>This is the way of those who are foolish</a:t>
            </a:r>
            <a:r>
              <a:rPr lang="en-US" sz="2400" b="1" dirty="0">
                <a:solidFill>
                  <a:srgbClr val="7030A0"/>
                </a:solidFill>
                <a:latin typeface="Calibri" panose="020F0502020204030204" pitchFamily="34" charset="0"/>
                <a:cs typeface="Calibri" panose="020F0502020204030204" pitchFamily="34" charset="0"/>
              </a:rPr>
              <a:t>, And of their posterity who approve their sayings. </a:t>
            </a:r>
            <a:r>
              <a:rPr lang="en-US" sz="2400" b="1" i="1" dirty="0">
                <a:solidFill>
                  <a:srgbClr val="7030A0"/>
                </a:solidFill>
                <a:latin typeface="Calibri" panose="020F0502020204030204" pitchFamily="34" charset="0"/>
                <a:cs typeface="Calibri" panose="020F0502020204030204" pitchFamily="34" charset="0"/>
              </a:rPr>
              <a:t>Selah</a:t>
            </a:r>
            <a:endParaRPr lang="en-US" sz="2400" b="1" dirty="0">
              <a:solidFill>
                <a:srgbClr val="7030A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869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barn(inVertical)">
                                      <p:cBhvr>
                                        <p:cTn id="1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F9FD0-69DA-44A9-88F2-B210D7F43592}"/>
              </a:ext>
            </a:extLst>
          </p:cNvPr>
          <p:cNvSpPr>
            <a:spLocks noGrp="1"/>
          </p:cNvSpPr>
          <p:nvPr>
            <p:ph type="ctrTitle"/>
          </p:nvPr>
        </p:nvSpPr>
        <p:spPr/>
        <p:txBody>
          <a:bodyPr/>
          <a:lstStyle/>
          <a:p>
            <a:r>
              <a:rPr lang="en-US" dirty="0"/>
              <a:t>“Prayer changes me”</a:t>
            </a:r>
          </a:p>
        </p:txBody>
      </p:sp>
      <p:sp>
        <p:nvSpPr>
          <p:cNvPr id="3" name="Subtitle 2">
            <a:extLst>
              <a:ext uri="{FF2B5EF4-FFF2-40B4-BE49-F238E27FC236}">
                <a16:creationId xmlns:a16="http://schemas.microsoft.com/office/drawing/2014/main" id="{8E4A3259-E61D-40F9-BB2C-86B24648596D}"/>
              </a:ext>
            </a:extLst>
          </p:cNvPr>
          <p:cNvSpPr>
            <a:spLocks noGrp="1"/>
          </p:cNvSpPr>
          <p:nvPr>
            <p:ph type="subTitle" idx="1"/>
          </p:nvPr>
        </p:nvSpPr>
        <p:spPr>
          <a:xfrm>
            <a:off x="2679906" y="3956279"/>
            <a:ext cx="6831673" cy="1332158"/>
          </a:xfrm>
        </p:spPr>
        <p:txBody>
          <a:bodyPr>
            <a:normAutofit/>
          </a:bodyPr>
          <a:lstStyle/>
          <a:p>
            <a:r>
              <a:rPr lang="en-US" dirty="0"/>
              <a:t>How is prayer a transforming agent?</a:t>
            </a:r>
          </a:p>
          <a:p>
            <a:r>
              <a:rPr lang="en-US" dirty="0"/>
              <a:t>(By helping us to understand our reliance on God and who is exactly in control)</a:t>
            </a:r>
          </a:p>
        </p:txBody>
      </p:sp>
    </p:spTree>
    <p:extLst>
      <p:ext uri="{BB962C8B-B14F-4D97-AF65-F5344CB8AC3E}">
        <p14:creationId xmlns:p14="http://schemas.microsoft.com/office/powerpoint/2010/main" val="2234548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339C61-724B-4B8B-9742-AAAF96CF511F}"/>
              </a:ext>
            </a:extLst>
          </p:cNvPr>
          <p:cNvSpPr>
            <a:spLocks noGrp="1"/>
          </p:cNvSpPr>
          <p:nvPr>
            <p:ph type="title"/>
          </p:nvPr>
        </p:nvSpPr>
        <p:spPr>
          <a:xfrm>
            <a:off x="1468696" y="1133573"/>
            <a:ext cx="9601200" cy="4590854"/>
          </a:xfrm>
        </p:spPr>
        <p:txBody>
          <a:bodyPr>
            <a:normAutofit fontScale="90000"/>
          </a:bodyPr>
          <a:lstStyle/>
          <a:p>
            <a:r>
              <a:rPr lang="en-US" dirty="0"/>
              <a:t>“I pray because </a:t>
            </a:r>
            <a:r>
              <a:rPr lang="en-US" b="1" i="1" u="sng" dirty="0">
                <a:solidFill>
                  <a:srgbClr val="FF0000"/>
                </a:solidFill>
              </a:rPr>
              <a:t>the need </a:t>
            </a:r>
            <a:r>
              <a:rPr lang="en-US" dirty="0"/>
              <a:t>flows out of me </a:t>
            </a:r>
            <a:r>
              <a:rPr lang="en-US" b="1" u="sng" dirty="0">
                <a:solidFill>
                  <a:srgbClr val="00B050"/>
                </a:solidFill>
              </a:rPr>
              <a:t>all the time</a:t>
            </a:r>
            <a:r>
              <a:rPr lang="en-US" dirty="0"/>
              <a:t> waking and sleeping.  It doesn’t change God. If I never pray, God will not be any less God.  If I pray every moment I am alive, it will not make God any more God.  </a:t>
            </a:r>
            <a:r>
              <a:rPr lang="en-US" b="1" i="1" u="sng" dirty="0">
                <a:solidFill>
                  <a:srgbClr val="7030A0"/>
                </a:solidFill>
              </a:rPr>
              <a:t>Prayer </a:t>
            </a:r>
            <a:r>
              <a:rPr lang="en-US" sz="6700" b="1" i="1" u="sng" dirty="0">
                <a:solidFill>
                  <a:srgbClr val="FF0000"/>
                </a:solidFill>
              </a:rPr>
              <a:t>CHANGES</a:t>
            </a:r>
            <a:r>
              <a:rPr lang="en-US" b="1" i="1" u="sng" dirty="0">
                <a:solidFill>
                  <a:srgbClr val="7030A0"/>
                </a:solidFill>
              </a:rPr>
              <a:t> me</a:t>
            </a:r>
            <a:r>
              <a:rPr lang="en-US" dirty="0"/>
              <a:t>.”</a:t>
            </a:r>
            <a:br>
              <a:rPr lang="en-US" dirty="0"/>
            </a:br>
            <a:br>
              <a:rPr lang="en-US" dirty="0"/>
            </a:br>
            <a:r>
              <a:rPr lang="en-US" dirty="0"/>
              <a:t>                                   - CS Lewis</a:t>
            </a:r>
          </a:p>
        </p:txBody>
      </p:sp>
    </p:spTree>
    <p:extLst>
      <p:ext uri="{BB962C8B-B14F-4D97-AF65-F5344CB8AC3E}">
        <p14:creationId xmlns:p14="http://schemas.microsoft.com/office/powerpoint/2010/main" val="2268364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D319-5FAF-4D75-A080-2A041F6D6437}"/>
              </a:ext>
            </a:extLst>
          </p:cNvPr>
          <p:cNvSpPr>
            <a:spLocks noGrp="1"/>
          </p:cNvSpPr>
          <p:nvPr>
            <p:ph type="title"/>
          </p:nvPr>
        </p:nvSpPr>
        <p:spPr>
          <a:xfrm>
            <a:off x="701749" y="0"/>
            <a:ext cx="4916626" cy="781493"/>
          </a:xfrm>
        </p:spPr>
        <p:txBody>
          <a:bodyPr/>
          <a:lstStyle/>
          <a:p>
            <a:r>
              <a:rPr lang="en-US" dirty="0"/>
              <a:t>Introduction</a:t>
            </a:r>
          </a:p>
        </p:txBody>
      </p:sp>
      <p:sp>
        <p:nvSpPr>
          <p:cNvPr id="3" name="Content Placeholder 2">
            <a:extLst>
              <a:ext uri="{FF2B5EF4-FFF2-40B4-BE49-F238E27FC236}">
                <a16:creationId xmlns:a16="http://schemas.microsoft.com/office/drawing/2014/main" id="{5537E0A4-2A41-48D9-BE09-0E0482298867}"/>
              </a:ext>
            </a:extLst>
          </p:cNvPr>
          <p:cNvSpPr>
            <a:spLocks noGrp="1"/>
          </p:cNvSpPr>
          <p:nvPr>
            <p:ph idx="1"/>
          </p:nvPr>
        </p:nvSpPr>
        <p:spPr>
          <a:xfrm>
            <a:off x="848412" y="631597"/>
            <a:ext cx="11133056" cy="5960590"/>
          </a:xfrm>
        </p:spPr>
        <p:txBody>
          <a:bodyPr>
            <a:normAutofit fontScale="92500" lnSpcReduction="10000"/>
          </a:bodyPr>
          <a:lstStyle/>
          <a:p>
            <a:r>
              <a:rPr lang="en-US" sz="3200" dirty="0"/>
              <a:t>The past two weeks we have been discussing how our prayer life can change us by making us MORE aware that we are reliant on our God for ALL things.</a:t>
            </a:r>
          </a:p>
          <a:p>
            <a:r>
              <a:rPr lang="en-US" sz="3200" dirty="0"/>
              <a:t>We have a academic understanding of this as all Christians would say God controls all.</a:t>
            </a:r>
          </a:p>
          <a:p>
            <a:r>
              <a:rPr lang="en-US" sz="3200" dirty="0"/>
              <a:t>BUT</a:t>
            </a:r>
          </a:p>
          <a:p>
            <a:r>
              <a:rPr lang="en-US" sz="3200" dirty="0"/>
              <a:t>MANY times in our lives, we face circumstances that put that understanding to the TEST.</a:t>
            </a:r>
          </a:p>
          <a:p>
            <a:r>
              <a:rPr lang="en-US" sz="3200" dirty="0"/>
              <a:t>It is in our prayer life, without ceasing, that we are reminded and retaught (if you would) that in ALL circumstances, our God is in control.</a:t>
            </a:r>
          </a:p>
          <a:p>
            <a:r>
              <a:rPr lang="en-US" sz="3200" dirty="0"/>
              <a:t>This is a way that our prayers CHANGE us to be more of the person God wants us to be!</a:t>
            </a:r>
          </a:p>
        </p:txBody>
      </p:sp>
    </p:spTree>
    <p:extLst>
      <p:ext uri="{BB962C8B-B14F-4D97-AF65-F5344CB8AC3E}">
        <p14:creationId xmlns:p14="http://schemas.microsoft.com/office/powerpoint/2010/main" val="291862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18D5-852E-4292-A25E-BB51EBD252CD}"/>
              </a:ext>
            </a:extLst>
          </p:cNvPr>
          <p:cNvSpPr>
            <a:spLocks noGrp="1"/>
          </p:cNvSpPr>
          <p:nvPr>
            <p:ph type="title"/>
          </p:nvPr>
        </p:nvSpPr>
        <p:spPr>
          <a:xfrm>
            <a:off x="751114" y="0"/>
            <a:ext cx="11440886" cy="751114"/>
          </a:xfrm>
        </p:spPr>
        <p:txBody>
          <a:bodyPr>
            <a:normAutofit fontScale="90000"/>
          </a:bodyPr>
          <a:lstStyle/>
          <a:p>
            <a:r>
              <a:rPr lang="en-US" sz="4000" b="1" i="1" u="sng" dirty="0">
                <a:solidFill>
                  <a:srgbClr val="FF0000"/>
                </a:solidFill>
              </a:rPr>
              <a:t>How Prayer helps us remember we are NOT in Control</a:t>
            </a:r>
            <a:br>
              <a:rPr lang="en-US" b="1" i="1" u="sng" dirty="0">
                <a:solidFill>
                  <a:srgbClr val="FF0000"/>
                </a:solidFill>
              </a:rPr>
            </a:br>
            <a:endParaRPr lang="en-US" dirty="0"/>
          </a:p>
        </p:txBody>
      </p:sp>
      <p:sp>
        <p:nvSpPr>
          <p:cNvPr id="3" name="Content Placeholder 2">
            <a:extLst>
              <a:ext uri="{FF2B5EF4-FFF2-40B4-BE49-F238E27FC236}">
                <a16:creationId xmlns:a16="http://schemas.microsoft.com/office/drawing/2014/main" id="{2BE088CE-DF50-4CAE-85C7-A282B9CBC08D}"/>
              </a:ext>
            </a:extLst>
          </p:cNvPr>
          <p:cNvSpPr>
            <a:spLocks noGrp="1"/>
          </p:cNvSpPr>
          <p:nvPr>
            <p:ph idx="1"/>
          </p:nvPr>
        </p:nvSpPr>
        <p:spPr>
          <a:xfrm>
            <a:off x="968829" y="576943"/>
            <a:ext cx="11049000" cy="6106885"/>
          </a:xfrm>
        </p:spPr>
        <p:txBody>
          <a:bodyPr>
            <a:normAutofit/>
          </a:bodyPr>
          <a:lstStyle/>
          <a:p>
            <a:r>
              <a:rPr lang="en-US" sz="2800" dirty="0"/>
              <a:t>We depend on God all the time, and </a:t>
            </a:r>
            <a:r>
              <a:rPr lang="en-US" sz="2800" b="1" i="1" u="sng" dirty="0">
                <a:solidFill>
                  <a:srgbClr val="7030A0"/>
                </a:solidFill>
              </a:rPr>
              <a:t>there are times we can do nothing else</a:t>
            </a:r>
            <a:r>
              <a:rPr lang="en-US" sz="2800" dirty="0"/>
              <a:t>. </a:t>
            </a:r>
          </a:p>
          <a:p>
            <a:r>
              <a:rPr lang="en-US" sz="2800" dirty="0"/>
              <a:t>The Lord gives us the faith we need to make it through those times. </a:t>
            </a:r>
          </a:p>
          <a:p>
            <a:r>
              <a:rPr lang="en-US" sz="2800" dirty="0"/>
              <a:t>Let’s look at Daniel 3:16-18 quickly for an example of this point.</a:t>
            </a:r>
          </a:p>
          <a:p>
            <a:endParaRPr lang="en-US" sz="2800" dirty="0"/>
          </a:p>
          <a:p>
            <a:endParaRPr lang="en-US" sz="2800" dirty="0"/>
          </a:p>
          <a:p>
            <a:endParaRPr lang="en-US" sz="2800" dirty="0"/>
          </a:p>
          <a:p>
            <a:endParaRPr lang="en-US" sz="2800" dirty="0"/>
          </a:p>
          <a:p>
            <a:endParaRPr lang="en-US" sz="2800" dirty="0"/>
          </a:p>
          <a:p>
            <a:r>
              <a:rPr lang="en-US" sz="2800" dirty="0"/>
              <a:t>Shadrach, Meshach, and Abednego couldn’t sway the will of the king, and they couldn’t lessen the intensity of the burning fiery furnace. </a:t>
            </a:r>
          </a:p>
        </p:txBody>
      </p:sp>
      <p:sp>
        <p:nvSpPr>
          <p:cNvPr id="4" name="TextBox 3">
            <a:extLst>
              <a:ext uri="{FF2B5EF4-FFF2-40B4-BE49-F238E27FC236}">
                <a16:creationId xmlns:a16="http://schemas.microsoft.com/office/drawing/2014/main" id="{F6E572D7-3954-4763-B503-E582F4A76699}"/>
              </a:ext>
            </a:extLst>
          </p:cNvPr>
          <p:cNvSpPr txBox="1"/>
          <p:nvPr/>
        </p:nvSpPr>
        <p:spPr>
          <a:xfrm>
            <a:off x="1295399" y="2758078"/>
            <a:ext cx="10352315" cy="2308324"/>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16 </a:t>
            </a:r>
            <a:r>
              <a:rPr lang="en-US" sz="2400" b="1" dirty="0">
                <a:solidFill>
                  <a:srgbClr val="7030A0"/>
                </a:solidFill>
                <a:latin typeface="Calibri" panose="020F0502020204030204" pitchFamily="34" charset="0"/>
                <a:cs typeface="Calibri" panose="020F0502020204030204" pitchFamily="34" charset="0"/>
              </a:rPr>
              <a:t>Shadrach, Meshach, and Abed-</a:t>
            </a:r>
            <a:r>
              <a:rPr lang="en-US" sz="2400" b="1" dirty="0" err="1">
                <a:solidFill>
                  <a:srgbClr val="7030A0"/>
                </a:solidFill>
                <a:latin typeface="Calibri" panose="020F0502020204030204" pitchFamily="34" charset="0"/>
                <a:cs typeface="Calibri" panose="020F0502020204030204" pitchFamily="34" charset="0"/>
              </a:rPr>
              <a:t>Nego</a:t>
            </a:r>
            <a:r>
              <a:rPr lang="en-US" sz="2400" b="1" dirty="0">
                <a:solidFill>
                  <a:srgbClr val="7030A0"/>
                </a:solidFill>
                <a:latin typeface="Calibri" panose="020F0502020204030204" pitchFamily="34" charset="0"/>
                <a:cs typeface="Calibri" panose="020F0502020204030204" pitchFamily="34" charset="0"/>
              </a:rPr>
              <a:t> answered and said to the king, “O Nebuchadnezzar, we have no need to answer you in this matter. </a:t>
            </a:r>
            <a:r>
              <a:rPr lang="en-US" sz="2400" b="1" baseline="30000" dirty="0">
                <a:solidFill>
                  <a:srgbClr val="7030A0"/>
                </a:solidFill>
                <a:latin typeface="Calibri" panose="020F0502020204030204" pitchFamily="34" charset="0"/>
                <a:cs typeface="Calibri" panose="020F0502020204030204" pitchFamily="34" charset="0"/>
              </a:rPr>
              <a:t>17 </a:t>
            </a:r>
            <a:r>
              <a:rPr lang="en-US" sz="2400" b="1" i="1" u="sng" dirty="0">
                <a:solidFill>
                  <a:srgbClr val="FF0000"/>
                </a:solidFill>
                <a:latin typeface="Calibri" panose="020F0502020204030204" pitchFamily="34" charset="0"/>
                <a:cs typeface="Calibri" panose="020F0502020204030204" pitchFamily="34" charset="0"/>
              </a:rPr>
              <a:t>If that is the case</a:t>
            </a:r>
            <a:r>
              <a:rPr lang="en-US" sz="2400" b="1" i="1" dirty="0">
                <a:solidFill>
                  <a:srgbClr val="7030A0"/>
                </a:solidFill>
                <a:latin typeface="Calibri" panose="020F0502020204030204" pitchFamily="34" charset="0"/>
                <a:cs typeface="Calibri" panose="020F0502020204030204" pitchFamily="34" charset="0"/>
              </a:rPr>
              <a:t>,</a:t>
            </a:r>
            <a:r>
              <a:rPr lang="en-US" sz="2400" b="1" dirty="0">
                <a:solidFill>
                  <a:srgbClr val="7030A0"/>
                </a:solidFill>
                <a:latin typeface="Calibri" panose="020F0502020204030204" pitchFamily="34" charset="0"/>
                <a:cs typeface="Calibri" panose="020F0502020204030204" pitchFamily="34" charset="0"/>
              </a:rPr>
              <a:t> our God whom we serve is able to deliver us from the burning fiery furnace, and He will deliver </a:t>
            </a:r>
            <a:r>
              <a:rPr lang="en-US" sz="2400" b="1" i="1" dirty="0">
                <a:solidFill>
                  <a:srgbClr val="7030A0"/>
                </a:solidFill>
                <a:latin typeface="Calibri" panose="020F0502020204030204" pitchFamily="34" charset="0"/>
                <a:cs typeface="Calibri" panose="020F0502020204030204" pitchFamily="34" charset="0"/>
              </a:rPr>
              <a:t>us</a:t>
            </a:r>
            <a:r>
              <a:rPr lang="en-US" sz="2400" b="1" dirty="0">
                <a:solidFill>
                  <a:srgbClr val="7030A0"/>
                </a:solidFill>
                <a:latin typeface="Calibri" panose="020F0502020204030204" pitchFamily="34" charset="0"/>
                <a:cs typeface="Calibri" panose="020F0502020204030204" pitchFamily="34" charset="0"/>
              </a:rPr>
              <a:t> from your hand, O king. </a:t>
            </a:r>
            <a:r>
              <a:rPr lang="en-US" sz="2400" b="1" baseline="30000" dirty="0">
                <a:solidFill>
                  <a:srgbClr val="7030A0"/>
                </a:solidFill>
                <a:latin typeface="Calibri" panose="020F0502020204030204" pitchFamily="34" charset="0"/>
                <a:cs typeface="Calibri" panose="020F0502020204030204" pitchFamily="34" charset="0"/>
              </a:rPr>
              <a:t>18 </a:t>
            </a:r>
            <a:r>
              <a:rPr lang="en-US" sz="2400" b="1" i="1" u="sng" dirty="0">
                <a:solidFill>
                  <a:srgbClr val="FF0000"/>
                </a:solidFill>
                <a:latin typeface="Calibri" panose="020F0502020204030204" pitchFamily="34" charset="0"/>
                <a:cs typeface="Calibri" panose="020F0502020204030204" pitchFamily="34" charset="0"/>
              </a:rPr>
              <a:t>But if not</a:t>
            </a:r>
            <a:r>
              <a:rPr lang="en-US" sz="2400" b="1" dirty="0">
                <a:solidFill>
                  <a:srgbClr val="7030A0"/>
                </a:solidFill>
                <a:latin typeface="Calibri" panose="020F0502020204030204" pitchFamily="34" charset="0"/>
                <a:cs typeface="Calibri" panose="020F0502020204030204" pitchFamily="34" charset="0"/>
              </a:rPr>
              <a:t>, let it be known to you, O king, </a:t>
            </a:r>
            <a:r>
              <a:rPr lang="en-US" sz="2400" b="1" i="1" u="sng" dirty="0">
                <a:solidFill>
                  <a:srgbClr val="FF0000"/>
                </a:solidFill>
                <a:latin typeface="Calibri" panose="020F0502020204030204" pitchFamily="34" charset="0"/>
                <a:cs typeface="Calibri" panose="020F0502020204030204" pitchFamily="34" charset="0"/>
              </a:rPr>
              <a:t>that we do not serve your gods, nor will we worship the gold image which you have set up</a:t>
            </a:r>
            <a:r>
              <a:rPr lang="en-US" sz="2400" b="1" dirty="0">
                <a:solidFill>
                  <a:srgbClr val="7030A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38134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arn(inVertical)">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18D5-852E-4292-A25E-BB51EBD252CD}"/>
              </a:ext>
            </a:extLst>
          </p:cNvPr>
          <p:cNvSpPr>
            <a:spLocks noGrp="1"/>
          </p:cNvSpPr>
          <p:nvPr>
            <p:ph type="title"/>
          </p:nvPr>
        </p:nvSpPr>
        <p:spPr>
          <a:xfrm>
            <a:off x="751114" y="0"/>
            <a:ext cx="11440886" cy="751114"/>
          </a:xfrm>
        </p:spPr>
        <p:txBody>
          <a:bodyPr>
            <a:normAutofit fontScale="90000"/>
          </a:bodyPr>
          <a:lstStyle/>
          <a:p>
            <a:r>
              <a:rPr lang="en-US" sz="4000" b="1" i="1" u="sng" dirty="0">
                <a:solidFill>
                  <a:srgbClr val="FF0000"/>
                </a:solidFill>
              </a:rPr>
              <a:t>How Prayer helps us remember we are NOT in Control</a:t>
            </a:r>
            <a:br>
              <a:rPr lang="en-US" b="1" i="1" u="sng" dirty="0">
                <a:solidFill>
                  <a:srgbClr val="FF0000"/>
                </a:solidFill>
              </a:rPr>
            </a:br>
            <a:endParaRPr lang="en-US" dirty="0"/>
          </a:p>
        </p:txBody>
      </p:sp>
      <p:sp>
        <p:nvSpPr>
          <p:cNvPr id="3" name="Content Placeholder 2">
            <a:extLst>
              <a:ext uri="{FF2B5EF4-FFF2-40B4-BE49-F238E27FC236}">
                <a16:creationId xmlns:a16="http://schemas.microsoft.com/office/drawing/2014/main" id="{2BE088CE-DF50-4CAE-85C7-A282B9CBC08D}"/>
              </a:ext>
            </a:extLst>
          </p:cNvPr>
          <p:cNvSpPr>
            <a:spLocks noGrp="1"/>
          </p:cNvSpPr>
          <p:nvPr>
            <p:ph idx="1"/>
          </p:nvPr>
        </p:nvSpPr>
        <p:spPr>
          <a:xfrm>
            <a:off x="968829" y="751114"/>
            <a:ext cx="10776857" cy="5885356"/>
          </a:xfrm>
        </p:spPr>
        <p:txBody>
          <a:bodyPr>
            <a:normAutofit/>
          </a:bodyPr>
          <a:lstStyle/>
          <a:p>
            <a:r>
              <a:rPr lang="en-US" sz="2800" b="1" i="1" u="sng" dirty="0"/>
              <a:t>What was the </a:t>
            </a:r>
            <a:r>
              <a:rPr lang="en-US" sz="2800" b="1" i="1" u="sng" dirty="0">
                <a:solidFill>
                  <a:srgbClr val="FF0000"/>
                </a:solidFill>
              </a:rPr>
              <a:t>ONLY</a:t>
            </a:r>
            <a:r>
              <a:rPr lang="en-US" sz="2800" b="1" i="1" u="sng" dirty="0"/>
              <a:t> thing they knew they could/need to do?</a:t>
            </a:r>
          </a:p>
          <a:p>
            <a:r>
              <a:rPr lang="en-US" sz="2800" b="1" i="1" u="sng" dirty="0">
                <a:solidFill>
                  <a:srgbClr val="FF0000"/>
                </a:solidFill>
              </a:rPr>
              <a:t>They had NO PROMISE that God WOULD save them.</a:t>
            </a:r>
          </a:p>
          <a:p>
            <a:r>
              <a:rPr lang="en-US" sz="2800" dirty="0"/>
              <a:t>They only knew that they could not bow down to a false god. </a:t>
            </a:r>
          </a:p>
          <a:p>
            <a:r>
              <a:rPr lang="en-US" sz="2800" dirty="0"/>
              <a:t>What was these three men’s ONLY thing they could rely on???</a:t>
            </a:r>
          </a:p>
          <a:p>
            <a:pPr marL="0" indent="0">
              <a:buNone/>
            </a:pPr>
            <a:endParaRPr lang="en-US" sz="2800" dirty="0"/>
          </a:p>
          <a:p>
            <a:endParaRPr lang="en-US" sz="2800" dirty="0"/>
          </a:p>
          <a:p>
            <a:pPr marL="0" indent="0">
              <a:buNone/>
            </a:pPr>
            <a:endParaRPr lang="en-US" sz="2800" dirty="0"/>
          </a:p>
          <a:p>
            <a:r>
              <a:rPr lang="en-US" sz="2800" dirty="0"/>
              <a:t>They were thrown into the fire depending on God alone for the outcome AND without knowing what the outcome would be.</a:t>
            </a:r>
          </a:p>
        </p:txBody>
      </p:sp>
      <p:sp>
        <p:nvSpPr>
          <p:cNvPr id="4" name="TextBox 3">
            <a:extLst>
              <a:ext uri="{FF2B5EF4-FFF2-40B4-BE49-F238E27FC236}">
                <a16:creationId xmlns:a16="http://schemas.microsoft.com/office/drawing/2014/main" id="{27D1AD5D-BDD3-4BF2-A7B9-70256655ED68}"/>
              </a:ext>
            </a:extLst>
          </p:cNvPr>
          <p:cNvSpPr txBox="1"/>
          <p:nvPr/>
        </p:nvSpPr>
        <p:spPr>
          <a:xfrm>
            <a:off x="1159328" y="3056801"/>
            <a:ext cx="10395857" cy="1200329"/>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16 </a:t>
            </a:r>
            <a:r>
              <a:rPr lang="en-US" sz="2400" b="1" dirty="0">
                <a:solidFill>
                  <a:srgbClr val="7030A0"/>
                </a:solidFill>
                <a:latin typeface="Calibri" panose="020F0502020204030204" pitchFamily="34" charset="0"/>
                <a:cs typeface="Calibri" panose="020F0502020204030204" pitchFamily="34" charset="0"/>
              </a:rPr>
              <a:t> . . . “O Nebuchadnezzar, we have no need to answer you in this matter. </a:t>
            </a:r>
            <a:r>
              <a:rPr lang="en-US" sz="2400" b="1" baseline="30000" dirty="0">
                <a:solidFill>
                  <a:srgbClr val="7030A0"/>
                </a:solidFill>
                <a:latin typeface="Calibri" panose="020F0502020204030204" pitchFamily="34" charset="0"/>
                <a:cs typeface="Calibri" panose="020F0502020204030204" pitchFamily="34" charset="0"/>
              </a:rPr>
              <a:t>17 </a:t>
            </a:r>
            <a:r>
              <a:rPr lang="en-US" sz="2400" b="1" dirty="0">
                <a:solidFill>
                  <a:srgbClr val="7030A0"/>
                </a:solidFill>
                <a:latin typeface="Calibri" panose="020F0502020204030204" pitchFamily="34" charset="0"/>
                <a:cs typeface="Calibri" panose="020F0502020204030204" pitchFamily="34" charset="0"/>
              </a:rPr>
              <a:t>If that </a:t>
            </a:r>
            <a:r>
              <a:rPr lang="en-US" sz="2400" b="1" i="1" dirty="0">
                <a:solidFill>
                  <a:srgbClr val="7030A0"/>
                </a:solidFill>
                <a:latin typeface="Calibri" panose="020F0502020204030204" pitchFamily="34" charset="0"/>
                <a:cs typeface="Calibri" panose="020F0502020204030204" pitchFamily="34" charset="0"/>
              </a:rPr>
              <a:t>is the case,</a:t>
            </a:r>
            <a:r>
              <a:rPr lang="en-US" sz="2400" b="1" dirty="0">
                <a:solidFill>
                  <a:srgbClr val="7030A0"/>
                </a:solidFill>
                <a:latin typeface="Calibri" panose="020F0502020204030204" pitchFamily="34" charset="0"/>
                <a:cs typeface="Calibri" panose="020F0502020204030204" pitchFamily="34" charset="0"/>
              </a:rPr>
              <a:t> </a:t>
            </a:r>
            <a:r>
              <a:rPr lang="en-US" sz="2400" b="1" i="1" u="sng" dirty="0">
                <a:solidFill>
                  <a:srgbClr val="FF0000"/>
                </a:solidFill>
                <a:latin typeface="Calibri" panose="020F0502020204030204" pitchFamily="34" charset="0"/>
                <a:cs typeface="Calibri" panose="020F0502020204030204" pitchFamily="34" charset="0"/>
              </a:rPr>
              <a:t>our God whom we serve is able to deliver us from the burning fiery furnace, and He will deliver us from your hand, O king</a:t>
            </a:r>
            <a:r>
              <a:rPr lang="en-US" sz="2400" b="1" dirty="0">
                <a:solidFill>
                  <a:srgbClr val="7030A0"/>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73016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36862" y="0"/>
            <a:ext cx="10047402" cy="747074"/>
          </a:xfrm>
        </p:spPr>
        <p:txBody>
          <a:bodyPr>
            <a:normAutofit/>
          </a:bodyPr>
          <a:lstStyle/>
          <a:p>
            <a:r>
              <a:rPr lang="en-US" b="1" i="1" u="sng" dirty="0">
                <a:solidFill>
                  <a:srgbClr val="FF0000"/>
                </a:solidFill>
              </a:rPr>
              <a:t>Reliance on our God is NOT Presumption</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027522" y="747074"/>
            <a:ext cx="10946764" cy="6023840"/>
          </a:xfrm>
        </p:spPr>
        <p:txBody>
          <a:bodyPr>
            <a:normAutofit/>
          </a:bodyPr>
          <a:lstStyle/>
          <a:p>
            <a:r>
              <a:rPr lang="en-US" sz="2800" b="1" dirty="0"/>
              <a:t>This is one of the very important things prayer does for us, causes us to NOT presume but rely.</a:t>
            </a:r>
          </a:p>
          <a:p>
            <a:r>
              <a:rPr lang="en-US" sz="2800" dirty="0"/>
              <a:t>What is the difference?</a:t>
            </a:r>
          </a:p>
          <a:p>
            <a:r>
              <a:rPr lang="en-US" sz="2800" dirty="0"/>
              <a:t>Presumption by definition means </a:t>
            </a:r>
            <a:r>
              <a:rPr lang="en-US" sz="2800" dirty="0">
                <a:latin typeface="Calibri" panose="020F0502020204030204" pitchFamily="34" charset="0"/>
                <a:cs typeface="Calibri" panose="020F0502020204030204" pitchFamily="34" charset="0"/>
              </a:rPr>
              <a:t>an idea that is taken to be true, and often used as the basis for other ideas, although it is not known for certain.</a:t>
            </a:r>
          </a:p>
          <a:p>
            <a:r>
              <a:rPr lang="en-US" sz="2800" dirty="0"/>
              <a:t>Notice what Paul says in 2 Timothy 1:12</a:t>
            </a:r>
          </a:p>
          <a:p>
            <a:pPr marL="0" indent="0">
              <a:buNone/>
            </a:pPr>
            <a:endParaRPr lang="en-US" sz="2800" dirty="0"/>
          </a:p>
          <a:p>
            <a:pPr marL="0" indent="0">
              <a:buNone/>
            </a:pPr>
            <a:endParaRPr lang="en-US" sz="2800" dirty="0"/>
          </a:p>
          <a:p>
            <a:pPr marL="0" indent="0">
              <a:buNone/>
            </a:pPr>
            <a:endParaRPr lang="en-US" sz="2800" dirty="0"/>
          </a:p>
          <a:p>
            <a:r>
              <a:rPr lang="en-US" sz="2800" dirty="0"/>
              <a:t>Paul prayed and was </a:t>
            </a:r>
            <a:r>
              <a:rPr lang="en-US" sz="2800" b="1" i="1" u="sng" dirty="0">
                <a:solidFill>
                  <a:srgbClr val="FF0000"/>
                </a:solidFill>
              </a:rPr>
              <a:t>FULLY</a:t>
            </a:r>
            <a:r>
              <a:rPr lang="en-US" sz="2800" dirty="0"/>
              <a:t> persuaded that God was in control and protected him!</a:t>
            </a:r>
          </a:p>
        </p:txBody>
      </p:sp>
      <p:sp>
        <p:nvSpPr>
          <p:cNvPr id="4" name="TextBox 3">
            <a:extLst>
              <a:ext uri="{FF2B5EF4-FFF2-40B4-BE49-F238E27FC236}">
                <a16:creationId xmlns:a16="http://schemas.microsoft.com/office/drawing/2014/main" id="{BD1AE512-6F12-4785-B19C-086775574C6F}"/>
              </a:ext>
            </a:extLst>
          </p:cNvPr>
          <p:cNvSpPr txBox="1"/>
          <p:nvPr/>
        </p:nvSpPr>
        <p:spPr>
          <a:xfrm>
            <a:off x="1096147" y="4299857"/>
            <a:ext cx="10809514" cy="1200329"/>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12 </a:t>
            </a:r>
            <a:r>
              <a:rPr lang="en-US" sz="2400" b="1" dirty="0">
                <a:solidFill>
                  <a:srgbClr val="7030A0"/>
                </a:solidFill>
                <a:latin typeface="Calibri" panose="020F0502020204030204" pitchFamily="34" charset="0"/>
                <a:cs typeface="Calibri" panose="020F0502020204030204" pitchFamily="34" charset="0"/>
              </a:rPr>
              <a:t>For this reason I also suffer these things; nevertheless I am not ashamed, for I know whom I have believed and </a:t>
            </a:r>
            <a:r>
              <a:rPr lang="en-US" sz="2400" b="1" i="1" u="sng" dirty="0">
                <a:solidFill>
                  <a:srgbClr val="FF0000"/>
                </a:solidFill>
                <a:latin typeface="Calibri" panose="020F0502020204030204" pitchFamily="34" charset="0"/>
                <a:cs typeface="Calibri" panose="020F0502020204030204" pitchFamily="34" charset="0"/>
              </a:rPr>
              <a:t>am persuaded </a:t>
            </a:r>
            <a:r>
              <a:rPr lang="en-US" sz="2400" b="1" dirty="0">
                <a:solidFill>
                  <a:srgbClr val="7030A0"/>
                </a:solidFill>
                <a:latin typeface="Calibri" panose="020F0502020204030204" pitchFamily="34" charset="0"/>
                <a:cs typeface="Calibri" panose="020F0502020204030204" pitchFamily="34" charset="0"/>
              </a:rPr>
              <a:t>that He is able to keep what I have committed to Him until that Day.</a:t>
            </a:r>
          </a:p>
        </p:txBody>
      </p:sp>
    </p:spTree>
    <p:extLst>
      <p:ext uri="{BB962C8B-B14F-4D97-AF65-F5344CB8AC3E}">
        <p14:creationId xmlns:p14="http://schemas.microsoft.com/office/powerpoint/2010/main" val="224117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75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36862" y="0"/>
            <a:ext cx="11197472" cy="747074"/>
          </a:xfrm>
        </p:spPr>
        <p:txBody>
          <a:bodyPr/>
          <a:lstStyle/>
          <a:p>
            <a:r>
              <a:rPr lang="en-US" b="1" i="1" u="sng" dirty="0">
                <a:solidFill>
                  <a:srgbClr val="FF0000"/>
                </a:solidFill>
              </a:rPr>
              <a:t>Reliance on our God is NOT Presumption</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027521" y="576943"/>
            <a:ext cx="11044735" cy="6183086"/>
          </a:xfrm>
        </p:spPr>
        <p:txBody>
          <a:bodyPr>
            <a:normAutofit/>
          </a:bodyPr>
          <a:lstStyle/>
          <a:p>
            <a:r>
              <a:rPr lang="en-US" sz="2800" dirty="0"/>
              <a:t>Now notice what Paul says in Romans 1:9,10</a:t>
            </a:r>
          </a:p>
          <a:p>
            <a:pPr marL="0" indent="0">
              <a:buNone/>
            </a:pPr>
            <a:endParaRPr lang="en-US" sz="2800" dirty="0"/>
          </a:p>
          <a:p>
            <a:pPr marL="0" indent="0">
              <a:buNone/>
            </a:pPr>
            <a:endParaRPr lang="en-US" sz="2800" dirty="0"/>
          </a:p>
          <a:p>
            <a:pPr marL="0" indent="0">
              <a:buNone/>
            </a:pPr>
            <a:endParaRPr lang="en-US" sz="2800" dirty="0"/>
          </a:p>
          <a:p>
            <a:r>
              <a:rPr lang="en-US" sz="2800" dirty="0"/>
              <a:t>Paul though, did NOT presume God’s grace but PRAYED over everything and acknowledged God in all his ways so God would direct his paths.</a:t>
            </a:r>
          </a:p>
          <a:p>
            <a:r>
              <a:rPr lang="en-US" sz="2800" dirty="0"/>
              <a:t>Notice the difference between reliance and presumption in the lives of the Israelites.</a:t>
            </a:r>
          </a:p>
          <a:p>
            <a:r>
              <a:rPr lang="en-US" sz="2800" dirty="0"/>
              <a:t>First Jericho. </a:t>
            </a:r>
          </a:p>
        </p:txBody>
      </p:sp>
      <p:sp>
        <p:nvSpPr>
          <p:cNvPr id="4" name="TextBox 3">
            <a:extLst>
              <a:ext uri="{FF2B5EF4-FFF2-40B4-BE49-F238E27FC236}">
                <a16:creationId xmlns:a16="http://schemas.microsoft.com/office/drawing/2014/main" id="{31A4AB81-E550-49D3-A540-6FF45F08685C}"/>
              </a:ext>
            </a:extLst>
          </p:cNvPr>
          <p:cNvSpPr txBox="1"/>
          <p:nvPr/>
        </p:nvSpPr>
        <p:spPr>
          <a:xfrm>
            <a:off x="1121341" y="1153885"/>
            <a:ext cx="10428514" cy="1569660"/>
          </a:xfrm>
          <a:prstGeom prst="rect">
            <a:avLst/>
          </a:prstGeom>
          <a:solidFill>
            <a:schemeClr val="bg1">
              <a:lumMod val="85000"/>
            </a:schemeClr>
          </a:solidFill>
          <a:ln w="28575">
            <a:solidFill>
              <a:schemeClr val="tx1"/>
            </a:solidFill>
          </a:ln>
        </p:spPr>
        <p:txBody>
          <a:bodyPr wrap="squar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9 </a:t>
            </a:r>
            <a:r>
              <a:rPr lang="en-US" sz="2400" b="1" dirty="0">
                <a:solidFill>
                  <a:srgbClr val="7030A0"/>
                </a:solidFill>
                <a:latin typeface="Calibri" panose="020F0502020204030204" pitchFamily="34" charset="0"/>
                <a:cs typeface="Calibri" panose="020F0502020204030204" pitchFamily="34" charset="0"/>
              </a:rPr>
              <a:t>For God is my witness, whom I serve with my spirit in the gospel of His Son, that without ceasing I make mention of you always in my prayers, </a:t>
            </a:r>
            <a:r>
              <a:rPr lang="en-US" sz="2400" b="1" baseline="30000" dirty="0">
                <a:solidFill>
                  <a:srgbClr val="7030A0"/>
                </a:solidFill>
                <a:latin typeface="Calibri" panose="020F0502020204030204" pitchFamily="34" charset="0"/>
                <a:cs typeface="Calibri" panose="020F0502020204030204" pitchFamily="34" charset="0"/>
              </a:rPr>
              <a:t>10 </a:t>
            </a:r>
            <a:r>
              <a:rPr lang="en-US" sz="2400" b="1" dirty="0">
                <a:solidFill>
                  <a:srgbClr val="7030A0"/>
                </a:solidFill>
                <a:latin typeface="Calibri" panose="020F0502020204030204" pitchFamily="34" charset="0"/>
                <a:cs typeface="Calibri" panose="020F0502020204030204" pitchFamily="34" charset="0"/>
              </a:rPr>
              <a:t>making request if, by some means, now at last I may find a way in the will of God to come to you. </a:t>
            </a:r>
          </a:p>
        </p:txBody>
      </p:sp>
    </p:spTree>
    <p:extLst>
      <p:ext uri="{BB962C8B-B14F-4D97-AF65-F5344CB8AC3E}">
        <p14:creationId xmlns:p14="http://schemas.microsoft.com/office/powerpoint/2010/main" val="27756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D319-5FAF-4D75-A080-2A041F6D6437}"/>
              </a:ext>
            </a:extLst>
          </p:cNvPr>
          <p:cNvSpPr>
            <a:spLocks noGrp="1"/>
          </p:cNvSpPr>
          <p:nvPr>
            <p:ph type="title"/>
          </p:nvPr>
        </p:nvSpPr>
        <p:spPr>
          <a:xfrm>
            <a:off x="701749" y="0"/>
            <a:ext cx="4916626" cy="781493"/>
          </a:xfrm>
        </p:spPr>
        <p:txBody>
          <a:bodyPr/>
          <a:lstStyle/>
          <a:p>
            <a:r>
              <a:rPr lang="en-US" dirty="0"/>
              <a:t>Introduction</a:t>
            </a:r>
          </a:p>
        </p:txBody>
      </p:sp>
      <p:sp>
        <p:nvSpPr>
          <p:cNvPr id="3" name="Content Placeholder 2">
            <a:extLst>
              <a:ext uri="{FF2B5EF4-FFF2-40B4-BE49-F238E27FC236}">
                <a16:creationId xmlns:a16="http://schemas.microsoft.com/office/drawing/2014/main" id="{5537E0A4-2A41-48D9-BE09-0E0482298867}"/>
              </a:ext>
            </a:extLst>
          </p:cNvPr>
          <p:cNvSpPr>
            <a:spLocks noGrp="1"/>
          </p:cNvSpPr>
          <p:nvPr>
            <p:ph idx="1"/>
          </p:nvPr>
        </p:nvSpPr>
        <p:spPr>
          <a:xfrm>
            <a:off x="1371600" y="781493"/>
            <a:ext cx="10207256" cy="5810693"/>
          </a:xfrm>
        </p:spPr>
        <p:txBody>
          <a:bodyPr>
            <a:normAutofit/>
          </a:bodyPr>
          <a:lstStyle/>
          <a:p>
            <a:r>
              <a:rPr lang="en-US" sz="3200" dirty="0"/>
              <a:t>So, for the next couple of weeks, we will be looking at HOW prayer can help us to transform us by helping us understand better we are reliant on God for all things (all would agree that is the case but do we actually live it???) and for us to truly understand we are NOT in control in much of anything in our lives.</a:t>
            </a:r>
          </a:p>
          <a:p>
            <a:r>
              <a:rPr lang="en-US" sz="3200" dirty="0"/>
              <a:t>This will not be an easy class and topic.  This will be quite challenging.</a:t>
            </a:r>
          </a:p>
        </p:txBody>
      </p:sp>
    </p:spTree>
    <p:extLst>
      <p:ext uri="{BB962C8B-B14F-4D97-AF65-F5344CB8AC3E}">
        <p14:creationId xmlns:p14="http://schemas.microsoft.com/office/powerpoint/2010/main" val="225329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36862" y="0"/>
            <a:ext cx="11197472" cy="747074"/>
          </a:xfrm>
        </p:spPr>
        <p:txBody>
          <a:bodyPr/>
          <a:lstStyle/>
          <a:p>
            <a:r>
              <a:rPr lang="en-US" b="1" i="1" u="sng" dirty="0">
                <a:solidFill>
                  <a:srgbClr val="FF0000"/>
                </a:solidFill>
              </a:rPr>
              <a:t>Reliance on our God is NOT Presumption</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027521" y="576943"/>
            <a:ext cx="11044735" cy="6183086"/>
          </a:xfrm>
        </p:spPr>
        <p:txBody>
          <a:bodyPr>
            <a:normAutofit/>
          </a:bodyPr>
          <a:lstStyle/>
          <a:p>
            <a:r>
              <a:rPr lang="en-US" sz="2800" dirty="0"/>
              <a:t>Judges 5:13-17</a:t>
            </a:r>
          </a:p>
          <a:p>
            <a:pPr marL="0" indent="0">
              <a:buNone/>
            </a:pPr>
            <a:endParaRPr lang="en-US" sz="2800" dirty="0"/>
          </a:p>
          <a:p>
            <a:pPr marL="0" indent="0">
              <a:buNone/>
            </a:pPr>
            <a:endParaRPr lang="en-US" sz="2800" dirty="0"/>
          </a:p>
          <a:p>
            <a:pPr marL="0" indent="0">
              <a:buNone/>
            </a:pPr>
            <a:endParaRPr lang="en-US" sz="2800" dirty="0"/>
          </a:p>
          <a:p>
            <a:endParaRPr lang="en-US" sz="2800" dirty="0"/>
          </a:p>
          <a:p>
            <a:endParaRPr lang="en-US" sz="2800" dirty="0"/>
          </a:p>
          <a:p>
            <a:endParaRPr lang="en-US" sz="2800" dirty="0"/>
          </a:p>
          <a:p>
            <a:r>
              <a:rPr lang="en-US" sz="2800" dirty="0"/>
              <a:t>God spoke, He directed the nation of Israel what to do.  They listened and they were victorious.  That is reliance, </a:t>
            </a:r>
            <a:r>
              <a:rPr lang="en-US" sz="2800" b="1" i="1" u="sng" dirty="0">
                <a:solidFill>
                  <a:srgbClr val="FF0000"/>
                </a:solidFill>
              </a:rPr>
              <a:t>we listen </a:t>
            </a:r>
            <a:r>
              <a:rPr lang="en-US" sz="2800" dirty="0"/>
              <a:t>and do.</a:t>
            </a:r>
          </a:p>
          <a:p>
            <a:r>
              <a:rPr lang="en-US" sz="2800" dirty="0"/>
              <a:t>After Jericho, we see the defeat at Ai.  Why victory in one place (against a HUGE city) and a defeat against another? </a:t>
            </a:r>
          </a:p>
        </p:txBody>
      </p:sp>
      <p:sp>
        <p:nvSpPr>
          <p:cNvPr id="4" name="TextBox 3">
            <a:extLst>
              <a:ext uri="{FF2B5EF4-FFF2-40B4-BE49-F238E27FC236}">
                <a16:creationId xmlns:a16="http://schemas.microsoft.com/office/drawing/2014/main" id="{31A4AB81-E550-49D3-A540-6FF45F08685C}"/>
              </a:ext>
            </a:extLst>
          </p:cNvPr>
          <p:cNvSpPr txBox="1"/>
          <p:nvPr/>
        </p:nvSpPr>
        <p:spPr>
          <a:xfrm>
            <a:off x="1196756" y="1125325"/>
            <a:ext cx="10428514" cy="3046988"/>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rPr>
              <a:t>13 </a:t>
            </a:r>
            <a:r>
              <a:rPr lang="en-US" sz="2400" b="1" dirty="0">
                <a:solidFill>
                  <a:srgbClr val="7030A0"/>
                </a:solidFill>
              </a:rPr>
              <a:t>And it came to pass, when Joshua was by Jericho, that he lifted his eyes and looked, and behold, a Man stood opposite him with His sword drawn in His hand. And Joshua went to Him and said to Him, “</a:t>
            </a:r>
            <a:r>
              <a:rPr lang="en-US" sz="2400" b="1" i="1" dirty="0">
                <a:solidFill>
                  <a:srgbClr val="7030A0"/>
                </a:solidFill>
              </a:rPr>
              <a:t>Are</a:t>
            </a:r>
            <a:r>
              <a:rPr lang="en-US" sz="2400" b="1" dirty="0">
                <a:solidFill>
                  <a:srgbClr val="7030A0"/>
                </a:solidFill>
              </a:rPr>
              <a:t> You for us or for our adversaries?” </a:t>
            </a:r>
            <a:r>
              <a:rPr lang="en-US" sz="2400" b="1" baseline="30000" dirty="0">
                <a:solidFill>
                  <a:srgbClr val="7030A0"/>
                </a:solidFill>
              </a:rPr>
              <a:t>14 </a:t>
            </a:r>
            <a:r>
              <a:rPr lang="en-US" sz="2400" b="1" dirty="0">
                <a:solidFill>
                  <a:srgbClr val="7030A0"/>
                </a:solidFill>
              </a:rPr>
              <a:t>So He said, “No, but </a:t>
            </a:r>
            <a:r>
              <a:rPr lang="en-US" sz="2400" b="1" i="1" dirty="0">
                <a:solidFill>
                  <a:srgbClr val="7030A0"/>
                </a:solidFill>
              </a:rPr>
              <a:t>as</a:t>
            </a:r>
            <a:r>
              <a:rPr lang="en-US" sz="2400" b="1" dirty="0">
                <a:solidFill>
                  <a:srgbClr val="7030A0"/>
                </a:solidFill>
              </a:rPr>
              <a:t> Commander of the army of the </a:t>
            </a:r>
            <a:r>
              <a:rPr lang="en-US" sz="2400" b="1" cap="small" dirty="0">
                <a:solidFill>
                  <a:srgbClr val="7030A0"/>
                </a:solidFill>
              </a:rPr>
              <a:t>Lord</a:t>
            </a:r>
            <a:r>
              <a:rPr lang="en-US" sz="2400" b="1" dirty="0">
                <a:solidFill>
                  <a:srgbClr val="7030A0"/>
                </a:solidFill>
              </a:rPr>
              <a:t> I have now come.” And Joshua fell on his face to the earth and worshiped, and said to Him, </a:t>
            </a:r>
            <a:r>
              <a:rPr lang="en-US" sz="2400" b="1" i="1" u="sng" dirty="0">
                <a:solidFill>
                  <a:srgbClr val="FF0000"/>
                </a:solidFill>
              </a:rPr>
              <a:t>“What does my Lord say to His servant?” </a:t>
            </a:r>
            <a:r>
              <a:rPr lang="en-US" sz="2400" b="1" baseline="30000" dirty="0">
                <a:solidFill>
                  <a:srgbClr val="7030A0"/>
                </a:solidFill>
              </a:rPr>
              <a:t>15 </a:t>
            </a:r>
            <a:r>
              <a:rPr lang="en-US" sz="2400" b="1" dirty="0">
                <a:solidFill>
                  <a:srgbClr val="7030A0"/>
                </a:solidFill>
              </a:rPr>
              <a:t>Then the Commander of the </a:t>
            </a:r>
            <a:r>
              <a:rPr lang="en-US" sz="2400" b="1" cap="small" dirty="0">
                <a:solidFill>
                  <a:srgbClr val="7030A0"/>
                </a:solidFill>
              </a:rPr>
              <a:t>Lord</a:t>
            </a:r>
            <a:r>
              <a:rPr lang="en-US" sz="2400" b="1" dirty="0">
                <a:solidFill>
                  <a:srgbClr val="7030A0"/>
                </a:solidFill>
              </a:rPr>
              <a:t>’s army said to Joshua, “Take your sandal off your foot, for the place where you stand </a:t>
            </a:r>
            <a:r>
              <a:rPr lang="en-US" sz="2400" b="1" i="1" dirty="0">
                <a:solidFill>
                  <a:srgbClr val="7030A0"/>
                </a:solidFill>
              </a:rPr>
              <a:t>is</a:t>
            </a:r>
            <a:r>
              <a:rPr lang="en-US" sz="2400" b="1" dirty="0">
                <a:solidFill>
                  <a:srgbClr val="7030A0"/>
                </a:solidFill>
              </a:rPr>
              <a:t> holy.” And Joshua did so.</a:t>
            </a:r>
          </a:p>
        </p:txBody>
      </p:sp>
    </p:spTree>
    <p:extLst>
      <p:ext uri="{BB962C8B-B14F-4D97-AF65-F5344CB8AC3E}">
        <p14:creationId xmlns:p14="http://schemas.microsoft.com/office/powerpoint/2010/main" val="223089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000" fill="hold"/>
                                        <p:tgtEl>
                                          <p:spTgt spid="4"/>
                                        </p:tgtEl>
                                        <p:attrNameLst>
                                          <p:attrName>ppt_x</p:attrName>
                                        </p:attrNameLst>
                                      </p:cBhvr>
                                      <p:tavLst>
                                        <p:tav tm="0">
                                          <p:val>
                                            <p:strVal val="#ppt_x"/>
                                          </p:val>
                                        </p:tav>
                                        <p:tav tm="100000">
                                          <p:val>
                                            <p:strVal val="#ppt_x"/>
                                          </p:val>
                                        </p:tav>
                                      </p:tavLst>
                                    </p:anim>
                                    <p:anim calcmode="lin" valueType="num">
                                      <p:cBhvr additive="base">
                                        <p:cTn id="13"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arn(inVertical)">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barn(inVertical)">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36862" y="0"/>
            <a:ext cx="10358486" cy="747074"/>
          </a:xfrm>
        </p:spPr>
        <p:txBody>
          <a:bodyPr/>
          <a:lstStyle/>
          <a:p>
            <a:r>
              <a:rPr lang="en-US" b="1" i="1" u="sng" dirty="0">
                <a:solidFill>
                  <a:srgbClr val="FF0000"/>
                </a:solidFill>
              </a:rPr>
              <a:t>Reliance on our God is NOT Presumption</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027522" y="747075"/>
            <a:ext cx="10624008" cy="5936754"/>
          </a:xfrm>
        </p:spPr>
        <p:txBody>
          <a:bodyPr>
            <a:normAutofit fontScale="92500"/>
          </a:bodyPr>
          <a:lstStyle/>
          <a:p>
            <a:r>
              <a:rPr lang="en-US" sz="2800" dirty="0"/>
              <a:t>Joshua 7:3</a:t>
            </a:r>
          </a:p>
          <a:p>
            <a:pPr marL="0" indent="0">
              <a:buNone/>
            </a:pPr>
            <a:endParaRPr lang="en-US" sz="2800" dirty="0"/>
          </a:p>
          <a:p>
            <a:pPr marL="0" indent="0">
              <a:buNone/>
            </a:pPr>
            <a:endParaRPr lang="en-US" sz="2800" dirty="0"/>
          </a:p>
          <a:p>
            <a:pPr marL="0" indent="0">
              <a:buNone/>
            </a:pPr>
            <a:endParaRPr lang="en-US" sz="2800" dirty="0"/>
          </a:p>
          <a:p>
            <a:r>
              <a:rPr lang="en-US" sz="2800" dirty="0"/>
              <a:t>After assessing Ai’s defenses, a few of Joshua’s officers recommended that Israel not bother to deploy its entire army, but that a contingent of two or three thousand troops could easily take the city. </a:t>
            </a:r>
          </a:p>
          <a:p>
            <a:r>
              <a:rPr lang="en-US" sz="2800" b="1" i="1" u="sng" dirty="0">
                <a:solidFill>
                  <a:srgbClr val="FF0000"/>
                </a:solidFill>
              </a:rPr>
              <a:t>No going to God and asking.  No listening, just presuming God was with them.</a:t>
            </a:r>
          </a:p>
          <a:p>
            <a:r>
              <a:rPr lang="en-US" sz="2800" dirty="0"/>
              <a:t>Do you see how they shifted from dependence to presumption?</a:t>
            </a:r>
            <a:r>
              <a:rPr lang="en-US" sz="2800" dirty="0">
                <a:solidFill>
                  <a:srgbClr val="222222"/>
                </a:solidFill>
                <a:latin typeface="Georgia" panose="02040502050405020303" pitchFamily="18" charset="0"/>
              </a:rPr>
              <a:t> </a:t>
            </a:r>
            <a:r>
              <a:rPr lang="en-US" sz="2800" dirty="0">
                <a:solidFill>
                  <a:srgbClr val="222222"/>
                </a:solidFill>
                <a:latin typeface="Calibri" panose="020F0502020204030204" pitchFamily="34" charset="0"/>
                <a:cs typeface="Calibri" panose="020F0502020204030204" pitchFamily="34" charset="0"/>
              </a:rPr>
              <a:t>Israel’s tragic defeat at Ai could have been prevented had Joshua and his officers fully understood their dependency on God for every step they took into the land.</a:t>
            </a:r>
            <a:endParaRPr lang="en-US" sz="28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FA241478-1867-4DD8-8C2E-6F57BAB85BB5}"/>
              </a:ext>
            </a:extLst>
          </p:cNvPr>
          <p:cNvSpPr txBox="1"/>
          <p:nvPr/>
        </p:nvSpPr>
        <p:spPr>
          <a:xfrm>
            <a:off x="1027522" y="1444433"/>
            <a:ext cx="10624008" cy="1200329"/>
          </a:xfrm>
          <a:prstGeom prst="rect">
            <a:avLst/>
          </a:prstGeom>
          <a:solidFill>
            <a:schemeClr val="bg1">
              <a:lumMod val="85000"/>
            </a:schemeClr>
          </a:solidFill>
          <a:ln w="28575">
            <a:solidFill>
              <a:schemeClr val="tx1"/>
            </a:solidFill>
          </a:ln>
        </p:spPr>
        <p:txBody>
          <a:bodyPr wrap="squar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3 </a:t>
            </a:r>
            <a:r>
              <a:rPr lang="en-US" sz="2400" b="1" dirty="0">
                <a:solidFill>
                  <a:srgbClr val="7030A0"/>
                </a:solidFill>
                <a:latin typeface="Calibri" panose="020F0502020204030204" pitchFamily="34" charset="0"/>
                <a:cs typeface="Calibri" panose="020F0502020204030204" pitchFamily="34" charset="0"/>
              </a:rPr>
              <a:t>And they returned to Joshua and said to him, “Do not let all the people go up, but let about two or three thousand men go up and attack Ai. Do not weary all the people there, for </a:t>
            </a:r>
            <a:r>
              <a:rPr lang="en-US" sz="2400" b="1" i="1" dirty="0">
                <a:solidFill>
                  <a:srgbClr val="7030A0"/>
                </a:solidFill>
                <a:latin typeface="Calibri" panose="020F0502020204030204" pitchFamily="34" charset="0"/>
                <a:cs typeface="Calibri" panose="020F0502020204030204" pitchFamily="34" charset="0"/>
              </a:rPr>
              <a:t>the people of Ai are</a:t>
            </a:r>
            <a:r>
              <a:rPr lang="en-US" sz="2400" b="1" dirty="0">
                <a:solidFill>
                  <a:srgbClr val="7030A0"/>
                </a:solidFill>
                <a:latin typeface="Calibri" panose="020F0502020204030204" pitchFamily="34" charset="0"/>
                <a:cs typeface="Calibri" panose="020F0502020204030204" pitchFamily="34" charset="0"/>
              </a:rPr>
              <a:t> few.”</a:t>
            </a:r>
          </a:p>
        </p:txBody>
      </p:sp>
    </p:spTree>
    <p:extLst>
      <p:ext uri="{BB962C8B-B14F-4D97-AF65-F5344CB8AC3E}">
        <p14:creationId xmlns:p14="http://schemas.microsoft.com/office/powerpoint/2010/main" val="50554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75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arn(inVertic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arn(inVertic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36861" y="0"/>
            <a:ext cx="10547023" cy="747074"/>
          </a:xfrm>
        </p:spPr>
        <p:txBody>
          <a:bodyPr/>
          <a:lstStyle/>
          <a:p>
            <a:r>
              <a:rPr lang="en-US" b="1" i="1" u="sng" dirty="0">
                <a:solidFill>
                  <a:srgbClr val="FF0000"/>
                </a:solidFill>
              </a:rPr>
              <a:t>Reliance on our God is NOT Presumption</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027522" y="747074"/>
            <a:ext cx="10624008" cy="5889396"/>
          </a:xfrm>
        </p:spPr>
        <p:txBody>
          <a:bodyPr>
            <a:normAutofit/>
          </a:bodyPr>
          <a:lstStyle/>
          <a:p>
            <a:r>
              <a:rPr lang="en-US" sz="2800" dirty="0">
                <a:latin typeface="Calibri" panose="020F0502020204030204" pitchFamily="34" charset="0"/>
                <a:cs typeface="Calibri" panose="020F0502020204030204" pitchFamily="34" charset="0"/>
              </a:rPr>
              <a:t>Reliance on God is not something we muster in emergencies; it is the realization that apart from His will we cannot presume even our next breath. </a:t>
            </a:r>
          </a:p>
          <a:p>
            <a:r>
              <a:rPr lang="en-US" sz="2800" dirty="0">
                <a:latin typeface="Calibri" panose="020F0502020204030204" pitchFamily="34" charset="0"/>
                <a:cs typeface="Calibri" panose="020F0502020204030204" pitchFamily="34" charset="0"/>
              </a:rPr>
              <a:t>Reliance sees God as being everything; presumption sees Him merely as a resource for dealing with crises. </a:t>
            </a:r>
          </a:p>
          <a:p>
            <a:r>
              <a:rPr lang="en-US" sz="2800" dirty="0">
                <a:latin typeface="Calibri" panose="020F0502020204030204" pitchFamily="34" charset="0"/>
                <a:cs typeface="Calibri" panose="020F0502020204030204" pitchFamily="34" charset="0"/>
              </a:rPr>
              <a:t>Reliance is an expression of faith; presumption is an act of pride (2 Chronicles 25:19 (King Amaziah’s attitude as pointed out by King Josiah!!)</a:t>
            </a:r>
          </a:p>
        </p:txBody>
      </p:sp>
      <p:sp>
        <p:nvSpPr>
          <p:cNvPr id="5" name="TextBox 4">
            <a:extLst>
              <a:ext uri="{FF2B5EF4-FFF2-40B4-BE49-F238E27FC236}">
                <a16:creationId xmlns:a16="http://schemas.microsoft.com/office/drawing/2014/main" id="{F832B1A3-AE1B-42B7-8F49-75ED60931960}"/>
              </a:ext>
            </a:extLst>
          </p:cNvPr>
          <p:cNvSpPr txBox="1"/>
          <p:nvPr/>
        </p:nvSpPr>
        <p:spPr>
          <a:xfrm>
            <a:off x="1435512" y="4463143"/>
            <a:ext cx="9808028" cy="1815882"/>
          </a:xfrm>
          <a:prstGeom prst="rect">
            <a:avLst/>
          </a:prstGeom>
          <a:solidFill>
            <a:schemeClr val="bg1">
              <a:lumMod val="85000"/>
            </a:schemeClr>
          </a:solidFill>
          <a:ln w="28575">
            <a:solidFill>
              <a:schemeClr val="tx1"/>
            </a:solidFill>
          </a:ln>
        </p:spPr>
        <p:txBody>
          <a:bodyPr wrap="square" rtlCol="0">
            <a:spAutoFit/>
          </a:bodyPr>
          <a:lstStyle/>
          <a:p>
            <a:pPr algn="ctr"/>
            <a:r>
              <a:rPr lang="en-US" sz="2800" b="1" baseline="30000" dirty="0">
                <a:solidFill>
                  <a:srgbClr val="7030A0"/>
                </a:solidFill>
                <a:latin typeface="Calibri" panose="020F0502020204030204" pitchFamily="34" charset="0"/>
                <a:cs typeface="Calibri" panose="020F0502020204030204" pitchFamily="34" charset="0"/>
              </a:rPr>
              <a:t>19 </a:t>
            </a:r>
            <a:r>
              <a:rPr lang="en-US" sz="2800" b="1" dirty="0">
                <a:solidFill>
                  <a:srgbClr val="7030A0"/>
                </a:solidFill>
                <a:latin typeface="Calibri" panose="020F0502020204030204" pitchFamily="34" charset="0"/>
                <a:cs typeface="Calibri" panose="020F0502020204030204" pitchFamily="34" charset="0"/>
              </a:rPr>
              <a:t>Indeed you say that </a:t>
            </a:r>
            <a:r>
              <a:rPr lang="en-US" sz="2800" b="1" i="1" u="sng" dirty="0">
                <a:solidFill>
                  <a:srgbClr val="FF0000"/>
                </a:solidFill>
                <a:latin typeface="Calibri" panose="020F0502020204030204" pitchFamily="34" charset="0"/>
                <a:cs typeface="Calibri" panose="020F0502020204030204" pitchFamily="34" charset="0"/>
              </a:rPr>
              <a:t>you have defeated the Edomites, and your heart is lifted up to boast</a:t>
            </a:r>
            <a:r>
              <a:rPr lang="en-US" sz="2800" b="1" dirty="0">
                <a:solidFill>
                  <a:srgbClr val="7030A0"/>
                </a:solidFill>
                <a:latin typeface="Calibri" panose="020F0502020204030204" pitchFamily="34" charset="0"/>
                <a:cs typeface="Calibri" panose="020F0502020204030204" pitchFamily="34" charset="0"/>
              </a:rPr>
              <a:t>. Stay at home now; why should you meddle with trouble, that you should fall—you and Judah with you?”</a:t>
            </a:r>
          </a:p>
        </p:txBody>
      </p:sp>
    </p:spTree>
    <p:extLst>
      <p:ext uri="{BB962C8B-B14F-4D97-AF65-F5344CB8AC3E}">
        <p14:creationId xmlns:p14="http://schemas.microsoft.com/office/powerpoint/2010/main" val="419921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3"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1000" fill="hold"/>
                                        <p:tgtEl>
                                          <p:spTgt spid="5"/>
                                        </p:tgtEl>
                                        <p:attrNameLst>
                                          <p:attrName>ppt_x</p:attrName>
                                        </p:attrNameLst>
                                      </p:cBhvr>
                                      <p:tavLst>
                                        <p:tav tm="0">
                                          <p:val>
                                            <p:strVal val="1+#ppt_w/2"/>
                                          </p:val>
                                        </p:tav>
                                        <p:tav tm="100000">
                                          <p:val>
                                            <p:strVal val="#ppt_x"/>
                                          </p:val>
                                        </p:tav>
                                      </p:tavLst>
                                    </p:anim>
                                    <p:anim calcmode="lin" valueType="num">
                                      <p:cBhvr additive="base">
                                        <p:cTn id="23"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36861" y="0"/>
            <a:ext cx="10547023" cy="747074"/>
          </a:xfrm>
        </p:spPr>
        <p:txBody>
          <a:bodyPr/>
          <a:lstStyle/>
          <a:p>
            <a:r>
              <a:rPr lang="en-US" b="1" i="1" u="sng" dirty="0">
                <a:solidFill>
                  <a:srgbClr val="FF0000"/>
                </a:solidFill>
              </a:rPr>
              <a:t>Reliance on our God is NOT Presumption</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027522" y="747074"/>
            <a:ext cx="10624008" cy="6110926"/>
          </a:xfrm>
        </p:spPr>
        <p:txBody>
          <a:bodyPr>
            <a:normAutofit fontScale="92500" lnSpcReduction="10000"/>
          </a:bodyPr>
          <a:lstStyle/>
          <a:p>
            <a:r>
              <a:rPr lang="en-US" sz="2800" dirty="0">
                <a:latin typeface="Calibri" panose="020F0502020204030204" pitchFamily="34" charset="0"/>
                <a:cs typeface="Calibri" panose="020F0502020204030204" pitchFamily="34" charset="0"/>
              </a:rPr>
              <a:t>Reliance is an expression of faith; presumption is an act of pride (2 Chronicles 26:16; Uzziah had the same problem as King Amaziah).</a:t>
            </a:r>
          </a:p>
          <a:p>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Both Kings were powerful and did many great deeds, and they were full of pride and relied on themselves and NOT God!</a:t>
            </a:r>
          </a:p>
          <a:p>
            <a:r>
              <a:rPr lang="en-US" sz="2800" dirty="0">
                <a:latin typeface="Calibri" panose="020F0502020204030204" pitchFamily="34" charset="0"/>
                <a:cs typeface="Calibri" panose="020F0502020204030204" pitchFamily="34" charset="0"/>
              </a:rPr>
              <a:t>Reliance is confidence in God; presumption trusts the arm of flesh. </a:t>
            </a:r>
          </a:p>
          <a:p>
            <a:r>
              <a:rPr lang="en-US" sz="2800" dirty="0">
                <a:latin typeface="Calibri" panose="020F0502020204030204" pitchFamily="34" charset="0"/>
                <a:cs typeface="Calibri" panose="020F0502020204030204" pitchFamily="34" charset="0"/>
              </a:rPr>
              <a:t>Reliance surrenders the need to control everything; presumption attempts to seize God’s throne.</a:t>
            </a:r>
          </a:p>
          <a:p>
            <a:r>
              <a:rPr lang="en-US" sz="2800" dirty="0">
                <a:latin typeface="Calibri" panose="020F0502020204030204" pitchFamily="34" charset="0"/>
                <a:cs typeface="Calibri" panose="020F0502020204030204" pitchFamily="34" charset="0"/>
              </a:rPr>
              <a:t>Prayer reminds us, as often as we prayer, </a:t>
            </a:r>
            <a:r>
              <a:rPr lang="en-US" sz="2800" b="1" i="1" u="sng" dirty="0">
                <a:solidFill>
                  <a:srgbClr val="FF0000"/>
                </a:solidFill>
                <a:latin typeface="Calibri" panose="020F0502020204030204" pitchFamily="34" charset="0"/>
                <a:cs typeface="Calibri" panose="020F0502020204030204" pitchFamily="34" charset="0"/>
              </a:rPr>
              <a:t>I AM RELIANT ON GOD!!</a:t>
            </a:r>
          </a:p>
        </p:txBody>
      </p:sp>
      <p:sp>
        <p:nvSpPr>
          <p:cNvPr id="4" name="TextBox 3">
            <a:extLst>
              <a:ext uri="{FF2B5EF4-FFF2-40B4-BE49-F238E27FC236}">
                <a16:creationId xmlns:a16="http://schemas.microsoft.com/office/drawing/2014/main" id="{92B0DD4D-1797-49C9-9BA4-89DF4DDD30E3}"/>
              </a:ext>
            </a:extLst>
          </p:cNvPr>
          <p:cNvSpPr txBox="1"/>
          <p:nvPr/>
        </p:nvSpPr>
        <p:spPr>
          <a:xfrm>
            <a:off x="1269084" y="1793337"/>
            <a:ext cx="10140884" cy="1815882"/>
          </a:xfrm>
          <a:prstGeom prst="rect">
            <a:avLst/>
          </a:prstGeom>
          <a:solidFill>
            <a:schemeClr val="bg1">
              <a:lumMod val="85000"/>
            </a:schemeClr>
          </a:solidFill>
          <a:ln w="28575">
            <a:solidFill>
              <a:schemeClr val="tx1"/>
            </a:solidFill>
          </a:ln>
        </p:spPr>
        <p:txBody>
          <a:bodyPr wrap="square" rtlCol="0">
            <a:spAutoFit/>
          </a:bodyPr>
          <a:lstStyle/>
          <a:p>
            <a:pPr algn="ctr"/>
            <a:r>
              <a:rPr lang="en-US" sz="2800" b="1" baseline="30000" dirty="0">
                <a:solidFill>
                  <a:srgbClr val="7030A0"/>
                </a:solidFill>
                <a:latin typeface="Calibri" panose="020F0502020204030204" pitchFamily="34" charset="0"/>
                <a:cs typeface="Calibri" panose="020F0502020204030204" pitchFamily="34" charset="0"/>
              </a:rPr>
              <a:t>16 </a:t>
            </a:r>
            <a:r>
              <a:rPr lang="en-US" sz="2800" b="1" dirty="0">
                <a:solidFill>
                  <a:srgbClr val="7030A0"/>
                </a:solidFill>
                <a:latin typeface="Calibri" panose="020F0502020204030204" pitchFamily="34" charset="0"/>
                <a:cs typeface="Calibri" panose="020F0502020204030204" pitchFamily="34" charset="0"/>
              </a:rPr>
              <a:t>But when </a:t>
            </a:r>
            <a:r>
              <a:rPr lang="en-US" sz="2800" b="1" i="1" u="sng" dirty="0">
                <a:solidFill>
                  <a:srgbClr val="FF0000"/>
                </a:solidFill>
                <a:latin typeface="Calibri" panose="020F0502020204030204" pitchFamily="34" charset="0"/>
                <a:cs typeface="Calibri" panose="020F0502020204030204" pitchFamily="34" charset="0"/>
              </a:rPr>
              <a:t>he was strong his heart was lifted up</a:t>
            </a:r>
            <a:r>
              <a:rPr lang="en-US" sz="2800" b="1" dirty="0">
                <a:solidFill>
                  <a:srgbClr val="7030A0"/>
                </a:solidFill>
                <a:latin typeface="Calibri" panose="020F0502020204030204" pitchFamily="34" charset="0"/>
                <a:cs typeface="Calibri" panose="020F0502020204030204" pitchFamily="34" charset="0"/>
              </a:rPr>
              <a:t>, to </a:t>
            </a:r>
            <a:r>
              <a:rPr lang="en-US" sz="2800" b="1" i="1" dirty="0">
                <a:solidFill>
                  <a:srgbClr val="7030A0"/>
                </a:solidFill>
                <a:latin typeface="Calibri" panose="020F0502020204030204" pitchFamily="34" charset="0"/>
                <a:cs typeface="Calibri" panose="020F0502020204030204" pitchFamily="34" charset="0"/>
              </a:rPr>
              <a:t>his</a:t>
            </a:r>
            <a:r>
              <a:rPr lang="en-US" sz="2800" b="1" dirty="0">
                <a:solidFill>
                  <a:srgbClr val="7030A0"/>
                </a:solidFill>
                <a:latin typeface="Calibri" panose="020F0502020204030204" pitchFamily="34" charset="0"/>
                <a:cs typeface="Calibri" panose="020F0502020204030204" pitchFamily="34" charset="0"/>
              </a:rPr>
              <a:t> destruction, for he transgressed against the </a:t>
            </a:r>
            <a:r>
              <a:rPr lang="en-US" sz="2800" b="1" cap="small" dirty="0">
                <a:solidFill>
                  <a:srgbClr val="7030A0"/>
                </a:solidFill>
                <a:latin typeface="Calibri" panose="020F0502020204030204" pitchFamily="34" charset="0"/>
                <a:cs typeface="Calibri" panose="020F0502020204030204" pitchFamily="34" charset="0"/>
              </a:rPr>
              <a:t>Lord</a:t>
            </a:r>
            <a:r>
              <a:rPr lang="en-US" sz="2800" b="1" dirty="0">
                <a:solidFill>
                  <a:srgbClr val="7030A0"/>
                </a:solidFill>
                <a:latin typeface="Calibri" panose="020F0502020204030204" pitchFamily="34" charset="0"/>
                <a:cs typeface="Calibri" panose="020F0502020204030204" pitchFamily="34" charset="0"/>
              </a:rPr>
              <a:t> his God by entering the temple of the </a:t>
            </a:r>
            <a:r>
              <a:rPr lang="en-US" sz="2800" b="1" cap="small" dirty="0">
                <a:solidFill>
                  <a:srgbClr val="7030A0"/>
                </a:solidFill>
                <a:latin typeface="Calibri" panose="020F0502020204030204" pitchFamily="34" charset="0"/>
                <a:cs typeface="Calibri" panose="020F0502020204030204" pitchFamily="34" charset="0"/>
              </a:rPr>
              <a:t>Lord</a:t>
            </a:r>
            <a:r>
              <a:rPr lang="en-US" sz="2800" b="1" dirty="0">
                <a:solidFill>
                  <a:srgbClr val="7030A0"/>
                </a:solidFill>
                <a:latin typeface="Calibri" panose="020F0502020204030204" pitchFamily="34" charset="0"/>
                <a:cs typeface="Calibri" panose="020F0502020204030204" pitchFamily="34" charset="0"/>
              </a:rPr>
              <a:t> to burn incense on the altar of incense. </a:t>
            </a:r>
          </a:p>
        </p:txBody>
      </p:sp>
    </p:spTree>
    <p:extLst>
      <p:ext uri="{BB962C8B-B14F-4D97-AF65-F5344CB8AC3E}">
        <p14:creationId xmlns:p14="http://schemas.microsoft.com/office/powerpoint/2010/main" val="365439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arn(inVertic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ppt_x"/>
                                          </p:val>
                                        </p:tav>
                                        <p:tav tm="100000">
                                          <p:val>
                                            <p:strVal val="#ppt_x"/>
                                          </p:val>
                                        </p:tav>
                                      </p:tavLst>
                                    </p:anim>
                                    <p:anim calcmode="lin" valueType="num">
                                      <p:cBhvr additive="base">
                                        <p:cTn id="1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arn(inVertical)">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arn(inVertical)">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barn(inVertical)">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333653-026A-4070-BA2E-7EF3B2725A8D}"/>
              </a:ext>
            </a:extLst>
          </p:cNvPr>
          <p:cNvSpPr>
            <a:spLocks noGrp="1"/>
          </p:cNvSpPr>
          <p:nvPr>
            <p:ph type="title"/>
          </p:nvPr>
        </p:nvSpPr>
        <p:spPr>
          <a:xfrm>
            <a:off x="1371600" y="1913640"/>
            <a:ext cx="9601200" cy="3082565"/>
          </a:xfrm>
        </p:spPr>
        <p:txBody>
          <a:bodyPr/>
          <a:lstStyle/>
          <a:p>
            <a:pPr algn="ctr"/>
            <a:r>
              <a:rPr lang="en-US" dirty="0"/>
              <a:t>And when we have this understanding of our reliance on God, we also learn something else that is reinforced every time we pray</a:t>
            </a:r>
          </a:p>
        </p:txBody>
      </p:sp>
    </p:spTree>
    <p:extLst>
      <p:ext uri="{BB962C8B-B14F-4D97-AF65-F5344CB8AC3E}">
        <p14:creationId xmlns:p14="http://schemas.microsoft.com/office/powerpoint/2010/main" val="2281492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29343" y="0"/>
            <a:ext cx="9601200" cy="747073"/>
          </a:xfrm>
        </p:spPr>
        <p:txBody>
          <a:bodyPr/>
          <a:lstStyle/>
          <a:p>
            <a:r>
              <a:rPr lang="en-US" b="1" i="1" u="sng" dirty="0">
                <a:solidFill>
                  <a:srgbClr val="FF0000"/>
                </a:solidFill>
              </a:rPr>
              <a:t>What are we in control of?</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001486" y="747073"/>
            <a:ext cx="9971314" cy="6110927"/>
          </a:xfrm>
        </p:spPr>
        <p:txBody>
          <a:bodyPr>
            <a:normAutofit/>
          </a:bodyPr>
          <a:lstStyle/>
          <a:p>
            <a:r>
              <a:rPr lang="en-US" sz="2800" dirty="0"/>
              <a:t>What are we truly in control of in our lives?</a:t>
            </a:r>
          </a:p>
          <a:p>
            <a:pPr lvl="1"/>
            <a:r>
              <a:rPr lang="en-US" sz="2800" dirty="0"/>
              <a:t>Thoughts – Philippians 4:8</a:t>
            </a:r>
          </a:p>
          <a:p>
            <a:pPr lvl="1"/>
            <a:endParaRPr lang="en-US" sz="2800" dirty="0"/>
          </a:p>
          <a:p>
            <a:pPr lvl="1"/>
            <a:endParaRPr lang="en-US" sz="2800" dirty="0"/>
          </a:p>
          <a:p>
            <a:pPr lvl="1"/>
            <a:endParaRPr lang="en-US" sz="2800" dirty="0"/>
          </a:p>
          <a:p>
            <a:pPr marL="530352" lvl="1" indent="0">
              <a:buNone/>
            </a:pPr>
            <a:endParaRPr lang="en-US" sz="2800" dirty="0"/>
          </a:p>
          <a:p>
            <a:pPr lvl="1"/>
            <a:r>
              <a:rPr lang="en-US" sz="2800" dirty="0"/>
              <a:t>Actions and Words – Luke 6:45</a:t>
            </a:r>
          </a:p>
          <a:p>
            <a:pPr lvl="1"/>
            <a:endParaRPr lang="en-US" sz="2800" dirty="0"/>
          </a:p>
          <a:p>
            <a:pPr marL="530352" lvl="1" indent="0">
              <a:buNone/>
            </a:pPr>
            <a:endParaRPr lang="en-US" sz="2800" dirty="0"/>
          </a:p>
          <a:p>
            <a:pPr marL="0" indent="0">
              <a:buNone/>
            </a:pPr>
            <a:endParaRPr lang="en-US" sz="2800" dirty="0"/>
          </a:p>
          <a:p>
            <a:r>
              <a:rPr lang="en-US" sz="2800" dirty="0"/>
              <a:t>Question?</a:t>
            </a:r>
          </a:p>
        </p:txBody>
      </p:sp>
      <p:sp>
        <p:nvSpPr>
          <p:cNvPr id="4" name="TextBox 3">
            <a:extLst>
              <a:ext uri="{FF2B5EF4-FFF2-40B4-BE49-F238E27FC236}">
                <a16:creationId xmlns:a16="http://schemas.microsoft.com/office/drawing/2014/main" id="{D6410BEC-C4E1-4CFC-A7A3-D94F705CFF0F}"/>
              </a:ext>
            </a:extLst>
          </p:cNvPr>
          <p:cNvSpPr txBox="1"/>
          <p:nvPr/>
        </p:nvSpPr>
        <p:spPr>
          <a:xfrm flipH="1">
            <a:off x="883915" y="1887709"/>
            <a:ext cx="10927081" cy="1569660"/>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Finally, brethren, whatever things are true, whatever things </a:t>
            </a:r>
            <a:r>
              <a:rPr lang="en-US" sz="2400" b="1" i="1" dirty="0">
                <a:solidFill>
                  <a:srgbClr val="7030A0"/>
                </a:solidFill>
                <a:latin typeface="Calibri" panose="020F0502020204030204" pitchFamily="34" charset="0"/>
                <a:cs typeface="Calibri" panose="020F0502020204030204" pitchFamily="34" charset="0"/>
              </a:rPr>
              <a:t>are</a:t>
            </a:r>
            <a:r>
              <a:rPr lang="en-US" sz="2400" b="1" dirty="0">
                <a:solidFill>
                  <a:srgbClr val="7030A0"/>
                </a:solidFill>
                <a:latin typeface="Calibri" panose="020F0502020204030204" pitchFamily="34" charset="0"/>
                <a:cs typeface="Calibri" panose="020F0502020204030204" pitchFamily="34" charset="0"/>
              </a:rPr>
              <a:t> noble, whatever things </a:t>
            </a:r>
            <a:r>
              <a:rPr lang="en-US" sz="2400" b="1" i="1" dirty="0">
                <a:solidFill>
                  <a:srgbClr val="7030A0"/>
                </a:solidFill>
                <a:latin typeface="Calibri" panose="020F0502020204030204" pitchFamily="34" charset="0"/>
                <a:cs typeface="Calibri" panose="020F0502020204030204" pitchFamily="34" charset="0"/>
              </a:rPr>
              <a:t>are</a:t>
            </a:r>
            <a:r>
              <a:rPr lang="en-US" sz="2400" b="1" dirty="0">
                <a:solidFill>
                  <a:srgbClr val="7030A0"/>
                </a:solidFill>
                <a:latin typeface="Calibri" panose="020F0502020204030204" pitchFamily="34" charset="0"/>
                <a:cs typeface="Calibri" panose="020F0502020204030204" pitchFamily="34" charset="0"/>
              </a:rPr>
              <a:t> just, whatever things </a:t>
            </a:r>
            <a:r>
              <a:rPr lang="en-US" sz="2400" b="1" i="1" dirty="0">
                <a:solidFill>
                  <a:srgbClr val="7030A0"/>
                </a:solidFill>
                <a:latin typeface="Calibri" panose="020F0502020204030204" pitchFamily="34" charset="0"/>
                <a:cs typeface="Calibri" panose="020F0502020204030204" pitchFamily="34" charset="0"/>
              </a:rPr>
              <a:t>are</a:t>
            </a:r>
            <a:r>
              <a:rPr lang="en-US" sz="2400" b="1" dirty="0">
                <a:solidFill>
                  <a:srgbClr val="7030A0"/>
                </a:solidFill>
                <a:latin typeface="Calibri" panose="020F0502020204030204" pitchFamily="34" charset="0"/>
                <a:cs typeface="Calibri" panose="020F0502020204030204" pitchFamily="34" charset="0"/>
              </a:rPr>
              <a:t> pure, whatever things </a:t>
            </a:r>
            <a:r>
              <a:rPr lang="en-US" sz="2400" b="1" i="1" dirty="0">
                <a:solidFill>
                  <a:srgbClr val="7030A0"/>
                </a:solidFill>
                <a:latin typeface="Calibri" panose="020F0502020204030204" pitchFamily="34" charset="0"/>
                <a:cs typeface="Calibri" panose="020F0502020204030204" pitchFamily="34" charset="0"/>
              </a:rPr>
              <a:t>are</a:t>
            </a:r>
            <a:r>
              <a:rPr lang="en-US" sz="2400" b="1" dirty="0">
                <a:solidFill>
                  <a:srgbClr val="7030A0"/>
                </a:solidFill>
                <a:latin typeface="Calibri" panose="020F0502020204030204" pitchFamily="34" charset="0"/>
                <a:cs typeface="Calibri" panose="020F0502020204030204" pitchFamily="34" charset="0"/>
              </a:rPr>
              <a:t> lovely, whatever things </a:t>
            </a:r>
            <a:r>
              <a:rPr lang="en-US" sz="2400" b="1" i="1" dirty="0">
                <a:solidFill>
                  <a:srgbClr val="7030A0"/>
                </a:solidFill>
                <a:latin typeface="Calibri" panose="020F0502020204030204" pitchFamily="34" charset="0"/>
                <a:cs typeface="Calibri" panose="020F0502020204030204" pitchFamily="34" charset="0"/>
              </a:rPr>
              <a:t>are</a:t>
            </a:r>
            <a:r>
              <a:rPr lang="en-US" sz="2400" b="1" dirty="0">
                <a:solidFill>
                  <a:srgbClr val="7030A0"/>
                </a:solidFill>
                <a:latin typeface="Calibri" panose="020F0502020204030204" pitchFamily="34" charset="0"/>
                <a:cs typeface="Calibri" panose="020F0502020204030204" pitchFamily="34" charset="0"/>
              </a:rPr>
              <a:t> of good report, if </a:t>
            </a:r>
            <a:r>
              <a:rPr lang="en-US" sz="2400" b="1" i="1" dirty="0">
                <a:solidFill>
                  <a:srgbClr val="7030A0"/>
                </a:solidFill>
                <a:latin typeface="Calibri" panose="020F0502020204030204" pitchFamily="34" charset="0"/>
                <a:cs typeface="Calibri" panose="020F0502020204030204" pitchFamily="34" charset="0"/>
              </a:rPr>
              <a:t>there is</a:t>
            </a:r>
            <a:r>
              <a:rPr lang="en-US" sz="2400" b="1" dirty="0">
                <a:solidFill>
                  <a:srgbClr val="7030A0"/>
                </a:solidFill>
                <a:latin typeface="Calibri" panose="020F0502020204030204" pitchFamily="34" charset="0"/>
                <a:cs typeface="Calibri" panose="020F0502020204030204" pitchFamily="34" charset="0"/>
              </a:rPr>
              <a:t> any virtue and if </a:t>
            </a:r>
            <a:r>
              <a:rPr lang="en-US" sz="2400" b="1" i="1" dirty="0">
                <a:solidFill>
                  <a:srgbClr val="7030A0"/>
                </a:solidFill>
                <a:latin typeface="Calibri" panose="020F0502020204030204" pitchFamily="34" charset="0"/>
                <a:cs typeface="Calibri" panose="020F0502020204030204" pitchFamily="34" charset="0"/>
              </a:rPr>
              <a:t>there is</a:t>
            </a:r>
            <a:r>
              <a:rPr lang="en-US" sz="2400" b="1" dirty="0">
                <a:solidFill>
                  <a:srgbClr val="7030A0"/>
                </a:solidFill>
                <a:latin typeface="Calibri" panose="020F0502020204030204" pitchFamily="34" charset="0"/>
                <a:cs typeface="Calibri" panose="020F0502020204030204" pitchFamily="34" charset="0"/>
              </a:rPr>
              <a:t> anything praiseworthy—meditate on these things. </a:t>
            </a:r>
          </a:p>
        </p:txBody>
      </p:sp>
      <p:sp>
        <p:nvSpPr>
          <p:cNvPr id="5" name="TextBox 4">
            <a:extLst>
              <a:ext uri="{FF2B5EF4-FFF2-40B4-BE49-F238E27FC236}">
                <a16:creationId xmlns:a16="http://schemas.microsoft.com/office/drawing/2014/main" id="{D2DB45BC-416A-4F72-9167-6468EF90AD93}"/>
              </a:ext>
            </a:extLst>
          </p:cNvPr>
          <p:cNvSpPr txBox="1"/>
          <p:nvPr/>
        </p:nvSpPr>
        <p:spPr>
          <a:xfrm>
            <a:off x="1051557" y="4233732"/>
            <a:ext cx="10591798" cy="1200329"/>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45 </a:t>
            </a:r>
            <a:r>
              <a:rPr lang="en-US" sz="2400" b="1" dirty="0">
                <a:solidFill>
                  <a:srgbClr val="7030A0"/>
                </a:solidFill>
                <a:latin typeface="Calibri" panose="020F0502020204030204" pitchFamily="34" charset="0"/>
                <a:cs typeface="Calibri" panose="020F0502020204030204" pitchFamily="34" charset="0"/>
              </a:rPr>
              <a:t>A good man out of the good treasure of his heart brings forth good; and an evil man out of the evil treasure of his heart brings forth evil. For out of the abundance of the heart his mouth speaks.</a:t>
            </a:r>
          </a:p>
        </p:txBody>
      </p:sp>
    </p:spTree>
    <p:extLst>
      <p:ext uri="{BB962C8B-B14F-4D97-AF65-F5344CB8AC3E}">
        <p14:creationId xmlns:p14="http://schemas.microsoft.com/office/powerpoint/2010/main" val="71825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000" fill="hold"/>
                                        <p:tgtEl>
                                          <p:spTgt spid="4"/>
                                        </p:tgtEl>
                                        <p:attrNameLst>
                                          <p:attrName>ppt_x</p:attrName>
                                        </p:attrNameLst>
                                      </p:cBhvr>
                                      <p:tavLst>
                                        <p:tav tm="0">
                                          <p:val>
                                            <p:strVal val="#ppt_x"/>
                                          </p:val>
                                        </p:tav>
                                        <p:tav tm="100000">
                                          <p:val>
                                            <p:strVal val="#ppt_x"/>
                                          </p:val>
                                        </p:tav>
                                      </p:tavLst>
                                    </p:anim>
                                    <p:anim calcmode="lin" valueType="num">
                                      <p:cBhvr additive="base">
                                        <p:cTn id="1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1000" fill="hold"/>
                                        <p:tgtEl>
                                          <p:spTgt spid="5"/>
                                        </p:tgtEl>
                                        <p:attrNameLst>
                                          <p:attrName>ppt_x</p:attrName>
                                        </p:attrNameLst>
                                      </p:cBhvr>
                                      <p:tavLst>
                                        <p:tav tm="0">
                                          <p:val>
                                            <p:strVal val="0-#ppt_w/2"/>
                                          </p:val>
                                        </p:tav>
                                        <p:tav tm="100000">
                                          <p:val>
                                            <p:strVal val="#ppt_x"/>
                                          </p:val>
                                        </p:tav>
                                      </p:tavLst>
                                    </p:anim>
                                    <p:anim calcmode="lin" valueType="num">
                                      <p:cBhvr additive="base">
                                        <p:cTn id="29"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barn(inVertical)">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683443" y="0"/>
            <a:ext cx="6751499" cy="747074"/>
          </a:xfrm>
        </p:spPr>
        <p:txBody>
          <a:bodyPr>
            <a:normAutofit/>
          </a:bodyPr>
          <a:lstStyle/>
          <a:p>
            <a:r>
              <a:rPr lang="en-US" b="1" i="1" u="sng" dirty="0">
                <a:solidFill>
                  <a:srgbClr val="FF0000"/>
                </a:solidFill>
              </a:rPr>
              <a:t>What are we in control of?</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827314" y="650448"/>
            <a:ext cx="11154154" cy="6207551"/>
          </a:xfrm>
        </p:spPr>
        <p:txBody>
          <a:bodyPr>
            <a:normAutofit lnSpcReduction="10000"/>
          </a:bodyPr>
          <a:lstStyle/>
          <a:p>
            <a:r>
              <a:rPr lang="en-US" sz="2400" dirty="0"/>
              <a:t>James 4:13-16</a:t>
            </a:r>
          </a:p>
          <a:p>
            <a:endParaRPr lang="en-US" sz="2400" dirty="0"/>
          </a:p>
          <a:p>
            <a:endParaRPr lang="en-US" sz="2400" dirty="0"/>
          </a:p>
          <a:p>
            <a:endParaRPr lang="en-US" sz="2400" dirty="0"/>
          </a:p>
          <a:p>
            <a:pPr marL="0" indent="0">
              <a:buNone/>
            </a:pPr>
            <a:endParaRPr lang="en-US" sz="2400" dirty="0"/>
          </a:p>
          <a:p>
            <a:pPr marL="0" indent="0">
              <a:buNone/>
            </a:pPr>
            <a:endParaRPr lang="en-US" sz="2400" dirty="0"/>
          </a:p>
          <a:p>
            <a:r>
              <a:rPr lang="en-US" sz="2400" dirty="0"/>
              <a:t>James is telling us that we are NOT in control, we are not sovereign, but God is!</a:t>
            </a:r>
          </a:p>
          <a:p>
            <a:r>
              <a:rPr lang="en-US" sz="2400" dirty="0"/>
              <a:t>Nothing is wrong with planning; but these folks were planning as if THEY were sovereign and in control.</a:t>
            </a:r>
          </a:p>
          <a:p>
            <a:r>
              <a:rPr lang="en-US" sz="2400" dirty="0"/>
              <a:t>Luke 12:19-20 - </a:t>
            </a:r>
          </a:p>
          <a:p>
            <a:pPr marL="0" indent="0">
              <a:buNone/>
            </a:pPr>
            <a:endParaRPr lang="en-US" sz="2400" dirty="0"/>
          </a:p>
          <a:p>
            <a:endParaRPr lang="en-US" sz="2400" dirty="0"/>
          </a:p>
          <a:p>
            <a:r>
              <a:rPr lang="en-US" sz="2400" dirty="0"/>
              <a:t>James giving to us a mindset, God controls all, not me.</a:t>
            </a:r>
          </a:p>
        </p:txBody>
      </p:sp>
      <p:sp>
        <p:nvSpPr>
          <p:cNvPr id="4" name="TextBox 3">
            <a:extLst>
              <a:ext uri="{FF2B5EF4-FFF2-40B4-BE49-F238E27FC236}">
                <a16:creationId xmlns:a16="http://schemas.microsoft.com/office/drawing/2014/main" id="{81839421-5A58-4794-A10B-DC8ABF06BCF4}"/>
              </a:ext>
            </a:extLst>
          </p:cNvPr>
          <p:cNvSpPr txBox="1"/>
          <p:nvPr/>
        </p:nvSpPr>
        <p:spPr>
          <a:xfrm flipH="1">
            <a:off x="827314" y="1070950"/>
            <a:ext cx="10883538" cy="2308324"/>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rPr>
              <a:t>13 </a:t>
            </a:r>
            <a:r>
              <a:rPr lang="en-US" sz="2400" b="1" dirty="0">
                <a:solidFill>
                  <a:srgbClr val="7030A0"/>
                </a:solidFill>
              </a:rPr>
              <a:t>Come now, you who say, “Today or tomorrow </a:t>
            </a:r>
            <a:r>
              <a:rPr lang="en-US" sz="2400" b="1" i="1" u="sng" dirty="0">
                <a:solidFill>
                  <a:srgbClr val="FF0000"/>
                </a:solidFill>
              </a:rPr>
              <a:t>we will go </a:t>
            </a:r>
            <a:r>
              <a:rPr lang="en-US" sz="2400" b="1" dirty="0">
                <a:solidFill>
                  <a:srgbClr val="7030A0"/>
                </a:solidFill>
              </a:rPr>
              <a:t>to such and such a city, spend a year there, buy and sell, and make a profit”; </a:t>
            </a:r>
            <a:r>
              <a:rPr lang="en-US" sz="2400" b="1" baseline="30000" dirty="0">
                <a:solidFill>
                  <a:srgbClr val="7030A0"/>
                </a:solidFill>
              </a:rPr>
              <a:t>14 </a:t>
            </a:r>
            <a:r>
              <a:rPr lang="en-US" sz="2400" b="1" dirty="0">
                <a:solidFill>
                  <a:srgbClr val="7030A0"/>
                </a:solidFill>
              </a:rPr>
              <a:t>whereas you do not know what </a:t>
            </a:r>
            <a:r>
              <a:rPr lang="en-US" sz="2400" b="1" i="1" dirty="0">
                <a:solidFill>
                  <a:srgbClr val="7030A0"/>
                </a:solidFill>
              </a:rPr>
              <a:t>will happen</a:t>
            </a:r>
            <a:r>
              <a:rPr lang="en-US" sz="2400" b="1" dirty="0">
                <a:solidFill>
                  <a:srgbClr val="7030A0"/>
                </a:solidFill>
              </a:rPr>
              <a:t> tomorrow. For what </a:t>
            </a:r>
            <a:r>
              <a:rPr lang="en-US" sz="2400" b="1" i="1" dirty="0">
                <a:solidFill>
                  <a:srgbClr val="7030A0"/>
                </a:solidFill>
              </a:rPr>
              <a:t>is</a:t>
            </a:r>
            <a:r>
              <a:rPr lang="en-US" sz="2400" b="1" dirty="0">
                <a:solidFill>
                  <a:srgbClr val="7030A0"/>
                </a:solidFill>
              </a:rPr>
              <a:t> your life? It is even a vapor that appears for a little time and then vanishes away. </a:t>
            </a:r>
            <a:r>
              <a:rPr lang="en-US" sz="2400" b="1" baseline="30000" dirty="0">
                <a:solidFill>
                  <a:srgbClr val="7030A0"/>
                </a:solidFill>
              </a:rPr>
              <a:t>15 </a:t>
            </a:r>
            <a:r>
              <a:rPr lang="en-US" sz="2400" b="1" dirty="0">
                <a:solidFill>
                  <a:srgbClr val="7030A0"/>
                </a:solidFill>
              </a:rPr>
              <a:t>Instead you </a:t>
            </a:r>
            <a:r>
              <a:rPr lang="en-US" sz="2400" b="1" i="1" dirty="0">
                <a:solidFill>
                  <a:srgbClr val="7030A0"/>
                </a:solidFill>
              </a:rPr>
              <a:t>ought</a:t>
            </a:r>
            <a:r>
              <a:rPr lang="en-US" sz="2400" b="1" dirty="0">
                <a:solidFill>
                  <a:srgbClr val="7030A0"/>
                </a:solidFill>
              </a:rPr>
              <a:t> to say, “If the Lord wills, we shall live and do this or that.” </a:t>
            </a:r>
            <a:r>
              <a:rPr lang="en-US" sz="2400" b="1" baseline="30000" dirty="0">
                <a:solidFill>
                  <a:srgbClr val="7030A0"/>
                </a:solidFill>
              </a:rPr>
              <a:t>16 </a:t>
            </a:r>
            <a:r>
              <a:rPr lang="en-US" sz="2400" b="1" dirty="0">
                <a:solidFill>
                  <a:srgbClr val="7030A0"/>
                </a:solidFill>
              </a:rPr>
              <a:t>But now you boast in your arrogance. All such boasting is evil.</a:t>
            </a:r>
          </a:p>
        </p:txBody>
      </p:sp>
      <p:sp>
        <p:nvSpPr>
          <p:cNvPr id="5" name="TextBox 4">
            <a:extLst>
              <a:ext uri="{FF2B5EF4-FFF2-40B4-BE49-F238E27FC236}">
                <a16:creationId xmlns:a16="http://schemas.microsoft.com/office/drawing/2014/main" id="{A1C72BF8-2080-4498-81E4-07BBEB87EDFA}"/>
              </a:ext>
            </a:extLst>
          </p:cNvPr>
          <p:cNvSpPr txBox="1"/>
          <p:nvPr/>
        </p:nvSpPr>
        <p:spPr>
          <a:xfrm>
            <a:off x="1012371" y="4539344"/>
            <a:ext cx="11298025" cy="1569660"/>
          </a:xfrm>
          <a:prstGeom prst="rect">
            <a:avLst/>
          </a:prstGeom>
          <a:noFill/>
        </p:spPr>
        <p:txBody>
          <a:bodyPr wrap="square" rtlCol="0">
            <a:spAutoFit/>
          </a:bodyPr>
          <a:lstStyle/>
          <a:p>
            <a:r>
              <a:rPr lang="en-US" sz="2400" b="1" baseline="30000" dirty="0"/>
              <a:t>                                                 </a:t>
            </a:r>
            <a:r>
              <a:rPr lang="en-US" sz="2400" b="1" baseline="30000" dirty="0">
                <a:solidFill>
                  <a:srgbClr val="7030A0"/>
                </a:solidFill>
                <a:highlight>
                  <a:srgbClr val="C0C0C0"/>
                </a:highlight>
              </a:rPr>
              <a:t>19 </a:t>
            </a:r>
            <a:r>
              <a:rPr lang="en-US" sz="2400" b="1" dirty="0">
                <a:solidFill>
                  <a:srgbClr val="7030A0"/>
                </a:solidFill>
                <a:highlight>
                  <a:srgbClr val="C0C0C0"/>
                </a:highlight>
              </a:rPr>
              <a:t>And I will say to my soul, “</a:t>
            </a:r>
            <a:r>
              <a:rPr lang="en-US" sz="2400" b="1" i="1" u="sng" dirty="0">
                <a:solidFill>
                  <a:srgbClr val="FF0000"/>
                </a:solidFill>
                <a:highlight>
                  <a:srgbClr val="C0C0C0"/>
                </a:highlight>
              </a:rPr>
              <a:t>Soul, you have many goods laid up for many years; take your ease; eat, drink, and be merry</a:t>
            </a:r>
            <a:r>
              <a:rPr lang="en-US" sz="2400" b="1" dirty="0">
                <a:solidFill>
                  <a:srgbClr val="7030A0"/>
                </a:solidFill>
                <a:highlight>
                  <a:srgbClr val="C0C0C0"/>
                </a:highlight>
              </a:rPr>
              <a:t>.” ’ </a:t>
            </a:r>
            <a:r>
              <a:rPr lang="en-US" sz="2400" b="1" baseline="30000" dirty="0">
                <a:solidFill>
                  <a:srgbClr val="7030A0"/>
                </a:solidFill>
                <a:highlight>
                  <a:srgbClr val="C0C0C0"/>
                </a:highlight>
              </a:rPr>
              <a:t>20 </a:t>
            </a:r>
            <a:r>
              <a:rPr lang="en-US" sz="2400" b="1" dirty="0">
                <a:solidFill>
                  <a:srgbClr val="7030A0"/>
                </a:solidFill>
                <a:highlight>
                  <a:srgbClr val="C0C0C0"/>
                </a:highlight>
              </a:rPr>
              <a:t>But God said to him, ‘Fool! This night your soul will be required of you; then whose will those things be which you have provided?’</a:t>
            </a:r>
          </a:p>
        </p:txBody>
      </p:sp>
    </p:spTree>
    <p:extLst>
      <p:ext uri="{BB962C8B-B14F-4D97-AF65-F5344CB8AC3E}">
        <p14:creationId xmlns:p14="http://schemas.microsoft.com/office/powerpoint/2010/main" val="27574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fill="hold"/>
                                        <p:tgtEl>
                                          <p:spTgt spid="4"/>
                                        </p:tgtEl>
                                        <p:attrNameLst>
                                          <p:attrName>ppt_x</p:attrName>
                                        </p:attrNameLst>
                                      </p:cBhvr>
                                      <p:tavLst>
                                        <p:tav tm="0">
                                          <p:val>
                                            <p:strVal val="#ppt_x"/>
                                          </p:val>
                                        </p:tav>
                                        <p:tav tm="100000">
                                          <p:val>
                                            <p:strVal val="#ppt_x"/>
                                          </p:val>
                                        </p:tav>
                                      </p:tavLst>
                                    </p:anim>
                                    <p:anim calcmode="lin" valueType="num">
                                      <p:cBhvr additive="base">
                                        <p:cTn id="11"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arn(inVertical)">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arn(inVertical)">
                                      <p:cBhvr>
                                        <p:cTn id="26" dur="500"/>
                                        <p:tgtEl>
                                          <p:spTgt spid="3">
                                            <p:txEl>
                                              <p:pRg st="8" end="8"/>
                                            </p:txEl>
                                          </p:spTgt>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arn(inVertical)">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barn(inVertical)">
                                      <p:cBhvr>
                                        <p:cTn id="3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EFB8-D0A6-4492-9831-1A5B2667CF8B}"/>
              </a:ext>
            </a:extLst>
          </p:cNvPr>
          <p:cNvSpPr>
            <a:spLocks noGrp="1"/>
          </p:cNvSpPr>
          <p:nvPr>
            <p:ph type="title"/>
          </p:nvPr>
        </p:nvSpPr>
        <p:spPr>
          <a:xfrm>
            <a:off x="718457" y="0"/>
            <a:ext cx="9601200" cy="838200"/>
          </a:xfrm>
        </p:spPr>
        <p:txBody>
          <a:bodyPr/>
          <a:lstStyle/>
          <a:p>
            <a:r>
              <a:rPr lang="en-US" b="1" i="1" u="sng" dirty="0">
                <a:solidFill>
                  <a:srgbClr val="FF0000"/>
                </a:solidFill>
              </a:rPr>
              <a:t>Alright, I will TRY to answer a question</a:t>
            </a:r>
          </a:p>
        </p:txBody>
      </p:sp>
      <p:sp>
        <p:nvSpPr>
          <p:cNvPr id="3" name="Content Placeholder 2">
            <a:extLst>
              <a:ext uri="{FF2B5EF4-FFF2-40B4-BE49-F238E27FC236}">
                <a16:creationId xmlns:a16="http://schemas.microsoft.com/office/drawing/2014/main" id="{D97C3BCA-FC60-4F50-9DBD-3696D776F7B6}"/>
              </a:ext>
            </a:extLst>
          </p:cNvPr>
          <p:cNvSpPr>
            <a:spLocks noGrp="1"/>
          </p:cNvSpPr>
          <p:nvPr>
            <p:ph idx="1"/>
          </p:nvPr>
        </p:nvSpPr>
        <p:spPr>
          <a:xfrm>
            <a:off x="1012371" y="838200"/>
            <a:ext cx="10940143" cy="5867400"/>
          </a:xfrm>
        </p:spPr>
        <p:txBody>
          <a:bodyPr>
            <a:normAutofit/>
          </a:bodyPr>
          <a:lstStyle/>
          <a:p>
            <a:r>
              <a:rPr lang="en-US" sz="2800" dirty="0">
                <a:latin typeface="Calibri" panose="020F0502020204030204" pitchFamily="34" charset="0"/>
                <a:cs typeface="Calibri" panose="020F0502020204030204" pitchFamily="34" charset="0"/>
              </a:rPr>
              <a:t>Before one of you ask, I will try to answer a tough question here.</a:t>
            </a:r>
          </a:p>
          <a:p>
            <a:r>
              <a:rPr lang="en-US" sz="2800" dirty="0">
                <a:latin typeface="Calibri" panose="020F0502020204030204" pitchFamily="34" charset="0"/>
                <a:cs typeface="Calibri" panose="020F0502020204030204" pitchFamily="34" charset="0"/>
              </a:rPr>
              <a:t>I am not sure this is the CORRECT, TOTAL answer, because it is a tough question!</a:t>
            </a:r>
          </a:p>
          <a:p>
            <a:r>
              <a:rPr lang="en-US" sz="2800" dirty="0">
                <a:latin typeface="Calibri" panose="020F0502020204030204" pitchFamily="34" charset="0"/>
                <a:cs typeface="Calibri" panose="020F0502020204030204" pitchFamily="34" charset="0"/>
              </a:rPr>
              <a:t>As we understand and talk about our reliance on God and His control of us and our lives, a question may appear in our minds:  </a:t>
            </a:r>
          </a:p>
          <a:p>
            <a:r>
              <a:rPr lang="en-US" sz="2800" b="1" i="1" u="sng" dirty="0">
                <a:solidFill>
                  <a:schemeClr val="accent6">
                    <a:lumMod val="75000"/>
                  </a:schemeClr>
                </a:solidFill>
                <a:latin typeface="Calibri" panose="020F0502020204030204" pitchFamily="34" charset="0"/>
                <a:cs typeface="Calibri" panose="020F0502020204030204" pitchFamily="34" charset="0"/>
              </a:rPr>
              <a:t>Do bad things happening to good people mean God is NOT in total control?  Why do bad things happen?</a:t>
            </a:r>
          </a:p>
          <a:p>
            <a:r>
              <a:rPr lang="en-US" sz="2800" dirty="0">
                <a:latin typeface="Calibri" panose="020F0502020204030204" pitchFamily="34" charset="0"/>
                <a:cs typeface="Calibri" panose="020F0502020204030204" pitchFamily="34" charset="0"/>
              </a:rPr>
              <a:t>God’s permission for Satan or allowing man to act in a negative and sinful way, is nevertheless part of God’s ultimate design and final control.</a:t>
            </a:r>
          </a:p>
          <a:p>
            <a:r>
              <a:rPr lang="en-US" sz="2800" dirty="0">
                <a:latin typeface="Calibri" panose="020F0502020204030204" pitchFamily="34" charset="0"/>
                <a:cs typeface="Calibri" panose="020F0502020204030204" pitchFamily="34" charset="0"/>
              </a:rPr>
              <a:t>He is still in control, when bad things happen.</a:t>
            </a:r>
          </a:p>
          <a:p>
            <a:pPr marL="0" indent="0">
              <a:buNone/>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6397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EFB8-D0A6-4492-9831-1A5B2667CF8B}"/>
              </a:ext>
            </a:extLst>
          </p:cNvPr>
          <p:cNvSpPr>
            <a:spLocks noGrp="1"/>
          </p:cNvSpPr>
          <p:nvPr>
            <p:ph type="title"/>
          </p:nvPr>
        </p:nvSpPr>
        <p:spPr>
          <a:xfrm>
            <a:off x="718457" y="0"/>
            <a:ext cx="9601200" cy="838200"/>
          </a:xfrm>
        </p:spPr>
        <p:txBody>
          <a:bodyPr/>
          <a:lstStyle/>
          <a:p>
            <a:r>
              <a:rPr lang="en-US" b="1" i="1" u="sng" dirty="0">
                <a:solidFill>
                  <a:srgbClr val="FF0000"/>
                </a:solidFill>
              </a:rPr>
              <a:t>Alright, I will TRY to answer a question</a:t>
            </a:r>
          </a:p>
        </p:txBody>
      </p:sp>
      <p:sp>
        <p:nvSpPr>
          <p:cNvPr id="3" name="Content Placeholder 2">
            <a:extLst>
              <a:ext uri="{FF2B5EF4-FFF2-40B4-BE49-F238E27FC236}">
                <a16:creationId xmlns:a16="http://schemas.microsoft.com/office/drawing/2014/main" id="{D97C3BCA-FC60-4F50-9DBD-3696D776F7B6}"/>
              </a:ext>
            </a:extLst>
          </p:cNvPr>
          <p:cNvSpPr>
            <a:spLocks noGrp="1"/>
          </p:cNvSpPr>
          <p:nvPr>
            <p:ph idx="1"/>
          </p:nvPr>
        </p:nvSpPr>
        <p:spPr>
          <a:xfrm>
            <a:off x="1012371" y="838200"/>
            <a:ext cx="10940143" cy="5867400"/>
          </a:xfrm>
        </p:spPr>
        <p:txBody>
          <a:bodyPr>
            <a:normAutofit lnSpcReduction="10000"/>
          </a:bodyPr>
          <a:lstStyle/>
          <a:p>
            <a:r>
              <a:rPr lang="en-US" sz="2800" dirty="0"/>
              <a:t>A verse to go to first – I Corinthians 10:13</a:t>
            </a:r>
          </a:p>
          <a:p>
            <a:pPr marL="0" indent="0">
              <a:buNone/>
            </a:pPr>
            <a:endParaRPr lang="en-US" sz="2800" dirty="0"/>
          </a:p>
          <a:p>
            <a:pPr marL="0" indent="0">
              <a:buNone/>
            </a:pPr>
            <a:endParaRPr lang="en-US" sz="2800" dirty="0"/>
          </a:p>
          <a:p>
            <a:pPr marL="0" indent="0">
              <a:buNone/>
            </a:pPr>
            <a:endParaRPr lang="en-US" sz="2800" dirty="0"/>
          </a:p>
          <a:p>
            <a:r>
              <a:rPr lang="en-US" sz="2800" dirty="0"/>
              <a:t>God will NEVER allow us to be tempted above what we can stand and bear.</a:t>
            </a:r>
          </a:p>
          <a:p>
            <a:r>
              <a:rPr lang="en-US" sz="2800" dirty="0">
                <a:latin typeface="Calibri" panose="020F0502020204030204" pitchFamily="34" charset="0"/>
                <a:cs typeface="Calibri" panose="020F0502020204030204" pitchFamily="34" charset="0"/>
              </a:rPr>
              <a:t>So, our God understands if we rely on Him and do as He has said we will overcome.</a:t>
            </a:r>
          </a:p>
          <a:p>
            <a:r>
              <a:rPr lang="en-US" sz="2800" dirty="0">
                <a:latin typeface="Calibri" panose="020F0502020204030204" pitchFamily="34" charset="0"/>
                <a:cs typeface="Calibri" panose="020F0502020204030204" pitchFamily="34" charset="0"/>
              </a:rPr>
              <a:t>This does NOT mean we can handle it by ourselves!  We still will need to pray for help, strength, wisdom in overcoming any temptation we face!</a:t>
            </a:r>
          </a:p>
          <a:p>
            <a:r>
              <a:rPr lang="en-US" sz="2800" dirty="0">
                <a:latin typeface="Calibri" panose="020F0502020204030204" pitchFamily="34" charset="0"/>
                <a:cs typeface="Calibri" panose="020F0502020204030204" pitchFamily="34" charset="0"/>
              </a:rPr>
              <a:t>If we rely on our God in these times, we will overcome not by ourselves but with our God’s help.</a:t>
            </a:r>
          </a:p>
        </p:txBody>
      </p:sp>
      <p:sp>
        <p:nvSpPr>
          <p:cNvPr id="5" name="TextBox 4">
            <a:extLst>
              <a:ext uri="{FF2B5EF4-FFF2-40B4-BE49-F238E27FC236}">
                <a16:creationId xmlns:a16="http://schemas.microsoft.com/office/drawing/2014/main" id="{5CB7AF3D-CF90-4DCE-9942-4955DB2846A3}"/>
              </a:ext>
            </a:extLst>
          </p:cNvPr>
          <p:cNvSpPr txBox="1"/>
          <p:nvPr/>
        </p:nvSpPr>
        <p:spPr>
          <a:xfrm>
            <a:off x="1012371" y="1456453"/>
            <a:ext cx="10809754" cy="1200329"/>
          </a:xfrm>
          <a:prstGeom prst="rect">
            <a:avLst/>
          </a:prstGeom>
          <a:solidFill>
            <a:schemeClr val="bg1">
              <a:lumMod val="85000"/>
            </a:schemeClr>
          </a:solidFill>
          <a:ln w="28575">
            <a:solidFill>
              <a:schemeClr val="tx1"/>
            </a:solidFill>
          </a:ln>
        </p:spPr>
        <p:txBody>
          <a:bodyPr wrap="none" rtlCol="0">
            <a:spAutoFit/>
          </a:bodyPr>
          <a:lstStyle/>
          <a:p>
            <a:pPr algn="ctr"/>
            <a:r>
              <a:rPr lang="en-US" sz="2400" b="1" baseline="30000" dirty="0">
                <a:solidFill>
                  <a:srgbClr val="7030A0"/>
                </a:solidFill>
              </a:rPr>
              <a:t>13 </a:t>
            </a:r>
            <a:r>
              <a:rPr lang="en-US" sz="2400" b="1" dirty="0">
                <a:solidFill>
                  <a:srgbClr val="7030A0"/>
                </a:solidFill>
              </a:rPr>
              <a:t>No temptation has overtaken you except such as is common to man; but God </a:t>
            </a:r>
            <a:r>
              <a:rPr lang="en-US" sz="2400" b="1" i="1" dirty="0">
                <a:solidFill>
                  <a:srgbClr val="7030A0"/>
                </a:solidFill>
              </a:rPr>
              <a:t>is</a:t>
            </a:r>
            <a:r>
              <a:rPr lang="en-US" sz="2400" b="1" dirty="0">
                <a:solidFill>
                  <a:srgbClr val="7030A0"/>
                </a:solidFill>
              </a:rPr>
              <a:t> </a:t>
            </a:r>
          </a:p>
          <a:p>
            <a:pPr algn="ctr"/>
            <a:r>
              <a:rPr lang="en-US" sz="2400" b="1" dirty="0">
                <a:solidFill>
                  <a:srgbClr val="7030A0"/>
                </a:solidFill>
              </a:rPr>
              <a:t>faithful, who will not allow you to be tempted beyond what you are able, but with </a:t>
            </a:r>
          </a:p>
          <a:p>
            <a:pPr algn="ctr"/>
            <a:r>
              <a:rPr lang="en-US" sz="2400" b="1" dirty="0">
                <a:solidFill>
                  <a:srgbClr val="7030A0"/>
                </a:solidFill>
              </a:rPr>
              <a:t>the temptation will also make the way of escape, that you may be able to </a:t>
            </a:r>
            <a:r>
              <a:rPr lang="en-US" sz="2400" b="1" baseline="30000" dirty="0">
                <a:solidFill>
                  <a:srgbClr val="7030A0"/>
                </a:solidFill>
              </a:rPr>
              <a:t>[</a:t>
            </a:r>
            <a:r>
              <a:rPr lang="en-US" sz="2400" b="1" baseline="30000" dirty="0">
                <a:solidFill>
                  <a:srgbClr val="7030A0"/>
                </a:solidFill>
                <a:hlinkClick r:id="rId2" tooltip="See footnote d">
                  <a:extLst>
                    <a:ext uri="{A12FA001-AC4F-418D-AE19-62706E023703}">
                      <ahyp:hlinkClr xmlns:ahyp="http://schemas.microsoft.com/office/drawing/2018/hyperlinkcolor" val="tx"/>
                    </a:ext>
                  </a:extLst>
                </a:hlinkClick>
              </a:rPr>
              <a:t>d</a:t>
            </a:r>
            <a:r>
              <a:rPr lang="en-US" sz="2400" b="1" baseline="30000" dirty="0">
                <a:solidFill>
                  <a:srgbClr val="7030A0"/>
                </a:solidFill>
              </a:rPr>
              <a:t>]</a:t>
            </a:r>
            <a:r>
              <a:rPr lang="en-US" sz="2400" b="1" dirty="0">
                <a:solidFill>
                  <a:srgbClr val="7030A0"/>
                </a:solidFill>
              </a:rPr>
              <a:t>bear </a:t>
            </a:r>
            <a:r>
              <a:rPr lang="en-US" sz="2400" b="1" i="1" dirty="0">
                <a:solidFill>
                  <a:srgbClr val="7030A0"/>
                </a:solidFill>
              </a:rPr>
              <a:t>it</a:t>
            </a:r>
            <a:r>
              <a:rPr lang="en-US" i="1" dirty="0"/>
              <a:t>.</a:t>
            </a:r>
            <a:endParaRPr lang="en-US" dirty="0"/>
          </a:p>
        </p:txBody>
      </p:sp>
    </p:spTree>
    <p:extLst>
      <p:ext uri="{BB962C8B-B14F-4D97-AF65-F5344CB8AC3E}">
        <p14:creationId xmlns:p14="http://schemas.microsoft.com/office/powerpoint/2010/main" val="246300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EFB8-D0A6-4492-9831-1A5B2667CF8B}"/>
              </a:ext>
            </a:extLst>
          </p:cNvPr>
          <p:cNvSpPr>
            <a:spLocks noGrp="1"/>
          </p:cNvSpPr>
          <p:nvPr>
            <p:ph type="title"/>
          </p:nvPr>
        </p:nvSpPr>
        <p:spPr>
          <a:xfrm>
            <a:off x="718457" y="0"/>
            <a:ext cx="9601200" cy="838200"/>
          </a:xfrm>
        </p:spPr>
        <p:txBody>
          <a:bodyPr/>
          <a:lstStyle/>
          <a:p>
            <a:r>
              <a:rPr lang="en-US" b="1" i="1" u="sng" dirty="0">
                <a:solidFill>
                  <a:srgbClr val="FF0000"/>
                </a:solidFill>
              </a:rPr>
              <a:t>Alright, I will TRY to answer a question</a:t>
            </a:r>
          </a:p>
        </p:txBody>
      </p:sp>
      <p:sp>
        <p:nvSpPr>
          <p:cNvPr id="3" name="Content Placeholder 2">
            <a:extLst>
              <a:ext uri="{FF2B5EF4-FFF2-40B4-BE49-F238E27FC236}">
                <a16:creationId xmlns:a16="http://schemas.microsoft.com/office/drawing/2014/main" id="{D97C3BCA-FC60-4F50-9DBD-3696D776F7B6}"/>
              </a:ext>
            </a:extLst>
          </p:cNvPr>
          <p:cNvSpPr>
            <a:spLocks noGrp="1"/>
          </p:cNvSpPr>
          <p:nvPr>
            <p:ph idx="1"/>
          </p:nvPr>
        </p:nvSpPr>
        <p:spPr>
          <a:xfrm>
            <a:off x="1012371" y="838200"/>
            <a:ext cx="10940143" cy="5867400"/>
          </a:xfrm>
        </p:spPr>
        <p:txBody>
          <a:bodyPr>
            <a:normAutofit/>
          </a:bodyPr>
          <a:lstStyle/>
          <a:p>
            <a:r>
              <a:rPr lang="en-US" sz="2800" dirty="0"/>
              <a:t>Let’s look at Luke 22 for a few minutes as we study this question and see what we may garner from the event.</a:t>
            </a:r>
          </a:p>
          <a:p>
            <a:r>
              <a:rPr lang="en-US" sz="2800" dirty="0"/>
              <a:t>Luke 22:31-34 </a:t>
            </a:r>
          </a:p>
          <a:p>
            <a:pPr marL="0" indent="0">
              <a:buNone/>
            </a:pPr>
            <a:endParaRPr lang="en-US" sz="2800" dirty="0"/>
          </a:p>
          <a:p>
            <a:pPr marL="0" indent="0">
              <a:buNone/>
            </a:pPr>
            <a:endParaRPr lang="en-US" sz="2800" dirty="0"/>
          </a:p>
          <a:p>
            <a:pPr marL="0" indent="0">
              <a:buNone/>
            </a:pPr>
            <a:endParaRPr lang="en-US" sz="2800" dirty="0"/>
          </a:p>
          <a:p>
            <a:endParaRPr lang="en-US" sz="2800" dirty="0"/>
          </a:p>
          <a:p>
            <a:endParaRPr lang="en-US" sz="2800" dirty="0"/>
          </a:p>
          <a:p>
            <a:r>
              <a:rPr lang="en-US" sz="2800" dirty="0"/>
              <a:t>Notice he does not say, “</a:t>
            </a:r>
            <a:r>
              <a:rPr lang="en-US" sz="2800" b="1" i="1" u="sng" dirty="0">
                <a:solidFill>
                  <a:srgbClr val="FF0000"/>
                </a:solidFill>
              </a:rPr>
              <a:t>If you have turned again</a:t>
            </a:r>
            <a:r>
              <a:rPr lang="en-US" sz="2800" dirty="0"/>
              <a:t>,” but “</a:t>
            </a:r>
            <a:r>
              <a:rPr lang="en-US" sz="2800" b="1" i="1" u="sng" dirty="0">
                <a:solidFill>
                  <a:srgbClr val="FF0000"/>
                </a:solidFill>
              </a:rPr>
              <a:t>when you have turned again</a:t>
            </a:r>
            <a:r>
              <a:rPr lang="en-US" sz="2800" dirty="0"/>
              <a:t>, strengthen your brothers.”</a:t>
            </a:r>
            <a:endParaRPr lang="en-US" sz="28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3AEBB5D1-5F0A-4439-9DFD-B6AD4CDF493E}"/>
              </a:ext>
            </a:extLst>
          </p:cNvPr>
          <p:cNvSpPr txBox="1"/>
          <p:nvPr/>
        </p:nvSpPr>
        <p:spPr>
          <a:xfrm flipH="1">
            <a:off x="911133" y="2503714"/>
            <a:ext cx="10369734" cy="2308324"/>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31 </a:t>
            </a:r>
            <a:r>
              <a:rPr lang="en-US" sz="2400" b="1" dirty="0">
                <a:solidFill>
                  <a:srgbClr val="7030A0"/>
                </a:solidFill>
                <a:latin typeface="Calibri" panose="020F0502020204030204" pitchFamily="34" charset="0"/>
                <a:cs typeface="Calibri" panose="020F0502020204030204" pitchFamily="34" charset="0"/>
              </a:rPr>
              <a:t>And the Lord said, “Simon, Simon! Indeed, Satan has asked for you, that he may sift </a:t>
            </a:r>
            <a:r>
              <a:rPr lang="en-US" sz="2400" b="1" i="1" dirty="0">
                <a:solidFill>
                  <a:srgbClr val="7030A0"/>
                </a:solidFill>
                <a:latin typeface="Calibri" panose="020F0502020204030204" pitchFamily="34" charset="0"/>
                <a:cs typeface="Calibri" panose="020F0502020204030204" pitchFamily="34" charset="0"/>
              </a:rPr>
              <a:t>you</a:t>
            </a:r>
            <a:r>
              <a:rPr lang="en-US" sz="2400" b="1" dirty="0">
                <a:solidFill>
                  <a:srgbClr val="7030A0"/>
                </a:solidFill>
                <a:latin typeface="Calibri" panose="020F0502020204030204" pitchFamily="34" charset="0"/>
                <a:cs typeface="Calibri" panose="020F0502020204030204" pitchFamily="34" charset="0"/>
              </a:rPr>
              <a:t> as wheat. </a:t>
            </a:r>
            <a:r>
              <a:rPr lang="en-US" sz="2400" b="1" baseline="30000" dirty="0">
                <a:solidFill>
                  <a:srgbClr val="7030A0"/>
                </a:solidFill>
                <a:latin typeface="Calibri" panose="020F0502020204030204" pitchFamily="34" charset="0"/>
                <a:cs typeface="Calibri" panose="020F0502020204030204" pitchFamily="34" charset="0"/>
              </a:rPr>
              <a:t>32 </a:t>
            </a:r>
            <a:r>
              <a:rPr lang="en-US" sz="2400" b="1" dirty="0">
                <a:solidFill>
                  <a:srgbClr val="7030A0"/>
                </a:solidFill>
                <a:latin typeface="Calibri" panose="020F0502020204030204" pitchFamily="34" charset="0"/>
                <a:cs typeface="Calibri" panose="020F0502020204030204" pitchFamily="34" charset="0"/>
              </a:rPr>
              <a:t>But I have prayed for you, that your faith should not fail; and </a:t>
            </a:r>
            <a:r>
              <a:rPr lang="en-US" sz="2400" b="1" u="sng" dirty="0">
                <a:solidFill>
                  <a:srgbClr val="FF0000"/>
                </a:solidFill>
                <a:latin typeface="Calibri" panose="020F0502020204030204" pitchFamily="34" charset="0"/>
                <a:cs typeface="Calibri" panose="020F0502020204030204" pitchFamily="34" charset="0"/>
              </a:rPr>
              <a:t>when you have returned to </a:t>
            </a:r>
            <a:r>
              <a:rPr lang="en-US" sz="2400" b="1" i="1" u="sng" dirty="0">
                <a:solidFill>
                  <a:srgbClr val="FF0000"/>
                </a:solidFill>
                <a:latin typeface="Calibri" panose="020F0502020204030204" pitchFamily="34" charset="0"/>
                <a:cs typeface="Calibri" panose="020F0502020204030204" pitchFamily="34" charset="0"/>
              </a:rPr>
              <a:t>Me</a:t>
            </a:r>
            <a:r>
              <a:rPr lang="en-US" sz="2400" b="1" i="1" dirty="0">
                <a:solidFill>
                  <a:srgbClr val="7030A0"/>
                </a:solidFill>
                <a:latin typeface="Calibri" panose="020F0502020204030204" pitchFamily="34" charset="0"/>
                <a:cs typeface="Calibri" panose="020F0502020204030204" pitchFamily="34" charset="0"/>
              </a:rPr>
              <a:t>,</a:t>
            </a:r>
            <a:r>
              <a:rPr lang="en-US" sz="2400" b="1" dirty="0">
                <a:solidFill>
                  <a:srgbClr val="7030A0"/>
                </a:solidFill>
                <a:latin typeface="Calibri" panose="020F0502020204030204" pitchFamily="34" charset="0"/>
                <a:cs typeface="Calibri" panose="020F0502020204030204" pitchFamily="34" charset="0"/>
              </a:rPr>
              <a:t> strengthen your brethren.” </a:t>
            </a:r>
            <a:r>
              <a:rPr lang="en-US" sz="2400" b="1" baseline="30000" dirty="0">
                <a:solidFill>
                  <a:srgbClr val="7030A0"/>
                </a:solidFill>
                <a:latin typeface="Calibri" panose="020F0502020204030204" pitchFamily="34" charset="0"/>
                <a:cs typeface="Calibri" panose="020F0502020204030204" pitchFamily="34" charset="0"/>
              </a:rPr>
              <a:t>33 </a:t>
            </a:r>
            <a:r>
              <a:rPr lang="en-US" sz="2400" b="1" dirty="0">
                <a:solidFill>
                  <a:srgbClr val="7030A0"/>
                </a:solidFill>
                <a:latin typeface="Calibri" panose="020F0502020204030204" pitchFamily="34" charset="0"/>
                <a:cs typeface="Calibri" panose="020F0502020204030204" pitchFamily="34" charset="0"/>
              </a:rPr>
              <a:t>But he said to Him, “Lord, I am ready to go with You, both to prison and to death.”</a:t>
            </a:r>
          </a:p>
          <a:p>
            <a:pPr algn="ctr"/>
            <a:r>
              <a:rPr lang="en-US" sz="2400" b="1" baseline="30000" dirty="0">
                <a:solidFill>
                  <a:srgbClr val="7030A0"/>
                </a:solidFill>
                <a:latin typeface="Calibri" panose="020F0502020204030204" pitchFamily="34" charset="0"/>
                <a:cs typeface="Calibri" panose="020F0502020204030204" pitchFamily="34" charset="0"/>
              </a:rPr>
              <a:t>34 </a:t>
            </a:r>
            <a:r>
              <a:rPr lang="en-US" sz="2400" b="1" dirty="0">
                <a:solidFill>
                  <a:srgbClr val="7030A0"/>
                </a:solidFill>
                <a:latin typeface="Calibri" panose="020F0502020204030204" pitchFamily="34" charset="0"/>
                <a:cs typeface="Calibri" panose="020F0502020204030204" pitchFamily="34" charset="0"/>
              </a:rPr>
              <a:t>Then He said, “I tell you, Peter, the rooster shall not crow this day before you will deny three times that you know Me.”</a:t>
            </a:r>
          </a:p>
        </p:txBody>
      </p:sp>
    </p:spTree>
    <p:extLst>
      <p:ext uri="{BB962C8B-B14F-4D97-AF65-F5344CB8AC3E}">
        <p14:creationId xmlns:p14="http://schemas.microsoft.com/office/powerpoint/2010/main" val="320489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1000" fill="hold"/>
                                        <p:tgtEl>
                                          <p:spTgt spid="4"/>
                                        </p:tgtEl>
                                        <p:attrNameLst>
                                          <p:attrName>ppt_x</p:attrName>
                                        </p:attrNameLst>
                                      </p:cBhvr>
                                      <p:tavLst>
                                        <p:tav tm="0">
                                          <p:val>
                                            <p:strVal val="#ppt_x"/>
                                          </p:val>
                                        </p:tav>
                                        <p:tav tm="100000">
                                          <p:val>
                                            <p:strVal val="#ppt_x"/>
                                          </p:val>
                                        </p:tav>
                                      </p:tavLst>
                                    </p:anim>
                                    <p:anim calcmode="lin" valueType="num">
                                      <p:cBhvr additive="base">
                                        <p:cTn id="16"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arn(inVertical)">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C790C-BC40-47AC-AE78-66226454785B}"/>
              </a:ext>
            </a:extLst>
          </p:cNvPr>
          <p:cNvSpPr>
            <a:spLocks noGrp="1"/>
          </p:cNvSpPr>
          <p:nvPr>
            <p:ph type="title"/>
          </p:nvPr>
        </p:nvSpPr>
        <p:spPr>
          <a:xfrm>
            <a:off x="751115" y="0"/>
            <a:ext cx="6379029" cy="881743"/>
          </a:xfrm>
        </p:spPr>
        <p:txBody>
          <a:bodyPr/>
          <a:lstStyle/>
          <a:p>
            <a:r>
              <a:rPr lang="en-US" b="1" i="1" u="sng" dirty="0">
                <a:solidFill>
                  <a:srgbClr val="FF0000"/>
                </a:solidFill>
              </a:rPr>
              <a:t>Our dependence on God</a:t>
            </a:r>
          </a:p>
        </p:txBody>
      </p:sp>
      <p:sp>
        <p:nvSpPr>
          <p:cNvPr id="3" name="Content Placeholder 2">
            <a:extLst>
              <a:ext uri="{FF2B5EF4-FFF2-40B4-BE49-F238E27FC236}">
                <a16:creationId xmlns:a16="http://schemas.microsoft.com/office/drawing/2014/main" id="{6EB4AA42-3C90-40BA-8A33-261CBBCC12C8}"/>
              </a:ext>
            </a:extLst>
          </p:cNvPr>
          <p:cNvSpPr>
            <a:spLocks noGrp="1"/>
          </p:cNvSpPr>
          <p:nvPr>
            <p:ph idx="1"/>
          </p:nvPr>
        </p:nvSpPr>
        <p:spPr>
          <a:xfrm>
            <a:off x="990600" y="664029"/>
            <a:ext cx="11049000" cy="5998028"/>
          </a:xfrm>
        </p:spPr>
        <p:txBody>
          <a:bodyPr>
            <a:normAutofit/>
          </a:bodyPr>
          <a:lstStyle/>
          <a:p>
            <a:r>
              <a:rPr lang="en-US" sz="2800" dirty="0"/>
              <a:t>Depending on God is basic to the Christian life. </a:t>
            </a:r>
          </a:p>
          <a:p>
            <a:r>
              <a:rPr lang="en-US" sz="2800" dirty="0"/>
              <a:t>We trust in, or depend on, God for our salvation - </a:t>
            </a:r>
            <a:r>
              <a:rPr lang="en-US" sz="2800" u="sng" dirty="0"/>
              <a:t>Ephesians 2:8–9</a:t>
            </a:r>
            <a:r>
              <a:rPr lang="en-US" sz="2800" dirty="0"/>
              <a:t>. </a:t>
            </a:r>
          </a:p>
          <a:p>
            <a:endParaRPr lang="en-US" sz="2800" dirty="0"/>
          </a:p>
          <a:p>
            <a:pPr marL="0" indent="0">
              <a:buNone/>
            </a:pPr>
            <a:endParaRPr lang="en-US" sz="2800" dirty="0"/>
          </a:p>
          <a:p>
            <a:r>
              <a:rPr lang="en-US" sz="2800" dirty="0"/>
              <a:t>We depend on God for wisdom - </a:t>
            </a:r>
            <a:r>
              <a:rPr lang="en-US" sz="2800" u="sng" dirty="0"/>
              <a:t>James 1:5</a:t>
            </a:r>
            <a:r>
              <a:rPr lang="en-US" sz="2800" dirty="0"/>
              <a:t>. </a:t>
            </a:r>
          </a:p>
          <a:p>
            <a:endParaRPr lang="en-US" sz="2800" dirty="0"/>
          </a:p>
          <a:p>
            <a:pPr marL="0" indent="0">
              <a:buNone/>
            </a:pPr>
            <a:endParaRPr lang="en-US" sz="2800" dirty="0"/>
          </a:p>
          <a:p>
            <a:r>
              <a:rPr lang="en-US" sz="2800" dirty="0"/>
              <a:t>In fact, we depend on God </a:t>
            </a:r>
            <a:r>
              <a:rPr lang="en-US" sz="2800" i="1" dirty="0"/>
              <a:t>for</a:t>
            </a:r>
            <a:r>
              <a:rPr lang="en-US" sz="2800" dirty="0"/>
              <a:t> everything - </a:t>
            </a:r>
            <a:r>
              <a:rPr lang="en-US" sz="2800" u="sng" dirty="0"/>
              <a:t>Psalm 104:27</a:t>
            </a:r>
            <a:endParaRPr lang="en-US" sz="2800" dirty="0"/>
          </a:p>
        </p:txBody>
      </p:sp>
      <p:sp>
        <p:nvSpPr>
          <p:cNvPr id="4" name="TextBox 3">
            <a:extLst>
              <a:ext uri="{FF2B5EF4-FFF2-40B4-BE49-F238E27FC236}">
                <a16:creationId xmlns:a16="http://schemas.microsoft.com/office/drawing/2014/main" id="{D8411864-5B77-43B3-9324-3D7A25F4D477}"/>
              </a:ext>
            </a:extLst>
          </p:cNvPr>
          <p:cNvSpPr txBox="1"/>
          <p:nvPr/>
        </p:nvSpPr>
        <p:spPr>
          <a:xfrm>
            <a:off x="1251639" y="1850571"/>
            <a:ext cx="10526921"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For by grace you have been saved through faith, and that </a:t>
            </a:r>
            <a:r>
              <a:rPr lang="en-US" sz="2400" b="1" i="1" u="sng" dirty="0">
                <a:solidFill>
                  <a:srgbClr val="FF0000"/>
                </a:solidFill>
                <a:latin typeface="Calibri" panose="020F0502020204030204" pitchFamily="34" charset="0"/>
                <a:cs typeface="Calibri" panose="020F0502020204030204" pitchFamily="34" charset="0"/>
              </a:rPr>
              <a:t>not of yourselves</a:t>
            </a:r>
            <a:r>
              <a:rPr lang="en-US" sz="2400" b="1" dirty="0">
                <a:solidFill>
                  <a:srgbClr val="7030A0"/>
                </a:solidFill>
                <a:latin typeface="Calibri" panose="020F0502020204030204" pitchFamily="34" charset="0"/>
                <a:cs typeface="Calibri" panose="020F0502020204030204" pitchFamily="34" charset="0"/>
              </a:rPr>
              <a:t>; </a:t>
            </a:r>
            <a:r>
              <a:rPr lang="en-US" sz="2400" b="1" i="1" dirty="0">
                <a:solidFill>
                  <a:srgbClr val="7030A0"/>
                </a:solidFill>
                <a:latin typeface="Calibri" panose="020F0502020204030204" pitchFamily="34" charset="0"/>
                <a:cs typeface="Calibri" panose="020F0502020204030204" pitchFamily="34" charset="0"/>
              </a:rPr>
              <a:t>it is</a:t>
            </a:r>
          </a:p>
          <a:p>
            <a:pPr algn="ctr"/>
            <a:r>
              <a:rPr lang="en-US" sz="2400" b="1" dirty="0">
                <a:solidFill>
                  <a:srgbClr val="7030A0"/>
                </a:solidFill>
                <a:latin typeface="Calibri" panose="020F0502020204030204" pitchFamily="34" charset="0"/>
                <a:cs typeface="Calibri" panose="020F0502020204030204" pitchFamily="34" charset="0"/>
              </a:rPr>
              <a:t> the gift of God, </a:t>
            </a:r>
            <a:r>
              <a:rPr lang="en-US" sz="2400" b="1" baseline="30000" dirty="0">
                <a:solidFill>
                  <a:srgbClr val="7030A0"/>
                </a:solidFill>
                <a:latin typeface="Calibri" panose="020F0502020204030204" pitchFamily="34" charset="0"/>
                <a:cs typeface="Calibri" panose="020F0502020204030204" pitchFamily="34" charset="0"/>
              </a:rPr>
              <a:t>9 </a:t>
            </a:r>
            <a:r>
              <a:rPr lang="en-US" sz="2400" b="1" dirty="0">
                <a:solidFill>
                  <a:srgbClr val="7030A0"/>
                </a:solidFill>
                <a:latin typeface="Calibri" panose="020F0502020204030204" pitchFamily="34" charset="0"/>
                <a:cs typeface="Calibri" panose="020F0502020204030204" pitchFamily="34" charset="0"/>
              </a:rPr>
              <a:t>not of works, lest anyone should boast</a:t>
            </a:r>
            <a:r>
              <a:rPr lang="en-US" dirty="0"/>
              <a:t>.</a:t>
            </a:r>
          </a:p>
        </p:txBody>
      </p:sp>
      <p:sp>
        <p:nvSpPr>
          <p:cNvPr id="5" name="TextBox 4">
            <a:extLst>
              <a:ext uri="{FF2B5EF4-FFF2-40B4-BE49-F238E27FC236}">
                <a16:creationId xmlns:a16="http://schemas.microsoft.com/office/drawing/2014/main" id="{FDDBBADE-FF76-4349-8636-5F672D6CC5CE}"/>
              </a:ext>
            </a:extLst>
          </p:cNvPr>
          <p:cNvSpPr txBox="1"/>
          <p:nvPr/>
        </p:nvSpPr>
        <p:spPr>
          <a:xfrm>
            <a:off x="1485004" y="3452611"/>
            <a:ext cx="10060190"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5 </a:t>
            </a:r>
            <a:r>
              <a:rPr lang="en-US" sz="2400" b="1" dirty="0">
                <a:solidFill>
                  <a:srgbClr val="7030A0"/>
                </a:solidFill>
                <a:latin typeface="Calibri" panose="020F0502020204030204" pitchFamily="34" charset="0"/>
                <a:cs typeface="Calibri" panose="020F0502020204030204" pitchFamily="34" charset="0"/>
              </a:rPr>
              <a:t>If any of </a:t>
            </a:r>
            <a:r>
              <a:rPr lang="en-US" sz="2400" b="1" i="1" u="sng" dirty="0">
                <a:solidFill>
                  <a:srgbClr val="FF0000"/>
                </a:solidFill>
                <a:latin typeface="Calibri" panose="020F0502020204030204" pitchFamily="34" charset="0"/>
                <a:cs typeface="Calibri" panose="020F0502020204030204" pitchFamily="34" charset="0"/>
              </a:rPr>
              <a:t>you lacks wisdom</a:t>
            </a:r>
            <a:r>
              <a:rPr lang="en-US" sz="2400" b="1" dirty="0">
                <a:solidFill>
                  <a:srgbClr val="7030A0"/>
                </a:solidFill>
                <a:latin typeface="Calibri" panose="020F0502020204030204" pitchFamily="34" charset="0"/>
                <a:cs typeface="Calibri" panose="020F0502020204030204" pitchFamily="34" charset="0"/>
              </a:rPr>
              <a:t>, let him ask of God, who gives to all liberally and </a:t>
            </a:r>
          </a:p>
          <a:p>
            <a:pPr algn="ctr"/>
            <a:r>
              <a:rPr lang="en-US" sz="2400" b="1" dirty="0">
                <a:solidFill>
                  <a:srgbClr val="7030A0"/>
                </a:solidFill>
                <a:latin typeface="Calibri" panose="020F0502020204030204" pitchFamily="34" charset="0"/>
                <a:cs typeface="Calibri" panose="020F0502020204030204" pitchFamily="34" charset="0"/>
              </a:rPr>
              <a:t>without reproach, and it will be given to him</a:t>
            </a:r>
            <a:r>
              <a:rPr lang="en-US" dirty="0"/>
              <a:t>.</a:t>
            </a:r>
          </a:p>
        </p:txBody>
      </p:sp>
      <p:sp>
        <p:nvSpPr>
          <p:cNvPr id="6" name="TextBox 5">
            <a:extLst>
              <a:ext uri="{FF2B5EF4-FFF2-40B4-BE49-F238E27FC236}">
                <a16:creationId xmlns:a16="http://schemas.microsoft.com/office/drawing/2014/main" id="{DFD3BADE-7FD5-4F27-90CF-BA987C20FD82}"/>
              </a:ext>
            </a:extLst>
          </p:cNvPr>
          <p:cNvSpPr txBox="1"/>
          <p:nvPr/>
        </p:nvSpPr>
        <p:spPr>
          <a:xfrm>
            <a:off x="2383970" y="5225144"/>
            <a:ext cx="8262257" cy="830997"/>
          </a:xfrm>
          <a:prstGeom prst="rect">
            <a:avLst/>
          </a:prstGeom>
          <a:solidFill>
            <a:schemeClr val="bg1">
              <a:lumMod val="85000"/>
            </a:schemeClr>
          </a:solidFill>
          <a:ln w="28575">
            <a:solidFill>
              <a:schemeClr val="tx1"/>
            </a:solidFill>
          </a:ln>
        </p:spPr>
        <p:txBody>
          <a:bodyPr wrap="square" rtlCol="0">
            <a:spAutoFit/>
          </a:bodyPr>
          <a:lstStyle/>
          <a:p>
            <a:pPr algn="ctr"/>
            <a:r>
              <a:rPr lang="en-US" sz="2400" b="1" i="1" u="sng" dirty="0">
                <a:solidFill>
                  <a:srgbClr val="FF0000"/>
                </a:solidFill>
              </a:rPr>
              <a:t>These all wait for You</a:t>
            </a:r>
            <a:r>
              <a:rPr lang="en-US" sz="2400" b="1" dirty="0">
                <a:solidFill>
                  <a:srgbClr val="7030A0"/>
                </a:solidFill>
              </a:rPr>
              <a:t>,</a:t>
            </a:r>
            <a:br>
              <a:rPr lang="en-US" sz="2400" b="1" dirty="0">
                <a:solidFill>
                  <a:srgbClr val="7030A0"/>
                </a:solidFill>
              </a:rPr>
            </a:br>
            <a:r>
              <a:rPr lang="en-US" sz="2400" b="1" dirty="0">
                <a:solidFill>
                  <a:srgbClr val="7030A0"/>
                </a:solidFill>
              </a:rPr>
              <a:t>That You may give </a:t>
            </a:r>
            <a:r>
              <a:rPr lang="en-US" sz="2400" b="1" i="1" dirty="0">
                <a:solidFill>
                  <a:srgbClr val="7030A0"/>
                </a:solidFill>
              </a:rPr>
              <a:t>them</a:t>
            </a:r>
            <a:r>
              <a:rPr lang="en-US" sz="2400" b="1" dirty="0">
                <a:solidFill>
                  <a:srgbClr val="7030A0"/>
                </a:solidFill>
              </a:rPr>
              <a:t> their food in due season.</a:t>
            </a:r>
          </a:p>
        </p:txBody>
      </p:sp>
    </p:spTree>
    <p:extLst>
      <p:ext uri="{BB962C8B-B14F-4D97-AF65-F5344CB8AC3E}">
        <p14:creationId xmlns:p14="http://schemas.microsoft.com/office/powerpoint/2010/main" val="118558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EFB8-D0A6-4492-9831-1A5B2667CF8B}"/>
              </a:ext>
            </a:extLst>
          </p:cNvPr>
          <p:cNvSpPr>
            <a:spLocks noGrp="1"/>
          </p:cNvSpPr>
          <p:nvPr>
            <p:ph type="title"/>
          </p:nvPr>
        </p:nvSpPr>
        <p:spPr>
          <a:xfrm>
            <a:off x="718457" y="0"/>
            <a:ext cx="9601200" cy="838200"/>
          </a:xfrm>
        </p:spPr>
        <p:txBody>
          <a:bodyPr/>
          <a:lstStyle/>
          <a:p>
            <a:r>
              <a:rPr lang="en-US" b="1" i="1" u="sng" dirty="0">
                <a:solidFill>
                  <a:srgbClr val="FF0000"/>
                </a:solidFill>
              </a:rPr>
              <a:t>Alright, I will TRY to answer a question</a:t>
            </a:r>
          </a:p>
        </p:txBody>
      </p:sp>
      <p:sp>
        <p:nvSpPr>
          <p:cNvPr id="3" name="Content Placeholder 2">
            <a:extLst>
              <a:ext uri="{FF2B5EF4-FFF2-40B4-BE49-F238E27FC236}">
                <a16:creationId xmlns:a16="http://schemas.microsoft.com/office/drawing/2014/main" id="{D97C3BCA-FC60-4F50-9DBD-3696D776F7B6}"/>
              </a:ext>
            </a:extLst>
          </p:cNvPr>
          <p:cNvSpPr>
            <a:spLocks noGrp="1"/>
          </p:cNvSpPr>
          <p:nvPr>
            <p:ph idx="1"/>
          </p:nvPr>
        </p:nvSpPr>
        <p:spPr>
          <a:xfrm>
            <a:off x="1012371" y="838200"/>
            <a:ext cx="10940143" cy="6019800"/>
          </a:xfrm>
        </p:spPr>
        <p:txBody>
          <a:bodyPr>
            <a:normAutofit lnSpcReduction="10000"/>
          </a:bodyPr>
          <a:lstStyle/>
          <a:p>
            <a:pPr fontAlgn="base"/>
            <a:r>
              <a:rPr lang="en-US" sz="2800" dirty="0"/>
              <a:t>In other words, “Yes, I’m going to give Satan permission to sift you like wheat, and I know it’s going to involve three denials. I know you’re going to turn, and I know that the purpose of bringing you back according to my prayer is that you might strengthen your brothers.”</a:t>
            </a:r>
          </a:p>
          <a:p>
            <a:pPr fontAlgn="base"/>
            <a:r>
              <a:rPr lang="en-US" sz="2800" dirty="0"/>
              <a:t>Even in situations where God is </a:t>
            </a:r>
            <a:r>
              <a:rPr lang="en-US" sz="2800" i="1" dirty="0"/>
              <a:t>permitting</a:t>
            </a:r>
            <a:r>
              <a:rPr lang="en-US" sz="2800" dirty="0"/>
              <a:t>, </a:t>
            </a:r>
            <a:r>
              <a:rPr lang="en-US" sz="2800" b="1" i="1" u="sng" dirty="0">
                <a:solidFill>
                  <a:srgbClr val="FF0000"/>
                </a:solidFill>
              </a:rPr>
              <a:t>He is permitting by design</a:t>
            </a:r>
            <a:r>
              <a:rPr lang="en-US" sz="2800" dirty="0"/>
              <a:t>. When you permit something and you know what it’s going to do and you know all of its outcomes and you go ahead and permit it, you permit it wisely if you’re God — and then it wisely fits into the overall pattern of what you are planning and doing </a:t>
            </a:r>
            <a:r>
              <a:rPr lang="en-US" sz="2800" b="1" i="1" u="sng" dirty="0">
                <a:solidFill>
                  <a:srgbClr val="7030A0"/>
                </a:solidFill>
              </a:rPr>
              <a:t>to burn off the impurities in His people’s lives and make them more fit for heaven.</a:t>
            </a:r>
          </a:p>
          <a:p>
            <a:pPr fontAlgn="base"/>
            <a:r>
              <a:rPr lang="en-US" sz="2800" dirty="0"/>
              <a:t>Let me end with a statement and a question. The statement is that human beings are responsible, accountable, praiseworthy, or blameworthy for what they do. God’s sovereignty does not diminish human accountability. That’s the statement.</a:t>
            </a: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413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CEFB8-D0A6-4492-9831-1A5B2667CF8B}"/>
              </a:ext>
            </a:extLst>
          </p:cNvPr>
          <p:cNvSpPr>
            <a:spLocks noGrp="1"/>
          </p:cNvSpPr>
          <p:nvPr>
            <p:ph type="title"/>
          </p:nvPr>
        </p:nvSpPr>
        <p:spPr>
          <a:xfrm>
            <a:off x="718457" y="0"/>
            <a:ext cx="9601200" cy="838200"/>
          </a:xfrm>
        </p:spPr>
        <p:txBody>
          <a:bodyPr/>
          <a:lstStyle/>
          <a:p>
            <a:r>
              <a:rPr lang="en-US" b="1" i="1" u="sng" dirty="0">
                <a:solidFill>
                  <a:srgbClr val="FF0000"/>
                </a:solidFill>
              </a:rPr>
              <a:t>Alright, I will TRY to answer a question</a:t>
            </a:r>
          </a:p>
        </p:txBody>
      </p:sp>
      <p:sp>
        <p:nvSpPr>
          <p:cNvPr id="3" name="Content Placeholder 2">
            <a:extLst>
              <a:ext uri="{FF2B5EF4-FFF2-40B4-BE49-F238E27FC236}">
                <a16:creationId xmlns:a16="http://schemas.microsoft.com/office/drawing/2014/main" id="{D97C3BCA-FC60-4F50-9DBD-3696D776F7B6}"/>
              </a:ext>
            </a:extLst>
          </p:cNvPr>
          <p:cNvSpPr>
            <a:spLocks noGrp="1"/>
          </p:cNvSpPr>
          <p:nvPr>
            <p:ph idx="1"/>
          </p:nvPr>
        </p:nvSpPr>
        <p:spPr>
          <a:xfrm>
            <a:off x="1012371" y="669303"/>
            <a:ext cx="10940143" cy="6188697"/>
          </a:xfrm>
        </p:spPr>
        <p:txBody>
          <a:bodyPr>
            <a:normAutofit/>
          </a:bodyPr>
          <a:lstStyle/>
          <a:p>
            <a:pPr fontAlgn="base"/>
            <a:r>
              <a:rPr lang="en-US" sz="2800" dirty="0"/>
              <a:t>And now the question:  Have you totally and in all ways submitted to God and thus totally relying on Him to lead, guide and take care of you totally in your life?</a:t>
            </a:r>
          </a:p>
          <a:p>
            <a:pPr fontAlgn="base"/>
            <a:r>
              <a:rPr lang="en-US" sz="2800" dirty="0"/>
              <a:t>May we NEVER forget, THIS LIFE IS NOT THE GOAL!!</a:t>
            </a:r>
          </a:p>
          <a:p>
            <a:pPr fontAlgn="base"/>
            <a:r>
              <a:rPr lang="en-US" sz="2800" dirty="0"/>
              <a:t>We cannot and do not live in such a way to lengthen our life in THIS LIFE but to PREPARE for the next life!!</a:t>
            </a:r>
          </a:p>
          <a:p>
            <a:pPr fontAlgn="base"/>
            <a:r>
              <a:rPr lang="en-US" sz="2800" dirty="0"/>
              <a:t>So many passages tell us to be ONLY concerned with the next life: “If your right hand offends, cut it off”, </a:t>
            </a:r>
            <a:r>
              <a:rPr lang="en-US" sz="2800" dirty="0" err="1"/>
              <a:t>ect</a:t>
            </a:r>
            <a:endParaRPr lang="en-US" sz="2800" dirty="0"/>
          </a:p>
          <a:p>
            <a:pPr fontAlgn="base"/>
            <a:r>
              <a:rPr lang="en-US" sz="2800" dirty="0"/>
              <a:t>When we pray “without ceasing” and we acknowledge over and over again, we are NOT in control, but TOTALLY reliant on our God for ALL things, we are changing ourselves with this understanding and PRACTICE in our lives every single day and becoming better people to enter into heaven!</a:t>
            </a: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1088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689728" y="0"/>
            <a:ext cx="5406272" cy="747074"/>
          </a:xfrm>
        </p:spPr>
        <p:txBody>
          <a:bodyPr/>
          <a:lstStyle/>
          <a:p>
            <a:r>
              <a:rPr lang="en-US" dirty="0"/>
              <a:t>Concluding Thoughts</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923827" y="641023"/>
            <a:ext cx="11142482" cy="6042581"/>
          </a:xfrm>
        </p:spPr>
        <p:txBody>
          <a:bodyPr>
            <a:normAutofit fontScale="92500" lnSpcReduction="20000"/>
          </a:bodyPr>
          <a:lstStyle/>
          <a:p>
            <a:r>
              <a:rPr lang="en-US" sz="3200" dirty="0"/>
              <a:t>Americans have a false sense of control and independence.</a:t>
            </a:r>
          </a:p>
          <a:p>
            <a:r>
              <a:rPr lang="en-US" sz="3200" dirty="0"/>
              <a:t>As Christians, we need to understand we are NOT in control of anything other than ourselves.</a:t>
            </a:r>
          </a:p>
          <a:p>
            <a:r>
              <a:rPr lang="en-US" sz="3200" dirty="0"/>
              <a:t>Our praying constantly and talking about our reliance on God to God, is one of the ways that helps us truly understand this important fact in a Christian’s life.</a:t>
            </a:r>
          </a:p>
          <a:p>
            <a:r>
              <a:rPr lang="en-US" sz="3200" dirty="0"/>
              <a:t>A healthy and proper focused prayer life, helps us to understand and remind us constantly, that we are reliant on our God for all things in our lives.</a:t>
            </a:r>
          </a:p>
          <a:p>
            <a:r>
              <a:rPr lang="en-US" sz="3200" dirty="0"/>
              <a:t>This will help us get through the TOUGH SCARY times we all face</a:t>
            </a:r>
          </a:p>
          <a:p>
            <a:r>
              <a:rPr lang="en-US" sz="3200" dirty="0"/>
              <a:t>It is in this way then, that our prayers transform/change us into the type person God wants us to be.</a:t>
            </a:r>
          </a:p>
          <a:p>
            <a:r>
              <a:rPr lang="en-US" sz="3200" dirty="0"/>
              <a:t>A child of His that will exalt Him as the ONLY true being in this world who controls all and everything including us.</a:t>
            </a:r>
          </a:p>
        </p:txBody>
      </p:sp>
    </p:spTree>
    <p:extLst>
      <p:ext uri="{BB962C8B-B14F-4D97-AF65-F5344CB8AC3E}">
        <p14:creationId xmlns:p14="http://schemas.microsoft.com/office/powerpoint/2010/main" val="27141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C790C-BC40-47AC-AE78-66226454785B}"/>
              </a:ext>
            </a:extLst>
          </p:cNvPr>
          <p:cNvSpPr>
            <a:spLocks noGrp="1"/>
          </p:cNvSpPr>
          <p:nvPr>
            <p:ph type="title"/>
          </p:nvPr>
        </p:nvSpPr>
        <p:spPr>
          <a:xfrm>
            <a:off x="751115" y="0"/>
            <a:ext cx="6379029" cy="881743"/>
          </a:xfrm>
        </p:spPr>
        <p:txBody>
          <a:bodyPr/>
          <a:lstStyle/>
          <a:p>
            <a:r>
              <a:rPr lang="en-US" b="1" i="1" u="sng" dirty="0">
                <a:solidFill>
                  <a:srgbClr val="FF0000"/>
                </a:solidFill>
              </a:rPr>
              <a:t>Our dependence on God</a:t>
            </a:r>
          </a:p>
        </p:txBody>
      </p:sp>
      <p:sp>
        <p:nvSpPr>
          <p:cNvPr id="3" name="Content Placeholder 2">
            <a:extLst>
              <a:ext uri="{FF2B5EF4-FFF2-40B4-BE49-F238E27FC236}">
                <a16:creationId xmlns:a16="http://schemas.microsoft.com/office/drawing/2014/main" id="{6EB4AA42-3C90-40BA-8A33-261CBBCC12C8}"/>
              </a:ext>
            </a:extLst>
          </p:cNvPr>
          <p:cNvSpPr>
            <a:spLocks noGrp="1"/>
          </p:cNvSpPr>
          <p:nvPr>
            <p:ph idx="1"/>
          </p:nvPr>
        </p:nvSpPr>
        <p:spPr>
          <a:xfrm>
            <a:off x="990600" y="664029"/>
            <a:ext cx="11049000" cy="5998028"/>
          </a:xfrm>
        </p:spPr>
        <p:txBody>
          <a:bodyPr>
            <a:normAutofit/>
          </a:bodyPr>
          <a:lstStyle/>
          <a:p>
            <a:r>
              <a:rPr lang="en-US" sz="2800" dirty="0"/>
              <a:t>Depending on God is basic to the Christian life. </a:t>
            </a:r>
          </a:p>
          <a:p>
            <a:r>
              <a:rPr lang="en-US" sz="2800" dirty="0"/>
              <a:t>And </a:t>
            </a:r>
            <a:r>
              <a:rPr lang="en-US" sz="2800" i="1" dirty="0"/>
              <a:t>in</a:t>
            </a:r>
            <a:r>
              <a:rPr lang="en-US" sz="2800" dirty="0"/>
              <a:t> everything - </a:t>
            </a:r>
            <a:r>
              <a:rPr lang="en-US" sz="2800" u="sng" dirty="0"/>
              <a:t>Proverbs 3:5–6</a:t>
            </a:r>
            <a:r>
              <a:rPr lang="en-US" sz="2800" dirty="0"/>
              <a:t>.</a:t>
            </a:r>
          </a:p>
        </p:txBody>
      </p:sp>
      <p:sp>
        <p:nvSpPr>
          <p:cNvPr id="6" name="TextBox 5">
            <a:extLst>
              <a:ext uri="{FF2B5EF4-FFF2-40B4-BE49-F238E27FC236}">
                <a16:creationId xmlns:a16="http://schemas.microsoft.com/office/drawing/2014/main" id="{30E1730C-35DC-4CD9-ABA6-95A1C93FB59F}"/>
              </a:ext>
            </a:extLst>
          </p:cNvPr>
          <p:cNvSpPr txBox="1"/>
          <p:nvPr/>
        </p:nvSpPr>
        <p:spPr>
          <a:xfrm>
            <a:off x="2383971" y="1859340"/>
            <a:ext cx="7424057" cy="1569660"/>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5 </a:t>
            </a:r>
            <a:r>
              <a:rPr lang="en-US" sz="2400" b="1" dirty="0">
                <a:solidFill>
                  <a:srgbClr val="7030A0"/>
                </a:solidFill>
                <a:latin typeface="Calibri" panose="020F0502020204030204" pitchFamily="34" charset="0"/>
                <a:cs typeface="Calibri" panose="020F0502020204030204" pitchFamily="34" charset="0"/>
              </a:rPr>
              <a:t>Trust in the </a:t>
            </a:r>
            <a:r>
              <a:rPr lang="en-US" sz="2400" b="1" cap="small" dirty="0">
                <a:solidFill>
                  <a:srgbClr val="7030A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with all your heart,</a:t>
            </a:r>
            <a:br>
              <a:rPr lang="en-US" sz="2400" b="1" dirty="0">
                <a:solidFill>
                  <a:srgbClr val="7030A0"/>
                </a:solidFill>
                <a:latin typeface="Calibri" panose="020F0502020204030204" pitchFamily="34" charset="0"/>
                <a:cs typeface="Calibri" panose="020F0502020204030204" pitchFamily="34" charset="0"/>
              </a:rPr>
            </a:br>
            <a:r>
              <a:rPr lang="en-US" sz="2400" b="1" i="1" u="sng" dirty="0">
                <a:solidFill>
                  <a:srgbClr val="FF0000"/>
                </a:solidFill>
                <a:latin typeface="Calibri" panose="020F0502020204030204" pitchFamily="34" charset="0"/>
                <a:cs typeface="Calibri" panose="020F0502020204030204" pitchFamily="34" charset="0"/>
              </a:rPr>
              <a:t>And lean not on your own understanding;</a:t>
            </a:r>
            <a:br>
              <a:rPr lang="en-US" sz="2400" b="1" i="1" u="sng" dirty="0">
                <a:solidFill>
                  <a:srgbClr val="FF0000"/>
                </a:solidFill>
                <a:latin typeface="Calibri" panose="020F0502020204030204" pitchFamily="34" charset="0"/>
                <a:cs typeface="Calibri" panose="020F0502020204030204" pitchFamily="34" charset="0"/>
              </a:rPr>
            </a:br>
            <a:r>
              <a:rPr lang="en-US" sz="2400" b="1" i="1" u="sng" baseline="30000" dirty="0">
                <a:solidFill>
                  <a:srgbClr val="FF0000"/>
                </a:solidFill>
                <a:latin typeface="Calibri" panose="020F0502020204030204" pitchFamily="34" charset="0"/>
                <a:cs typeface="Calibri" panose="020F0502020204030204" pitchFamily="34" charset="0"/>
              </a:rPr>
              <a:t>6 </a:t>
            </a:r>
            <a:r>
              <a:rPr lang="en-US" sz="2400" b="1" i="1" u="sng" dirty="0">
                <a:solidFill>
                  <a:srgbClr val="FF0000"/>
                </a:solidFill>
                <a:latin typeface="Calibri" panose="020F0502020204030204" pitchFamily="34" charset="0"/>
                <a:cs typeface="Calibri" panose="020F0502020204030204" pitchFamily="34" charset="0"/>
              </a:rPr>
              <a:t>In all your ways acknowledge Him</a:t>
            </a:r>
            <a:r>
              <a:rPr lang="en-US" sz="2400" b="1" dirty="0">
                <a:solidFill>
                  <a:srgbClr val="7030A0"/>
                </a:solidFill>
                <a:latin typeface="Calibri" panose="020F0502020204030204" pitchFamily="34" charset="0"/>
                <a:cs typeface="Calibri" panose="020F0502020204030204" pitchFamily="34" charset="0"/>
              </a:rPr>
              <a:t>,</a:t>
            </a:r>
            <a:br>
              <a:rPr lang="en-US" sz="2400" b="1" dirty="0">
                <a:solidFill>
                  <a:srgbClr val="7030A0"/>
                </a:solidFill>
                <a:latin typeface="Calibri" panose="020F0502020204030204" pitchFamily="34" charset="0"/>
                <a:cs typeface="Calibri" panose="020F0502020204030204" pitchFamily="34" charset="0"/>
              </a:rPr>
            </a:br>
            <a:r>
              <a:rPr lang="en-US" sz="2400" b="1" dirty="0">
                <a:solidFill>
                  <a:srgbClr val="7030A0"/>
                </a:solidFill>
                <a:latin typeface="Calibri" panose="020F0502020204030204" pitchFamily="34" charset="0"/>
                <a:cs typeface="Calibri" panose="020F0502020204030204" pitchFamily="34" charset="0"/>
              </a:rPr>
              <a:t>And He shall direct your paths.</a:t>
            </a:r>
          </a:p>
        </p:txBody>
      </p:sp>
    </p:spTree>
    <p:extLst>
      <p:ext uri="{BB962C8B-B14F-4D97-AF65-F5344CB8AC3E}">
        <p14:creationId xmlns:p14="http://schemas.microsoft.com/office/powerpoint/2010/main" val="108682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6D319-5FAF-4D75-A080-2A041F6D6437}"/>
              </a:ext>
            </a:extLst>
          </p:cNvPr>
          <p:cNvSpPr>
            <a:spLocks noGrp="1"/>
          </p:cNvSpPr>
          <p:nvPr>
            <p:ph type="title"/>
          </p:nvPr>
        </p:nvSpPr>
        <p:spPr>
          <a:xfrm>
            <a:off x="701749" y="0"/>
            <a:ext cx="4916626" cy="781493"/>
          </a:xfrm>
        </p:spPr>
        <p:txBody>
          <a:bodyPr/>
          <a:lstStyle/>
          <a:p>
            <a:r>
              <a:rPr lang="en-US" dirty="0"/>
              <a:t>Introduction</a:t>
            </a:r>
          </a:p>
        </p:txBody>
      </p:sp>
      <p:sp>
        <p:nvSpPr>
          <p:cNvPr id="3" name="Content Placeholder 2">
            <a:extLst>
              <a:ext uri="{FF2B5EF4-FFF2-40B4-BE49-F238E27FC236}">
                <a16:creationId xmlns:a16="http://schemas.microsoft.com/office/drawing/2014/main" id="{5537E0A4-2A41-48D9-BE09-0E0482298867}"/>
              </a:ext>
            </a:extLst>
          </p:cNvPr>
          <p:cNvSpPr>
            <a:spLocks noGrp="1"/>
          </p:cNvSpPr>
          <p:nvPr>
            <p:ph idx="1"/>
          </p:nvPr>
        </p:nvSpPr>
        <p:spPr>
          <a:xfrm>
            <a:off x="1074656" y="603315"/>
            <a:ext cx="10812544" cy="5988871"/>
          </a:xfrm>
        </p:spPr>
        <p:txBody>
          <a:bodyPr>
            <a:normAutofit lnSpcReduction="10000"/>
          </a:bodyPr>
          <a:lstStyle/>
          <a:p>
            <a:r>
              <a:rPr lang="en-US" sz="3200" dirty="0"/>
              <a:t>As we have studied, prayer is a transformation agent that will make us more the person that God wants us to be.</a:t>
            </a:r>
          </a:p>
          <a:p>
            <a:r>
              <a:rPr lang="en-US" sz="3200" dirty="0"/>
              <a:t>The more we pray and pray as God wants, the more we LEARN about our God </a:t>
            </a:r>
            <a:r>
              <a:rPr lang="en-US" sz="3200" b="1" i="1" u="sng" dirty="0">
                <a:solidFill>
                  <a:srgbClr val="FF0000"/>
                </a:solidFill>
              </a:rPr>
              <a:t>and ourselves</a:t>
            </a:r>
            <a:r>
              <a:rPr lang="en-US" sz="3200" dirty="0"/>
              <a:t>.</a:t>
            </a:r>
          </a:p>
          <a:p>
            <a:r>
              <a:rPr lang="en-US" sz="3200" dirty="0"/>
              <a:t>This learning process humbles us as we come to conclusions that the worldly man doesn’t or won’t admit to.</a:t>
            </a:r>
          </a:p>
          <a:p>
            <a:r>
              <a:rPr lang="en-US" sz="3200" dirty="0">
                <a:solidFill>
                  <a:schemeClr val="tx1"/>
                </a:solidFill>
                <a:latin typeface="Calibri" panose="020F0502020204030204" pitchFamily="34" charset="0"/>
                <a:cs typeface="Calibri" panose="020F0502020204030204" pitchFamily="34" charset="0"/>
              </a:rPr>
              <a:t> Prayer is, among other things, an acknowledgment of God’s power, promises, and provision. When you pray, you demonstrate dependence on God.</a:t>
            </a:r>
          </a:p>
          <a:p>
            <a:r>
              <a:rPr lang="en-US" sz="3200" dirty="0"/>
              <a:t>Verbalizing for a person becomes important and we need to be verbalizing that we are limited and we are reliant on our God for all things in our prayers!</a:t>
            </a:r>
          </a:p>
        </p:txBody>
      </p:sp>
    </p:spTree>
    <p:extLst>
      <p:ext uri="{BB962C8B-B14F-4D97-AF65-F5344CB8AC3E}">
        <p14:creationId xmlns:p14="http://schemas.microsoft.com/office/powerpoint/2010/main" val="130548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EF6D9-3F4C-4135-865D-8A6B44C2499E}"/>
              </a:ext>
            </a:extLst>
          </p:cNvPr>
          <p:cNvSpPr>
            <a:spLocks noGrp="1"/>
          </p:cNvSpPr>
          <p:nvPr>
            <p:ph type="title"/>
          </p:nvPr>
        </p:nvSpPr>
        <p:spPr>
          <a:xfrm>
            <a:off x="749431" y="0"/>
            <a:ext cx="4095946" cy="794208"/>
          </a:xfrm>
        </p:spPr>
        <p:txBody>
          <a:bodyPr/>
          <a:lstStyle/>
          <a:p>
            <a:r>
              <a:rPr lang="en-US" b="1" i="1" u="sng" dirty="0">
                <a:solidFill>
                  <a:srgbClr val="FF0000"/>
                </a:solidFill>
              </a:rPr>
              <a:t>Jeremiah 17:5-8</a:t>
            </a:r>
          </a:p>
        </p:txBody>
      </p:sp>
      <p:sp>
        <p:nvSpPr>
          <p:cNvPr id="3" name="Content Placeholder 2">
            <a:extLst>
              <a:ext uri="{FF2B5EF4-FFF2-40B4-BE49-F238E27FC236}">
                <a16:creationId xmlns:a16="http://schemas.microsoft.com/office/drawing/2014/main" id="{CC9F8772-15C6-47F1-8E32-73A85C36421F}"/>
              </a:ext>
            </a:extLst>
          </p:cNvPr>
          <p:cNvSpPr>
            <a:spLocks noGrp="1"/>
          </p:cNvSpPr>
          <p:nvPr>
            <p:ph idx="1"/>
          </p:nvPr>
        </p:nvSpPr>
        <p:spPr>
          <a:xfrm>
            <a:off x="1121229" y="3697438"/>
            <a:ext cx="10624569" cy="2965516"/>
          </a:xfrm>
        </p:spPr>
        <p:txBody>
          <a:bodyPr>
            <a:normAutofit/>
          </a:bodyPr>
          <a:lstStyle/>
          <a:p>
            <a:r>
              <a:rPr lang="en-US" sz="2800" dirty="0"/>
              <a:t>Notice the difference results of trusting in man (ourselves or others) and in God.</a:t>
            </a:r>
          </a:p>
          <a:p>
            <a:r>
              <a:rPr lang="en-US" sz="2800" dirty="0"/>
              <a:t>Prayer helps man to understand this important fact that sometimes we forget, often in life if we are not careful!</a:t>
            </a:r>
          </a:p>
          <a:p>
            <a:r>
              <a:rPr lang="en-US" sz="2800" dirty="0"/>
              <a:t>Sometimes we make this mistake without even realizing it!</a:t>
            </a:r>
          </a:p>
          <a:p>
            <a:r>
              <a:rPr lang="en-US" sz="2800" dirty="0"/>
              <a:t>How easy?  Notice</a:t>
            </a:r>
          </a:p>
        </p:txBody>
      </p:sp>
      <p:sp>
        <p:nvSpPr>
          <p:cNvPr id="4" name="TextBox 3">
            <a:extLst>
              <a:ext uri="{FF2B5EF4-FFF2-40B4-BE49-F238E27FC236}">
                <a16:creationId xmlns:a16="http://schemas.microsoft.com/office/drawing/2014/main" id="{95BED188-C42C-454B-8270-CDBC5FEA95C0}"/>
              </a:ext>
            </a:extLst>
          </p:cNvPr>
          <p:cNvSpPr txBox="1"/>
          <p:nvPr/>
        </p:nvSpPr>
        <p:spPr>
          <a:xfrm>
            <a:off x="838985" y="650449"/>
            <a:ext cx="10906813" cy="3046988"/>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5 </a:t>
            </a:r>
            <a:r>
              <a:rPr lang="en-US" sz="2400" b="1" dirty="0">
                <a:solidFill>
                  <a:srgbClr val="7030A0"/>
                </a:solidFill>
                <a:latin typeface="Calibri" panose="020F0502020204030204" pitchFamily="34" charset="0"/>
                <a:cs typeface="Calibri" panose="020F0502020204030204" pitchFamily="34" charset="0"/>
              </a:rPr>
              <a:t>Thus says the </a:t>
            </a:r>
            <a:r>
              <a:rPr lang="en-US" sz="2400" b="1" cap="small" dirty="0">
                <a:solidFill>
                  <a:srgbClr val="7030A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“Cursed </a:t>
            </a:r>
            <a:r>
              <a:rPr lang="en-US" sz="2400" b="1" i="1" dirty="0">
                <a:solidFill>
                  <a:srgbClr val="7030A0"/>
                </a:solidFill>
                <a:latin typeface="Calibri" panose="020F0502020204030204" pitchFamily="34" charset="0"/>
                <a:cs typeface="Calibri" panose="020F0502020204030204" pitchFamily="34" charset="0"/>
              </a:rPr>
              <a:t>is</a:t>
            </a:r>
            <a:r>
              <a:rPr lang="en-US" sz="2400" b="1" dirty="0">
                <a:solidFill>
                  <a:srgbClr val="7030A0"/>
                </a:solidFill>
                <a:latin typeface="Calibri" panose="020F0502020204030204" pitchFamily="34" charset="0"/>
                <a:cs typeface="Calibri" panose="020F0502020204030204" pitchFamily="34" charset="0"/>
              </a:rPr>
              <a:t> the man </a:t>
            </a:r>
            <a:r>
              <a:rPr lang="en-US" sz="2400" b="1" i="1" u="sng" dirty="0">
                <a:solidFill>
                  <a:srgbClr val="FF0000"/>
                </a:solidFill>
                <a:latin typeface="Calibri" panose="020F0502020204030204" pitchFamily="34" charset="0"/>
                <a:cs typeface="Calibri" panose="020F0502020204030204" pitchFamily="34" charset="0"/>
              </a:rPr>
              <a:t>who trusts in man And makes flesh his strength, Whose heart departs from the </a:t>
            </a:r>
            <a:r>
              <a:rPr lang="en-US" sz="2400" b="1" i="1" u="sng" cap="small" dirty="0">
                <a:solidFill>
                  <a:srgbClr val="FF000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6 </a:t>
            </a:r>
            <a:r>
              <a:rPr lang="en-US" sz="2400" b="1" dirty="0">
                <a:solidFill>
                  <a:srgbClr val="7030A0"/>
                </a:solidFill>
                <a:latin typeface="Calibri" panose="020F0502020204030204" pitchFamily="34" charset="0"/>
                <a:cs typeface="Calibri" panose="020F0502020204030204" pitchFamily="34" charset="0"/>
              </a:rPr>
              <a:t>For he shall be like a shrub in the desert, And shall not see when good comes, But shall inhabit the parched places in the wilderness, </a:t>
            </a:r>
            <a:r>
              <a:rPr lang="en-US" sz="2400" b="1" i="1" dirty="0">
                <a:solidFill>
                  <a:srgbClr val="7030A0"/>
                </a:solidFill>
                <a:latin typeface="Calibri" panose="020F0502020204030204" pitchFamily="34" charset="0"/>
                <a:cs typeface="Calibri" panose="020F0502020204030204" pitchFamily="34" charset="0"/>
              </a:rPr>
              <a:t>In</a:t>
            </a:r>
            <a:r>
              <a:rPr lang="en-US" sz="2400" b="1" dirty="0">
                <a:solidFill>
                  <a:srgbClr val="7030A0"/>
                </a:solidFill>
                <a:latin typeface="Calibri" panose="020F0502020204030204" pitchFamily="34" charset="0"/>
                <a:cs typeface="Calibri" panose="020F0502020204030204" pitchFamily="34" charset="0"/>
              </a:rPr>
              <a:t> a salt land </a:t>
            </a:r>
            <a:r>
              <a:rPr lang="en-US" sz="2400" b="1" i="1" dirty="0">
                <a:solidFill>
                  <a:srgbClr val="7030A0"/>
                </a:solidFill>
                <a:latin typeface="Calibri" panose="020F0502020204030204" pitchFamily="34" charset="0"/>
                <a:cs typeface="Calibri" panose="020F0502020204030204" pitchFamily="34" charset="0"/>
              </a:rPr>
              <a:t>which is</a:t>
            </a:r>
            <a:r>
              <a:rPr lang="en-US" sz="2400" b="1" dirty="0">
                <a:solidFill>
                  <a:srgbClr val="7030A0"/>
                </a:solidFill>
                <a:latin typeface="Calibri" panose="020F0502020204030204" pitchFamily="34" charset="0"/>
                <a:cs typeface="Calibri" panose="020F0502020204030204" pitchFamily="34" charset="0"/>
              </a:rPr>
              <a:t> not inhabited. </a:t>
            </a:r>
            <a:r>
              <a:rPr lang="en-US" sz="2400" b="1" baseline="30000" dirty="0">
                <a:solidFill>
                  <a:srgbClr val="7030A0"/>
                </a:solidFill>
                <a:latin typeface="Calibri" panose="020F0502020204030204" pitchFamily="34" charset="0"/>
                <a:cs typeface="Calibri" panose="020F0502020204030204" pitchFamily="34" charset="0"/>
              </a:rPr>
              <a:t>7 </a:t>
            </a:r>
            <a:r>
              <a:rPr lang="en-US" sz="2400" b="1" dirty="0">
                <a:solidFill>
                  <a:srgbClr val="7030A0"/>
                </a:solidFill>
                <a:latin typeface="Calibri" panose="020F0502020204030204" pitchFamily="34" charset="0"/>
                <a:cs typeface="Calibri" panose="020F0502020204030204" pitchFamily="34" charset="0"/>
              </a:rPr>
              <a:t>“</a:t>
            </a:r>
            <a:r>
              <a:rPr lang="en-US" sz="2400" b="1" i="1" u="sng" dirty="0">
                <a:solidFill>
                  <a:srgbClr val="FF0000"/>
                </a:solidFill>
                <a:latin typeface="Calibri" panose="020F0502020204030204" pitchFamily="34" charset="0"/>
                <a:cs typeface="Calibri" panose="020F0502020204030204" pitchFamily="34" charset="0"/>
              </a:rPr>
              <a:t>Blessed is the man who trusts in the </a:t>
            </a:r>
            <a:r>
              <a:rPr lang="en-US" sz="2400" b="1" i="1" u="sng" cap="small" dirty="0">
                <a:solidFill>
                  <a:srgbClr val="FF0000"/>
                </a:solidFill>
                <a:latin typeface="Calibri" panose="020F0502020204030204" pitchFamily="34" charset="0"/>
                <a:cs typeface="Calibri" panose="020F0502020204030204" pitchFamily="34" charset="0"/>
              </a:rPr>
              <a:t>Lord</a:t>
            </a:r>
            <a:r>
              <a:rPr lang="en-US" sz="2400" b="1" i="1" u="sng" dirty="0">
                <a:solidFill>
                  <a:srgbClr val="FF0000"/>
                </a:solidFill>
                <a:latin typeface="Calibri" panose="020F0502020204030204" pitchFamily="34" charset="0"/>
                <a:cs typeface="Calibri" panose="020F0502020204030204" pitchFamily="34" charset="0"/>
              </a:rPr>
              <a:t>, And whose hope is the </a:t>
            </a:r>
            <a:r>
              <a:rPr lang="en-US" sz="2400" b="1" i="1" u="sng" cap="small" dirty="0">
                <a:solidFill>
                  <a:srgbClr val="FF000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For he shall be like a tree planted by the waters, Which spreads out its roots by the river, And will not fear when heat comes;</a:t>
            </a:r>
            <a:br>
              <a:rPr lang="en-US" sz="2400" b="1" dirty="0">
                <a:solidFill>
                  <a:srgbClr val="7030A0"/>
                </a:solidFill>
                <a:latin typeface="Calibri" panose="020F0502020204030204" pitchFamily="34" charset="0"/>
                <a:cs typeface="Calibri" panose="020F0502020204030204" pitchFamily="34" charset="0"/>
              </a:rPr>
            </a:br>
            <a:r>
              <a:rPr lang="en-US" sz="2400" b="1" dirty="0">
                <a:solidFill>
                  <a:srgbClr val="7030A0"/>
                </a:solidFill>
                <a:latin typeface="Calibri" panose="020F0502020204030204" pitchFamily="34" charset="0"/>
                <a:cs typeface="Calibri" panose="020F0502020204030204" pitchFamily="34" charset="0"/>
              </a:rPr>
              <a:t>But its leaf will be green, And will not be anxious in the year of drought, Nor will cease from yielding fruit.</a:t>
            </a:r>
          </a:p>
        </p:txBody>
      </p:sp>
    </p:spTree>
    <p:extLst>
      <p:ext uri="{BB962C8B-B14F-4D97-AF65-F5344CB8AC3E}">
        <p14:creationId xmlns:p14="http://schemas.microsoft.com/office/powerpoint/2010/main" val="82942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36862" y="0"/>
            <a:ext cx="5359138" cy="747074"/>
          </a:xfrm>
        </p:spPr>
        <p:txBody>
          <a:bodyPr/>
          <a:lstStyle/>
          <a:p>
            <a:r>
              <a:rPr lang="en-US" b="1" i="1" u="sng" dirty="0">
                <a:solidFill>
                  <a:srgbClr val="FF0000"/>
                </a:solidFill>
              </a:rPr>
              <a:t>Reliance on our God</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027522" y="747074"/>
            <a:ext cx="10624008" cy="5120326"/>
          </a:xfrm>
        </p:spPr>
        <p:txBody>
          <a:bodyPr>
            <a:normAutofit/>
          </a:bodyPr>
          <a:lstStyle/>
          <a:p>
            <a:r>
              <a:rPr lang="en-US" sz="2800" dirty="0"/>
              <a:t>Quick study on King Asa (2 Chronicles 16)</a:t>
            </a:r>
          </a:p>
          <a:p>
            <a:r>
              <a:rPr lang="en-US" sz="2800" dirty="0"/>
              <a:t>Asa faced two huge problems in his life.  The first is recorded for us in 2 Chronicles 16:8.  Notice how he dealt with that problem.</a:t>
            </a:r>
          </a:p>
          <a:p>
            <a:pPr marL="0" indent="0">
              <a:buNone/>
            </a:pPr>
            <a:endParaRPr lang="en-US" sz="2800" dirty="0"/>
          </a:p>
          <a:p>
            <a:pPr marL="0" indent="0">
              <a:buNone/>
            </a:pPr>
            <a:endParaRPr lang="en-US" sz="2800" dirty="0"/>
          </a:p>
          <a:p>
            <a:r>
              <a:rPr lang="en-US" sz="2800" dirty="0"/>
              <a:t>Then the second problem is recorded in verses 7-9 of this same chapter.</a:t>
            </a:r>
          </a:p>
        </p:txBody>
      </p:sp>
      <p:sp>
        <p:nvSpPr>
          <p:cNvPr id="4" name="TextBox 3">
            <a:extLst>
              <a:ext uri="{FF2B5EF4-FFF2-40B4-BE49-F238E27FC236}">
                <a16:creationId xmlns:a16="http://schemas.microsoft.com/office/drawing/2014/main" id="{C275AFAF-669F-4076-B1CD-8CCBC9CC0D81}"/>
              </a:ext>
            </a:extLst>
          </p:cNvPr>
          <p:cNvSpPr txBox="1"/>
          <p:nvPr/>
        </p:nvSpPr>
        <p:spPr>
          <a:xfrm>
            <a:off x="834832" y="2251501"/>
            <a:ext cx="11244039" cy="830997"/>
          </a:xfrm>
          <a:prstGeom prst="rect">
            <a:avLst/>
          </a:prstGeom>
          <a:solidFill>
            <a:schemeClr val="bg1">
              <a:lumMod val="85000"/>
            </a:schemeClr>
          </a:solidFill>
          <a:ln w="28575">
            <a:solidFill>
              <a:schemeClr val="tx1"/>
            </a:solidFill>
          </a:ln>
        </p:spPr>
        <p:txBody>
          <a:bodyPr wrap="none" rtlCol="0">
            <a:spAutoFit/>
          </a:bodyPr>
          <a:lstStyle/>
          <a:p>
            <a:pPr algn="ctr"/>
            <a:r>
              <a:rPr lang="en-US" sz="2400" b="1"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latin typeface="Calibri" panose="020F0502020204030204" pitchFamily="34" charset="0"/>
                <a:cs typeface="Calibri" panose="020F0502020204030204" pitchFamily="34" charset="0"/>
              </a:rPr>
              <a:t>8 </a:t>
            </a:r>
            <a:r>
              <a:rPr lang="en-US" sz="2400" b="1" dirty="0">
                <a:solidFill>
                  <a:srgbClr val="7030A0"/>
                </a:solidFill>
                <a:latin typeface="Calibri" panose="020F0502020204030204" pitchFamily="34" charset="0"/>
                <a:cs typeface="Calibri" panose="020F0502020204030204" pitchFamily="34" charset="0"/>
              </a:rPr>
              <a:t>Were the Ethiopians and the </a:t>
            </a:r>
            <a:r>
              <a:rPr lang="en-US" sz="2400" b="1" dirty="0" err="1">
                <a:solidFill>
                  <a:srgbClr val="7030A0"/>
                </a:solidFill>
                <a:latin typeface="Calibri" panose="020F0502020204030204" pitchFamily="34" charset="0"/>
                <a:cs typeface="Calibri" panose="020F0502020204030204" pitchFamily="34" charset="0"/>
              </a:rPr>
              <a:t>Lubim</a:t>
            </a:r>
            <a:r>
              <a:rPr lang="en-US" sz="2400" b="1" dirty="0">
                <a:solidFill>
                  <a:srgbClr val="7030A0"/>
                </a:solidFill>
                <a:latin typeface="Calibri" panose="020F0502020204030204" pitchFamily="34" charset="0"/>
                <a:cs typeface="Calibri" panose="020F0502020204030204" pitchFamily="34" charset="0"/>
              </a:rPr>
              <a:t> not a huge army with very many chariots </a:t>
            </a:r>
          </a:p>
          <a:p>
            <a:pPr algn="ctr"/>
            <a:r>
              <a:rPr lang="en-US" sz="2400" b="1" dirty="0">
                <a:solidFill>
                  <a:srgbClr val="7030A0"/>
                </a:solidFill>
                <a:latin typeface="Calibri" panose="020F0502020204030204" pitchFamily="34" charset="0"/>
                <a:cs typeface="Calibri" panose="020F0502020204030204" pitchFamily="34" charset="0"/>
              </a:rPr>
              <a:t>and horsemen? Yet, </a:t>
            </a:r>
            <a:r>
              <a:rPr lang="en-US" sz="2400" b="1" i="1" u="sng" dirty="0">
                <a:solidFill>
                  <a:srgbClr val="FF0000"/>
                </a:solidFill>
                <a:latin typeface="Calibri" panose="020F0502020204030204" pitchFamily="34" charset="0"/>
                <a:cs typeface="Calibri" panose="020F0502020204030204" pitchFamily="34" charset="0"/>
              </a:rPr>
              <a:t>because you relied on the </a:t>
            </a:r>
            <a:r>
              <a:rPr lang="en-US" sz="2400" b="1" i="1" u="sng" cap="small" dirty="0">
                <a:solidFill>
                  <a:srgbClr val="FF000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He delivered them into your hand.</a:t>
            </a:r>
          </a:p>
        </p:txBody>
      </p:sp>
      <p:sp>
        <p:nvSpPr>
          <p:cNvPr id="5" name="TextBox 4">
            <a:extLst>
              <a:ext uri="{FF2B5EF4-FFF2-40B4-BE49-F238E27FC236}">
                <a16:creationId xmlns:a16="http://schemas.microsoft.com/office/drawing/2014/main" id="{725DFEDA-FA62-4E63-B08D-7657DEC7164E}"/>
              </a:ext>
            </a:extLst>
          </p:cNvPr>
          <p:cNvSpPr txBox="1"/>
          <p:nvPr/>
        </p:nvSpPr>
        <p:spPr>
          <a:xfrm>
            <a:off x="1353583" y="4306150"/>
            <a:ext cx="10206535" cy="2308324"/>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7 </a:t>
            </a:r>
            <a:r>
              <a:rPr lang="en-US" sz="2400" b="1" dirty="0">
                <a:solidFill>
                  <a:srgbClr val="7030A0"/>
                </a:solidFill>
                <a:latin typeface="Calibri" panose="020F0502020204030204" pitchFamily="34" charset="0"/>
                <a:cs typeface="Calibri" panose="020F0502020204030204" pitchFamily="34" charset="0"/>
              </a:rPr>
              <a:t>And at that time </a:t>
            </a:r>
            <a:r>
              <a:rPr lang="en-US" sz="2400" b="1" dirty="0" err="1">
                <a:solidFill>
                  <a:srgbClr val="7030A0"/>
                </a:solidFill>
                <a:latin typeface="Calibri" panose="020F0502020204030204" pitchFamily="34" charset="0"/>
                <a:cs typeface="Calibri" panose="020F0502020204030204" pitchFamily="34" charset="0"/>
              </a:rPr>
              <a:t>Hanani</a:t>
            </a:r>
            <a:r>
              <a:rPr lang="en-US" sz="2400" b="1" dirty="0">
                <a:solidFill>
                  <a:srgbClr val="7030A0"/>
                </a:solidFill>
                <a:latin typeface="Calibri" panose="020F0502020204030204" pitchFamily="34" charset="0"/>
                <a:cs typeface="Calibri" panose="020F0502020204030204" pitchFamily="34" charset="0"/>
              </a:rPr>
              <a:t> the seer came to Asa king of Judah, and said to him: “</a:t>
            </a:r>
            <a:r>
              <a:rPr lang="en-US" sz="2400" b="1" i="1" u="sng" dirty="0">
                <a:solidFill>
                  <a:srgbClr val="FF0000"/>
                </a:solidFill>
                <a:latin typeface="Calibri" panose="020F0502020204030204" pitchFamily="34" charset="0"/>
                <a:cs typeface="Calibri" panose="020F0502020204030204" pitchFamily="34" charset="0"/>
              </a:rPr>
              <a:t>Because you have relied on the king of Syria</a:t>
            </a:r>
            <a:r>
              <a:rPr lang="en-US" sz="2400" b="1" dirty="0">
                <a:solidFill>
                  <a:srgbClr val="7030A0"/>
                </a:solidFill>
                <a:latin typeface="Calibri" panose="020F0502020204030204" pitchFamily="34" charset="0"/>
                <a:cs typeface="Calibri" panose="020F0502020204030204" pitchFamily="34" charset="0"/>
              </a:rPr>
              <a:t>, and have not relied on the </a:t>
            </a:r>
            <a:r>
              <a:rPr lang="en-US" sz="2400" b="1" cap="small" dirty="0">
                <a:solidFill>
                  <a:srgbClr val="7030A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your God, therefore the army of the king of Syria has escaped from your hand.  </a:t>
            </a:r>
            <a:r>
              <a:rPr lang="en-US" sz="2400" b="1" baseline="30000" dirty="0">
                <a:solidFill>
                  <a:srgbClr val="7030A0"/>
                </a:solidFill>
                <a:latin typeface="Calibri" panose="020F0502020204030204" pitchFamily="34" charset="0"/>
                <a:cs typeface="Calibri" panose="020F0502020204030204" pitchFamily="34" charset="0"/>
              </a:rPr>
              <a:t>9 </a:t>
            </a:r>
            <a:r>
              <a:rPr lang="en-US" sz="2400" b="1" dirty="0">
                <a:solidFill>
                  <a:srgbClr val="7030A0"/>
                </a:solidFill>
                <a:latin typeface="Calibri" panose="020F0502020204030204" pitchFamily="34" charset="0"/>
                <a:cs typeface="Calibri" panose="020F0502020204030204" pitchFamily="34" charset="0"/>
              </a:rPr>
              <a:t>For the eyes of the </a:t>
            </a:r>
            <a:r>
              <a:rPr lang="en-US" sz="2400" b="1" cap="small" dirty="0">
                <a:solidFill>
                  <a:srgbClr val="7030A0"/>
                </a:solidFill>
                <a:latin typeface="Calibri" panose="020F0502020204030204" pitchFamily="34" charset="0"/>
                <a:cs typeface="Calibri" panose="020F0502020204030204" pitchFamily="34" charset="0"/>
              </a:rPr>
              <a:t>Lord</a:t>
            </a:r>
            <a:r>
              <a:rPr lang="en-US" sz="2400" b="1" dirty="0">
                <a:solidFill>
                  <a:srgbClr val="7030A0"/>
                </a:solidFill>
                <a:latin typeface="Calibri" panose="020F0502020204030204" pitchFamily="34" charset="0"/>
                <a:cs typeface="Calibri" panose="020F0502020204030204" pitchFamily="34" charset="0"/>
              </a:rPr>
              <a:t> run to and </a:t>
            </a:r>
            <a:r>
              <a:rPr lang="en-US" sz="2400" b="1" dirty="0" err="1">
                <a:solidFill>
                  <a:srgbClr val="7030A0"/>
                </a:solidFill>
                <a:latin typeface="Calibri" panose="020F0502020204030204" pitchFamily="34" charset="0"/>
                <a:cs typeface="Calibri" panose="020F0502020204030204" pitchFamily="34" charset="0"/>
              </a:rPr>
              <a:t>fro</a:t>
            </a:r>
            <a:r>
              <a:rPr lang="en-US" sz="2400" b="1" dirty="0">
                <a:solidFill>
                  <a:srgbClr val="7030A0"/>
                </a:solidFill>
                <a:latin typeface="Calibri" panose="020F0502020204030204" pitchFamily="34" charset="0"/>
                <a:cs typeface="Calibri" panose="020F0502020204030204" pitchFamily="34" charset="0"/>
              </a:rPr>
              <a:t> throughout the whole earth, to show Himself strong on behalf of </a:t>
            </a:r>
            <a:r>
              <a:rPr lang="en-US" sz="2400" b="1" i="1" u="sng" dirty="0">
                <a:solidFill>
                  <a:srgbClr val="FF0000"/>
                </a:solidFill>
                <a:latin typeface="Calibri" panose="020F0502020204030204" pitchFamily="34" charset="0"/>
                <a:cs typeface="Calibri" panose="020F0502020204030204" pitchFamily="34" charset="0"/>
              </a:rPr>
              <a:t>those whose heart is loyal to Him</a:t>
            </a:r>
            <a:r>
              <a:rPr lang="en-US" sz="2400" b="1" dirty="0">
                <a:solidFill>
                  <a:srgbClr val="7030A0"/>
                </a:solidFill>
                <a:latin typeface="Calibri" panose="020F0502020204030204" pitchFamily="34" charset="0"/>
                <a:cs typeface="Calibri" panose="020F0502020204030204" pitchFamily="34" charset="0"/>
              </a:rPr>
              <a:t>. In this you have done foolishly; therefore from now on you shall have wars.”</a:t>
            </a:r>
          </a:p>
        </p:txBody>
      </p:sp>
    </p:spTree>
    <p:extLst>
      <p:ext uri="{BB962C8B-B14F-4D97-AF65-F5344CB8AC3E}">
        <p14:creationId xmlns:p14="http://schemas.microsoft.com/office/powerpoint/2010/main" val="216689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1250" fill="hold"/>
                                        <p:tgtEl>
                                          <p:spTgt spid="4"/>
                                        </p:tgtEl>
                                        <p:attrNameLst>
                                          <p:attrName>ppt_x</p:attrName>
                                        </p:attrNameLst>
                                      </p:cBhvr>
                                      <p:tavLst>
                                        <p:tav tm="0">
                                          <p:val>
                                            <p:strVal val="#ppt_x"/>
                                          </p:val>
                                        </p:tav>
                                        <p:tav tm="100000">
                                          <p:val>
                                            <p:strVal val="#ppt_x"/>
                                          </p:val>
                                        </p:tav>
                                      </p:tavLst>
                                    </p:anim>
                                    <p:anim calcmode="lin" valueType="num">
                                      <p:cBhvr additive="base">
                                        <p:cTn id="18" dur="125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1250" fill="hold"/>
                                        <p:tgtEl>
                                          <p:spTgt spid="5"/>
                                        </p:tgtEl>
                                        <p:attrNameLst>
                                          <p:attrName>ppt_x</p:attrName>
                                        </p:attrNameLst>
                                      </p:cBhvr>
                                      <p:tavLst>
                                        <p:tav tm="0">
                                          <p:val>
                                            <p:strVal val="0-#ppt_w/2"/>
                                          </p:val>
                                        </p:tav>
                                        <p:tav tm="100000">
                                          <p:val>
                                            <p:strVal val="#ppt_x"/>
                                          </p:val>
                                        </p:tav>
                                      </p:tavLst>
                                    </p:anim>
                                    <p:anim calcmode="lin" valueType="num">
                                      <p:cBhvr additive="base">
                                        <p:cTn id="29" dur="125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B928B-C55B-47C3-9287-108E1D911A0C}"/>
              </a:ext>
            </a:extLst>
          </p:cNvPr>
          <p:cNvSpPr>
            <a:spLocks noGrp="1"/>
          </p:cNvSpPr>
          <p:nvPr>
            <p:ph type="title"/>
          </p:nvPr>
        </p:nvSpPr>
        <p:spPr>
          <a:xfrm>
            <a:off x="736862" y="0"/>
            <a:ext cx="5359138" cy="747074"/>
          </a:xfrm>
        </p:spPr>
        <p:txBody>
          <a:bodyPr/>
          <a:lstStyle/>
          <a:p>
            <a:r>
              <a:rPr lang="en-US" b="1" i="1" u="sng" dirty="0">
                <a:solidFill>
                  <a:srgbClr val="FF0000"/>
                </a:solidFill>
              </a:rPr>
              <a:t>Reliance on our God</a:t>
            </a:r>
          </a:p>
        </p:txBody>
      </p:sp>
      <p:sp>
        <p:nvSpPr>
          <p:cNvPr id="3" name="Content Placeholder 2">
            <a:extLst>
              <a:ext uri="{FF2B5EF4-FFF2-40B4-BE49-F238E27FC236}">
                <a16:creationId xmlns:a16="http://schemas.microsoft.com/office/drawing/2014/main" id="{48D2F1AC-9A34-499D-B98A-28B8B691012C}"/>
              </a:ext>
            </a:extLst>
          </p:cNvPr>
          <p:cNvSpPr>
            <a:spLocks noGrp="1"/>
          </p:cNvSpPr>
          <p:nvPr>
            <p:ph idx="1"/>
          </p:nvPr>
        </p:nvSpPr>
        <p:spPr>
          <a:xfrm>
            <a:off x="1027522" y="575035"/>
            <a:ext cx="11067068" cy="6146276"/>
          </a:xfrm>
        </p:spPr>
        <p:txBody>
          <a:bodyPr>
            <a:normAutofit/>
          </a:bodyPr>
          <a:lstStyle/>
          <a:p>
            <a:r>
              <a:rPr lang="en-US" sz="2800" dirty="0"/>
              <a:t>In the first instance, he relied on the Lord, who delivered him and his kingdom from being destroyed by a “huge host.” </a:t>
            </a:r>
          </a:p>
          <a:p>
            <a:r>
              <a:rPr lang="en-US" sz="2800" dirty="0"/>
              <a:t>In the second instance, however, he turned to the king of Syria for help. </a:t>
            </a:r>
          </a:p>
          <a:p>
            <a:r>
              <a:rPr lang="en-US" sz="2800" b="1" i="1" u="sng" dirty="0">
                <a:solidFill>
                  <a:srgbClr val="FF0000"/>
                </a:solidFill>
              </a:rPr>
              <a:t>Why would he do this? Had he learned nothing from his first victory?</a:t>
            </a:r>
          </a:p>
          <a:p>
            <a:r>
              <a:rPr lang="en-US" sz="2800" dirty="0"/>
              <a:t>What Asa missed, however, is that it was God’s desire and will that Judah trust Him. </a:t>
            </a:r>
            <a:r>
              <a:rPr lang="en-US" sz="2800" b="1" i="1" u="sng" dirty="0">
                <a:solidFill>
                  <a:srgbClr val="7030A0"/>
                </a:solidFill>
              </a:rPr>
              <a:t>God wants to involve Himself in every aspect of the lives of His people, ALL the time in big instances and small!. </a:t>
            </a:r>
          </a:p>
          <a:p>
            <a:r>
              <a:rPr lang="en-US" sz="2800" dirty="0"/>
              <a:t>He did not covenant with them to be present only in emergencies, but to dwell among them, to be their God and for them to be His people. </a:t>
            </a:r>
            <a:r>
              <a:rPr lang="en-US" sz="2800" b="1" i="1" u="sng" dirty="0">
                <a:solidFill>
                  <a:schemeClr val="accent4">
                    <a:lumMod val="75000"/>
                  </a:schemeClr>
                </a:solidFill>
              </a:rPr>
              <a:t>God desires that we should live in a real, </a:t>
            </a:r>
            <a:r>
              <a:rPr lang="en-US" sz="2800" b="1" i="1" u="sng" dirty="0">
                <a:solidFill>
                  <a:srgbClr val="FF0000"/>
                </a:solidFill>
              </a:rPr>
              <a:t>moment-by-moment</a:t>
            </a:r>
            <a:r>
              <a:rPr lang="en-US" sz="2800" b="1" i="1" u="sng" dirty="0">
                <a:solidFill>
                  <a:schemeClr val="accent4">
                    <a:lumMod val="75000"/>
                  </a:schemeClr>
                </a:solidFill>
              </a:rPr>
              <a:t>, total dependence on Him.</a:t>
            </a:r>
          </a:p>
          <a:p>
            <a:r>
              <a:rPr lang="en-US" sz="2800" dirty="0"/>
              <a:t>Prayer reminds us of this fact and keeps us focused on that fact!</a:t>
            </a:r>
          </a:p>
        </p:txBody>
      </p:sp>
    </p:spTree>
    <p:extLst>
      <p:ext uri="{BB962C8B-B14F-4D97-AF65-F5344CB8AC3E}">
        <p14:creationId xmlns:p14="http://schemas.microsoft.com/office/powerpoint/2010/main" val="171901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A9110-DA8C-4571-92AF-75848C9623EC}"/>
              </a:ext>
            </a:extLst>
          </p:cNvPr>
          <p:cNvSpPr>
            <a:spLocks noGrp="1"/>
          </p:cNvSpPr>
          <p:nvPr>
            <p:ph type="title"/>
          </p:nvPr>
        </p:nvSpPr>
        <p:spPr>
          <a:xfrm>
            <a:off x="827314" y="0"/>
            <a:ext cx="11223171" cy="707571"/>
          </a:xfrm>
        </p:spPr>
        <p:txBody>
          <a:bodyPr>
            <a:normAutofit/>
          </a:bodyPr>
          <a:lstStyle/>
          <a:p>
            <a:r>
              <a:rPr lang="en-US" sz="3800" b="1" i="1" u="sng" dirty="0">
                <a:solidFill>
                  <a:srgbClr val="FF0000"/>
                </a:solidFill>
              </a:rPr>
              <a:t>How Prayer helps us remember we are NOT in Control</a:t>
            </a:r>
          </a:p>
        </p:txBody>
      </p:sp>
      <p:sp>
        <p:nvSpPr>
          <p:cNvPr id="3" name="Content Placeholder 2">
            <a:extLst>
              <a:ext uri="{FF2B5EF4-FFF2-40B4-BE49-F238E27FC236}">
                <a16:creationId xmlns:a16="http://schemas.microsoft.com/office/drawing/2014/main" id="{AE6CBF6D-D731-4732-95EA-FF2EE61F0DCB}"/>
              </a:ext>
            </a:extLst>
          </p:cNvPr>
          <p:cNvSpPr>
            <a:spLocks noGrp="1"/>
          </p:cNvSpPr>
          <p:nvPr>
            <p:ph idx="1"/>
          </p:nvPr>
        </p:nvSpPr>
        <p:spPr>
          <a:xfrm>
            <a:off x="827315" y="707571"/>
            <a:ext cx="11005456" cy="5965372"/>
          </a:xfrm>
        </p:spPr>
        <p:txBody>
          <a:bodyPr>
            <a:normAutofit/>
          </a:bodyPr>
          <a:lstStyle/>
          <a:p>
            <a:r>
              <a:rPr lang="en-US" sz="2800" dirty="0">
                <a:latin typeface="Calibri" panose="020F0502020204030204" pitchFamily="34" charset="0"/>
                <a:cs typeface="Calibri" panose="020F0502020204030204" pitchFamily="34" charset="0"/>
              </a:rPr>
              <a:t>First, our day-to-day acknowledgement of our most basic human needs keeps our eyes turned toward God (Psalm 145:15). </a:t>
            </a:r>
          </a:p>
          <a:p>
            <a:pPr marL="0" indent="0">
              <a:buNone/>
            </a:pPr>
            <a:endParaRPr lang="en-US" sz="2800" dirty="0">
              <a:latin typeface="Calibri" panose="020F0502020204030204" pitchFamily="34" charset="0"/>
              <a:cs typeface="Calibri" panose="020F0502020204030204" pitchFamily="34" charset="0"/>
            </a:endParaRPr>
          </a:p>
          <a:p>
            <a:r>
              <a:rPr lang="en-US" sz="2800" dirty="0"/>
              <a:t>God promises if we obey and follow Him, He will provide for our necessities in life (Matt 6:33)</a:t>
            </a:r>
          </a:p>
          <a:p>
            <a:endParaRPr lang="en-US" sz="2800" dirty="0"/>
          </a:p>
          <a:p>
            <a:r>
              <a:rPr lang="en-US" sz="2800" dirty="0"/>
              <a:t>So then, why does Jesus tell us to pray for our daily food even though God has promised to give them to us if we are obedient? (Luke 11:3)</a:t>
            </a:r>
          </a:p>
          <a:p>
            <a:endParaRPr lang="en-US" sz="2800" dirty="0"/>
          </a:p>
          <a:p>
            <a:r>
              <a:rPr lang="en-US" sz="2800" dirty="0"/>
              <a:t>For us to continually remember we are in control of VERY little in this life!  God controls all!! </a:t>
            </a:r>
            <a:r>
              <a:rPr lang="en-US" sz="2800" b="1" i="1" u="sng" dirty="0">
                <a:solidFill>
                  <a:srgbClr val="FF0000"/>
                </a:solidFill>
              </a:rPr>
              <a:t>MOMENT BY MOMENY WE RELY ON GOD!!</a:t>
            </a:r>
          </a:p>
        </p:txBody>
      </p:sp>
      <p:sp>
        <p:nvSpPr>
          <p:cNvPr id="4" name="TextBox 3">
            <a:extLst>
              <a:ext uri="{FF2B5EF4-FFF2-40B4-BE49-F238E27FC236}">
                <a16:creationId xmlns:a16="http://schemas.microsoft.com/office/drawing/2014/main" id="{AE853DEF-FE12-4528-9EBE-DDE193F78B1E}"/>
              </a:ext>
            </a:extLst>
          </p:cNvPr>
          <p:cNvSpPr txBox="1"/>
          <p:nvPr/>
        </p:nvSpPr>
        <p:spPr>
          <a:xfrm>
            <a:off x="1377043" y="1687287"/>
            <a:ext cx="9437913" cy="461665"/>
          </a:xfrm>
          <a:prstGeom prst="rect">
            <a:avLst/>
          </a:prstGeom>
          <a:solidFill>
            <a:schemeClr val="bg1">
              <a:lumMod val="85000"/>
            </a:schemeClr>
          </a:solidFill>
          <a:ln w="28575">
            <a:solidFill>
              <a:schemeClr val="tx1"/>
            </a:solidFill>
          </a:ln>
        </p:spPr>
        <p:txBody>
          <a:bodyPr wrap="square" rtlCol="0">
            <a:spAutoFit/>
          </a:bodyPr>
          <a:lstStyle/>
          <a:p>
            <a:pPr algn="ctr"/>
            <a:r>
              <a:rPr lang="en-US" sz="2400" b="1" dirty="0">
                <a:solidFill>
                  <a:srgbClr val="7030A0"/>
                </a:solidFill>
              </a:rPr>
              <a:t>These all wait for You, That </a:t>
            </a:r>
            <a:r>
              <a:rPr lang="en-US" sz="2400" b="1" i="1" u="sng" dirty="0">
                <a:solidFill>
                  <a:srgbClr val="FF0000"/>
                </a:solidFill>
              </a:rPr>
              <a:t>You may give them</a:t>
            </a:r>
            <a:r>
              <a:rPr lang="en-US" sz="2400" b="1" dirty="0">
                <a:solidFill>
                  <a:srgbClr val="7030A0"/>
                </a:solidFill>
              </a:rPr>
              <a:t> their food in due season.</a:t>
            </a:r>
          </a:p>
        </p:txBody>
      </p:sp>
      <p:sp>
        <p:nvSpPr>
          <p:cNvPr id="5" name="TextBox 4">
            <a:extLst>
              <a:ext uri="{FF2B5EF4-FFF2-40B4-BE49-F238E27FC236}">
                <a16:creationId xmlns:a16="http://schemas.microsoft.com/office/drawing/2014/main" id="{F02E265C-DFAA-40A5-A18C-DBF09FEBC8EF}"/>
              </a:ext>
            </a:extLst>
          </p:cNvPr>
          <p:cNvSpPr txBox="1"/>
          <p:nvPr/>
        </p:nvSpPr>
        <p:spPr>
          <a:xfrm>
            <a:off x="3540610" y="2713169"/>
            <a:ext cx="8542531" cy="830997"/>
          </a:xfrm>
          <a:prstGeom prst="rect">
            <a:avLst/>
          </a:prstGeom>
          <a:noFill/>
        </p:spPr>
        <p:txBody>
          <a:bodyPr wrap="none" rtlCol="0">
            <a:spAutoFit/>
          </a:bodyPr>
          <a:lstStyle/>
          <a:p>
            <a:r>
              <a:rPr lang="en-US" sz="2400" b="1" baseline="30000" dirty="0">
                <a:solidFill>
                  <a:srgbClr val="7030A0"/>
                </a:solidFill>
                <a:latin typeface="Calibri" panose="020F0502020204030204" pitchFamily="34" charset="0"/>
                <a:cs typeface="Calibri" panose="020F0502020204030204" pitchFamily="34" charset="0"/>
              </a:rPr>
              <a:t>                                                    </a:t>
            </a:r>
            <a:r>
              <a:rPr lang="en-US" sz="2400" b="1" baseline="30000" dirty="0">
                <a:solidFill>
                  <a:srgbClr val="7030A0"/>
                </a:solidFill>
                <a:highlight>
                  <a:srgbClr val="C0C0C0"/>
                </a:highlight>
                <a:latin typeface="Calibri" panose="020F0502020204030204" pitchFamily="34" charset="0"/>
                <a:cs typeface="Calibri" panose="020F0502020204030204" pitchFamily="34" charset="0"/>
              </a:rPr>
              <a:t>33 </a:t>
            </a:r>
            <a:r>
              <a:rPr lang="en-US" sz="2400" b="1" dirty="0">
                <a:solidFill>
                  <a:srgbClr val="7030A0"/>
                </a:solidFill>
                <a:highlight>
                  <a:srgbClr val="C0C0C0"/>
                </a:highlight>
                <a:latin typeface="Calibri" panose="020F0502020204030204" pitchFamily="34" charset="0"/>
                <a:cs typeface="Calibri" panose="020F0502020204030204" pitchFamily="34" charset="0"/>
              </a:rPr>
              <a:t>But seek first the kingdom of God </a:t>
            </a:r>
          </a:p>
          <a:p>
            <a:r>
              <a:rPr lang="en-US" sz="2400" b="1" dirty="0">
                <a:solidFill>
                  <a:srgbClr val="7030A0"/>
                </a:solidFill>
                <a:highlight>
                  <a:srgbClr val="C0C0C0"/>
                </a:highlight>
                <a:latin typeface="Calibri" panose="020F0502020204030204" pitchFamily="34" charset="0"/>
                <a:cs typeface="Calibri" panose="020F0502020204030204" pitchFamily="34" charset="0"/>
              </a:rPr>
              <a:t>and His righteousness, and all these things shall be added to you.</a:t>
            </a:r>
            <a:r>
              <a:rPr lang="en-US" dirty="0">
                <a:highlight>
                  <a:srgbClr val="C0C0C0"/>
                </a:highlight>
              </a:rPr>
              <a:t> </a:t>
            </a:r>
          </a:p>
        </p:txBody>
      </p:sp>
      <p:sp>
        <p:nvSpPr>
          <p:cNvPr id="6" name="TextBox 5">
            <a:extLst>
              <a:ext uri="{FF2B5EF4-FFF2-40B4-BE49-F238E27FC236}">
                <a16:creationId xmlns:a16="http://schemas.microsoft.com/office/drawing/2014/main" id="{E2992B02-56F9-46A4-9396-67D72DD9A214}"/>
              </a:ext>
            </a:extLst>
          </p:cNvPr>
          <p:cNvSpPr txBox="1"/>
          <p:nvPr/>
        </p:nvSpPr>
        <p:spPr>
          <a:xfrm>
            <a:off x="3799113" y="4709048"/>
            <a:ext cx="5061859" cy="461665"/>
          </a:xfrm>
          <a:prstGeom prst="rect">
            <a:avLst/>
          </a:prstGeom>
          <a:solidFill>
            <a:schemeClr val="bg1">
              <a:lumMod val="85000"/>
            </a:schemeClr>
          </a:solidFill>
          <a:ln w="28575">
            <a:solidFill>
              <a:schemeClr val="tx1"/>
            </a:solidFill>
          </a:ln>
        </p:spPr>
        <p:txBody>
          <a:bodyPr wrap="square" rtlCol="0">
            <a:spAutoFit/>
          </a:bodyPr>
          <a:lstStyle/>
          <a:p>
            <a:pPr algn="ctr"/>
            <a:r>
              <a:rPr lang="en-US" sz="2400" b="1" baseline="30000" dirty="0">
                <a:solidFill>
                  <a:srgbClr val="7030A0"/>
                </a:solidFill>
                <a:latin typeface="Calibri" panose="020F0502020204030204" pitchFamily="34" charset="0"/>
                <a:cs typeface="Calibri" panose="020F0502020204030204" pitchFamily="34" charset="0"/>
              </a:rPr>
              <a:t>3 </a:t>
            </a:r>
            <a:r>
              <a:rPr lang="en-US" sz="2400" b="1" dirty="0">
                <a:solidFill>
                  <a:srgbClr val="7030A0"/>
                </a:solidFill>
                <a:latin typeface="Calibri" panose="020F0502020204030204" pitchFamily="34" charset="0"/>
                <a:cs typeface="Calibri" panose="020F0502020204030204" pitchFamily="34" charset="0"/>
              </a:rPr>
              <a:t>Give us day by day our daily bread.</a:t>
            </a:r>
          </a:p>
        </p:txBody>
      </p:sp>
    </p:spTree>
    <p:extLst>
      <p:ext uri="{BB962C8B-B14F-4D97-AF65-F5344CB8AC3E}">
        <p14:creationId xmlns:p14="http://schemas.microsoft.com/office/powerpoint/2010/main" val="365748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1250" fill="hold"/>
                                        <p:tgtEl>
                                          <p:spTgt spid="4"/>
                                        </p:tgtEl>
                                        <p:attrNameLst>
                                          <p:attrName>ppt_x</p:attrName>
                                        </p:attrNameLst>
                                      </p:cBhvr>
                                      <p:tavLst>
                                        <p:tav tm="0">
                                          <p:val>
                                            <p:strVal val="#ppt_x"/>
                                          </p:val>
                                        </p:tav>
                                        <p:tav tm="100000">
                                          <p:val>
                                            <p:strVal val="#ppt_x"/>
                                          </p:val>
                                        </p:tav>
                                      </p:tavLst>
                                    </p:anim>
                                    <p:anim calcmode="lin" valueType="num">
                                      <p:cBhvr additive="base">
                                        <p:cTn id="13" dur="125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1250" fill="hold"/>
                                        <p:tgtEl>
                                          <p:spTgt spid="5"/>
                                        </p:tgtEl>
                                        <p:attrNameLst>
                                          <p:attrName>ppt_x</p:attrName>
                                        </p:attrNameLst>
                                      </p:cBhvr>
                                      <p:tavLst>
                                        <p:tav tm="0">
                                          <p:val>
                                            <p:strVal val="0-#ppt_w/2"/>
                                          </p:val>
                                        </p:tav>
                                        <p:tav tm="100000">
                                          <p:val>
                                            <p:strVal val="#ppt_x"/>
                                          </p:val>
                                        </p:tav>
                                      </p:tavLst>
                                    </p:anim>
                                    <p:anim calcmode="lin" valueType="num">
                                      <p:cBhvr additive="base">
                                        <p:cTn id="24" dur="125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9"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1250" fill="hold"/>
                                        <p:tgtEl>
                                          <p:spTgt spid="6"/>
                                        </p:tgtEl>
                                        <p:attrNameLst>
                                          <p:attrName>ppt_x</p:attrName>
                                        </p:attrNameLst>
                                      </p:cBhvr>
                                      <p:tavLst>
                                        <p:tav tm="0">
                                          <p:val>
                                            <p:strVal val="0-#ppt_w/2"/>
                                          </p:val>
                                        </p:tav>
                                        <p:tav tm="100000">
                                          <p:val>
                                            <p:strVal val="#ppt_x"/>
                                          </p:val>
                                        </p:tav>
                                      </p:tavLst>
                                    </p:anim>
                                    <p:anim calcmode="lin" valueType="num">
                                      <p:cBhvr additive="base">
                                        <p:cTn id="35" dur="125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barn(inVertical)">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13982</TotalTime>
  <Words>4797</Words>
  <Application>Microsoft Office PowerPoint</Application>
  <PresentationFormat>Widescreen</PresentationFormat>
  <Paragraphs>270</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Calibri</vt:lpstr>
      <vt:lpstr>Franklin Gothic Book</vt:lpstr>
      <vt:lpstr>Georgia</vt:lpstr>
      <vt:lpstr>Crop</vt:lpstr>
      <vt:lpstr>Introduction</vt:lpstr>
      <vt:lpstr>Introduction</vt:lpstr>
      <vt:lpstr>Our dependence on God</vt:lpstr>
      <vt:lpstr>Our dependence on God</vt:lpstr>
      <vt:lpstr>Introduction</vt:lpstr>
      <vt:lpstr>Jeremiah 17:5-8</vt:lpstr>
      <vt:lpstr>Reliance on our God</vt:lpstr>
      <vt:lpstr>Reliance on our God</vt:lpstr>
      <vt:lpstr>How Prayer helps us remember we are NOT in Control</vt:lpstr>
      <vt:lpstr>How Prayer helps us remember we are NOT in Control</vt:lpstr>
      <vt:lpstr>How Prayer helps us remember we are NOT in Control</vt:lpstr>
      <vt:lpstr>How Prayer helps us remember we are NOT in Control</vt:lpstr>
      <vt:lpstr>“Prayer changes me”</vt:lpstr>
      <vt:lpstr>“I pray because the need flows out of me all the time waking and sleeping.  It doesn’t change God. If I never pray, God will not be any less God.  If I pray every moment I am alive, it will not make God any more God.  Prayer CHANGES me.”                                     - CS Lewis</vt:lpstr>
      <vt:lpstr>Introduction</vt:lpstr>
      <vt:lpstr>How Prayer helps us remember we are NOT in Control </vt:lpstr>
      <vt:lpstr>How Prayer helps us remember we are NOT in Control </vt:lpstr>
      <vt:lpstr>Reliance on our God is NOT Presumption</vt:lpstr>
      <vt:lpstr>Reliance on our God is NOT Presumption</vt:lpstr>
      <vt:lpstr>Reliance on our God is NOT Presumption</vt:lpstr>
      <vt:lpstr>Reliance on our God is NOT Presumption</vt:lpstr>
      <vt:lpstr>Reliance on our God is NOT Presumption</vt:lpstr>
      <vt:lpstr>Reliance on our God is NOT Presumption</vt:lpstr>
      <vt:lpstr>And when we have this understanding of our reliance on God, we also learn something else that is reinforced every time we pray</vt:lpstr>
      <vt:lpstr>What are we in control of?</vt:lpstr>
      <vt:lpstr>What are we in control of?</vt:lpstr>
      <vt:lpstr>Alright, I will TRY to answer a question</vt:lpstr>
      <vt:lpstr>Alright, I will TRY to answer a question</vt:lpstr>
      <vt:lpstr>Alright, I will TRY to answer a question</vt:lpstr>
      <vt:lpstr>Alright, I will TRY to answer a question</vt:lpstr>
      <vt:lpstr>Alright, I will TRY to answer a question</vt:lpstr>
      <vt:lpstr>Concluding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Man is NOT in control</dc:title>
  <dc:creator>Paden, Eddie - LCMS Lang. Arts</dc:creator>
  <cp:lastModifiedBy>Paden, Eddie - LCMS Lang. Arts</cp:lastModifiedBy>
  <cp:revision>88</cp:revision>
  <cp:lastPrinted>2020-08-08T12:25:13Z</cp:lastPrinted>
  <dcterms:created xsi:type="dcterms:W3CDTF">2020-05-11T17:05:17Z</dcterms:created>
  <dcterms:modified xsi:type="dcterms:W3CDTF">2020-08-30T12:18:31Z</dcterms:modified>
</cp:coreProperties>
</file>