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96" r:id="rId3"/>
    <p:sldId id="297" r:id="rId4"/>
    <p:sldId id="298" r:id="rId5"/>
    <p:sldId id="299" r:id="rId6"/>
    <p:sldId id="300" r:id="rId7"/>
    <p:sldId id="301" r:id="rId8"/>
    <p:sldId id="302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22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5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9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2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71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8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4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E2ABF1-DEEF-4412-BE5D-CFEF09CF208B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4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5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E2ABF1-DEEF-4412-BE5D-CFEF09CF208B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7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D19E8-78B9-4517-8BDE-AD511460B1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7AF3F5-9DD9-4474-8C18-06B2CF262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6F761B-5F51-4DF5-8745-DE8A1EAAE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0"/>
            <a:ext cx="10058399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78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A2504-5EBC-472F-8638-3BE3E689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Questions 5 and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8C782-D678-4314-92E3-F0C75A76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is this issue different from Acts 5:1-11?</a:t>
            </a:r>
          </a:p>
          <a:p>
            <a:r>
              <a:rPr lang="en-US" sz="3200" dirty="0"/>
              <a:t>This is not necessarily a “sin” issue, but it is a problem that could possibly impact the </a:t>
            </a:r>
            <a:r>
              <a:rPr lang="en-US" sz="3200" b="1" i="1" u="sng" dirty="0">
                <a:solidFill>
                  <a:srgbClr val="7030A0"/>
                </a:solidFill>
              </a:rPr>
              <a:t>unity and peace </a:t>
            </a:r>
            <a:r>
              <a:rPr lang="en-US" sz="3200" dirty="0"/>
              <a:t>of the congregation.  </a:t>
            </a:r>
          </a:p>
          <a:p>
            <a:r>
              <a:rPr lang="en-US" sz="3200" dirty="0"/>
              <a:t>Any </a:t>
            </a:r>
            <a:r>
              <a:rPr lang="en-US" sz="3200" b="1" i="1" dirty="0">
                <a:solidFill>
                  <a:srgbClr val="FF0000"/>
                </a:solidFill>
              </a:rPr>
              <a:t>“problem” </a:t>
            </a:r>
            <a:r>
              <a:rPr lang="en-US" sz="3200" dirty="0"/>
              <a:t>that can impact the </a:t>
            </a:r>
            <a:r>
              <a:rPr lang="en-US" sz="3200" b="1" i="1" u="sng" dirty="0">
                <a:solidFill>
                  <a:srgbClr val="7030A0"/>
                </a:solidFill>
              </a:rPr>
              <a:t>peace and unity </a:t>
            </a:r>
            <a:r>
              <a:rPr lang="en-US" sz="3200" dirty="0"/>
              <a:t>of a congregation is just as serious as a </a:t>
            </a:r>
            <a:r>
              <a:rPr lang="en-US" sz="3200" b="1" i="1" dirty="0">
                <a:solidFill>
                  <a:srgbClr val="FF0000"/>
                </a:solidFill>
              </a:rPr>
              <a:t>“sin” </a:t>
            </a:r>
            <a:r>
              <a:rPr lang="en-US" sz="3200" dirty="0"/>
              <a:t>problem and </a:t>
            </a:r>
            <a:r>
              <a:rPr lang="en-US" sz="3200" b="1" dirty="0">
                <a:solidFill>
                  <a:schemeClr val="tx1"/>
                </a:solidFill>
              </a:rPr>
              <a:t>MUST</a:t>
            </a:r>
            <a:r>
              <a:rPr lang="en-US" sz="3200" dirty="0"/>
              <a:t> be dealt with!</a:t>
            </a:r>
          </a:p>
        </p:txBody>
      </p:sp>
    </p:spTree>
    <p:extLst>
      <p:ext uri="{BB962C8B-B14F-4D97-AF65-F5344CB8AC3E}">
        <p14:creationId xmlns:p14="http://schemas.microsoft.com/office/powerpoint/2010/main" val="354221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72A18-F7E6-4EB7-95AE-5D66CEEE5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Questions 5 and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0002B-48AE-4C16-B5B1-3311E977F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59"/>
            <a:ext cx="10058400" cy="4531465"/>
          </a:xfrm>
        </p:spPr>
        <p:txBody>
          <a:bodyPr>
            <a:normAutofit/>
          </a:bodyPr>
          <a:lstStyle/>
          <a:p>
            <a:r>
              <a:rPr lang="en-US" sz="3200" dirty="0"/>
              <a:t>It is interesting to note here that Satan seems to try and take a strength of this congregation (4:34) and turn it into a weakness.</a:t>
            </a:r>
          </a:p>
          <a:p>
            <a:r>
              <a:rPr lang="en-US" sz="3200" dirty="0"/>
              <a:t>What are some other strengths that could be turned into weaknesses?</a:t>
            </a:r>
          </a:p>
          <a:p>
            <a:pPr lvl="1"/>
            <a:r>
              <a:rPr lang="en-US" sz="3000" dirty="0"/>
              <a:t>Saving souls</a:t>
            </a:r>
          </a:p>
          <a:p>
            <a:pPr lvl="1"/>
            <a:r>
              <a:rPr lang="en-US" sz="3000" dirty="0"/>
              <a:t>Making worship “sound” better</a:t>
            </a:r>
          </a:p>
          <a:p>
            <a:pPr lvl="1"/>
            <a:r>
              <a:rPr lang="en-US" sz="3000" dirty="0"/>
              <a:t>Getting folks to come to worship</a:t>
            </a:r>
          </a:p>
        </p:txBody>
      </p:sp>
    </p:spTree>
    <p:extLst>
      <p:ext uri="{BB962C8B-B14F-4D97-AF65-F5344CB8AC3E}">
        <p14:creationId xmlns:p14="http://schemas.microsoft.com/office/powerpoint/2010/main" val="197989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82F0-1FCA-4B4C-A687-418B5BFF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Questions 5 and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E58AD-503B-4DF0-99CC-BC947034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83946"/>
          </a:xfrm>
        </p:spPr>
        <p:txBody>
          <a:bodyPr>
            <a:normAutofit/>
          </a:bodyPr>
          <a:lstStyle/>
          <a:p>
            <a:r>
              <a:rPr lang="en-US" sz="3200" dirty="0"/>
              <a:t>How did this congregation deal with this issue/problem and not allow it to break the unity (between Greeks and Hebrews)?</a:t>
            </a:r>
          </a:p>
          <a:p>
            <a:r>
              <a:rPr lang="en-US" sz="3200" dirty="0"/>
              <a:t>Leaders </a:t>
            </a:r>
            <a:r>
              <a:rPr lang="en-US" sz="3200" b="1" i="1" u="sng" dirty="0">
                <a:solidFill>
                  <a:srgbClr val="FF0000"/>
                </a:solidFill>
              </a:rPr>
              <a:t>DEAL</a:t>
            </a:r>
            <a:r>
              <a:rPr lang="en-US" sz="3200" dirty="0"/>
              <a:t> with the problem (V 2)</a:t>
            </a:r>
          </a:p>
          <a:p>
            <a:r>
              <a:rPr lang="en-US" sz="3200" dirty="0"/>
              <a:t>Note how the problem is talked about in V 1 – </a:t>
            </a:r>
            <a:r>
              <a:rPr lang="en-US" sz="3200" b="1" i="1" dirty="0">
                <a:solidFill>
                  <a:srgbClr val="00B050"/>
                </a:solidFill>
              </a:rPr>
              <a:t>“murmuring”</a:t>
            </a:r>
          </a:p>
          <a:p>
            <a:r>
              <a:rPr lang="en-US" sz="3200" dirty="0"/>
              <a:t>What does the use of this word indicate as to how open the problem was when it was dealt with?</a:t>
            </a:r>
          </a:p>
          <a:p>
            <a:r>
              <a:rPr lang="en-US" sz="3200" dirty="0"/>
              <a:t>This was an underlying problem, just under the surface</a:t>
            </a:r>
          </a:p>
        </p:txBody>
      </p:sp>
    </p:spTree>
    <p:extLst>
      <p:ext uri="{BB962C8B-B14F-4D97-AF65-F5344CB8AC3E}">
        <p14:creationId xmlns:p14="http://schemas.microsoft.com/office/powerpoint/2010/main" val="311922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AA604-498B-4DD6-B086-B74B63EA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Questions 5 and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48A5-6A48-4EE2-BD4D-6E35DFB54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51371"/>
          </a:xfrm>
        </p:spPr>
        <p:txBody>
          <a:bodyPr>
            <a:normAutofit/>
          </a:bodyPr>
          <a:lstStyle/>
          <a:p>
            <a:r>
              <a:rPr lang="en-US" sz="3200" dirty="0"/>
              <a:t>The 12 get the congregation to help solve the problem – V 3</a:t>
            </a:r>
          </a:p>
          <a:p>
            <a:r>
              <a:rPr lang="en-US" sz="3200" dirty="0"/>
              <a:t>The congregation is unified in addressing the problem – V 5</a:t>
            </a:r>
          </a:p>
          <a:p>
            <a:r>
              <a:rPr lang="en-US" sz="3200" dirty="0"/>
              <a:t>The criteria for solving the problem is spiritual in nature – V 3 (they did </a:t>
            </a:r>
            <a:r>
              <a:rPr lang="en-US" sz="3200" b="1" i="1" dirty="0">
                <a:solidFill>
                  <a:schemeClr val="tx1"/>
                </a:solidFill>
              </a:rPr>
              <a:t>NOT</a:t>
            </a:r>
            <a:r>
              <a:rPr lang="en-US" sz="3200" dirty="0"/>
              <a:t> use worldly reasoning to try to solve this issue)</a:t>
            </a:r>
          </a:p>
          <a:p>
            <a:r>
              <a:rPr lang="en-US" sz="3200" dirty="0"/>
              <a:t>No one was trying to keep power for their group/self – all names were Greek and no Hebrew names are mentioned</a:t>
            </a:r>
          </a:p>
          <a:p>
            <a:r>
              <a:rPr lang="en-US" sz="3200" dirty="0"/>
              <a:t>The result? – V 7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532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830EA-A3C4-4D78-BDEC-49C26720B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Questions 7 and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DCEC7-4140-4C33-8B9C-71023EEFA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persecution/trial starts out directed against one then goes to the whole group </a:t>
            </a:r>
          </a:p>
          <a:p>
            <a:r>
              <a:rPr lang="en-US" sz="3200" dirty="0"/>
              <a:t>Seems Satan is trying to make the group cower in fear by singling out one well-known member before attacking the whole</a:t>
            </a:r>
          </a:p>
          <a:p>
            <a:r>
              <a:rPr lang="en-US" sz="3200" dirty="0"/>
              <a:t>Sooner or later if the group continues to work for God, Satan will attack the whole group (8:1-4)</a:t>
            </a:r>
          </a:p>
        </p:txBody>
      </p:sp>
    </p:spTree>
    <p:extLst>
      <p:ext uri="{BB962C8B-B14F-4D97-AF65-F5344CB8AC3E}">
        <p14:creationId xmlns:p14="http://schemas.microsoft.com/office/powerpoint/2010/main" val="52496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830EA-A3C4-4D78-BDEC-49C26720B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Questions 7 and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DCEC7-4140-4C33-8B9C-71023EEFA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First, the group </a:t>
            </a:r>
            <a:r>
              <a:rPr lang="en-US" sz="3200" b="1" i="1" dirty="0">
                <a:solidFill>
                  <a:schemeClr val="tx1"/>
                </a:solidFill>
              </a:rPr>
              <a:t>NEVER</a:t>
            </a:r>
            <a:r>
              <a:rPr lang="en-US" sz="3200" dirty="0"/>
              <a:t> stops doing what God wants them to do even when persecuted – 8:4</a:t>
            </a:r>
          </a:p>
          <a:p>
            <a:r>
              <a:rPr lang="en-US" sz="3200" dirty="0"/>
              <a:t>Second, reliance is totally on God – Stephen’s reasoning was not from man’s wisdom, but God’s wisdom/word</a:t>
            </a:r>
          </a:p>
          <a:p>
            <a:r>
              <a:rPr lang="en-US" sz="3200" dirty="0"/>
              <a:t>He answered as an oracle of God – 1 Peter 4:11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AA3210-FDB0-4784-9C10-F8C9661714CF}"/>
              </a:ext>
            </a:extLst>
          </p:cNvPr>
          <p:cNvSpPr txBox="1"/>
          <p:nvPr/>
        </p:nvSpPr>
        <p:spPr>
          <a:xfrm>
            <a:off x="231528" y="4460240"/>
            <a:ext cx="11799320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i="1" baseline="30000" dirty="0">
                <a:solidFill>
                  <a:srgbClr val="7030A0"/>
                </a:solidFill>
              </a:rPr>
              <a:t>11 </a:t>
            </a:r>
            <a:r>
              <a:rPr lang="en-US" sz="2800" b="1" i="1" dirty="0">
                <a:solidFill>
                  <a:srgbClr val="7030A0"/>
                </a:solidFill>
              </a:rPr>
              <a:t>If anyone speaks, let him speak as the oracles of God. If anyone ministers, </a:t>
            </a:r>
          </a:p>
          <a:p>
            <a:pPr algn="ctr"/>
            <a:r>
              <a:rPr lang="en-US" sz="2800" b="1" i="1" dirty="0">
                <a:solidFill>
                  <a:srgbClr val="7030A0"/>
                </a:solidFill>
              </a:rPr>
              <a:t>let him do it as with the ability which God supplies, that in all things God may </a:t>
            </a:r>
          </a:p>
          <a:p>
            <a:pPr algn="ctr"/>
            <a:r>
              <a:rPr lang="en-US" sz="2800" b="1" i="1" dirty="0">
                <a:solidFill>
                  <a:srgbClr val="7030A0"/>
                </a:solidFill>
              </a:rPr>
              <a:t>be glorified through Jesus Christ, to whom belong the glory and the dominion </a:t>
            </a:r>
          </a:p>
          <a:p>
            <a:pPr algn="ctr"/>
            <a:r>
              <a:rPr lang="en-US" sz="2800" b="1" i="1" dirty="0">
                <a:solidFill>
                  <a:srgbClr val="7030A0"/>
                </a:solidFill>
              </a:rPr>
              <a:t>forever and ever. Amen.</a:t>
            </a:r>
          </a:p>
        </p:txBody>
      </p:sp>
    </p:spTree>
    <p:extLst>
      <p:ext uri="{BB962C8B-B14F-4D97-AF65-F5344CB8AC3E}">
        <p14:creationId xmlns:p14="http://schemas.microsoft.com/office/powerpoint/2010/main" val="423318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DB299-CA9A-404C-8394-21F413B0D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Questions 7 and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6FB19-8761-4748-A25E-DDB8CC043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E48312"/>
              </a:buClr>
            </a:pPr>
            <a:r>
              <a:rPr lang="en-US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Oracle means “divine speech or answer”</a:t>
            </a:r>
          </a:p>
          <a:p>
            <a:pPr lvl="0">
              <a:buClr>
                <a:srgbClr val="E48312"/>
              </a:buClr>
            </a:pPr>
            <a:r>
              <a:rPr lang="en-US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Third, Stephen was prepared to answer – 1 Peter 3:15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A06B35-B8A0-4A2D-A9CD-6A41DE1E432B}"/>
              </a:ext>
            </a:extLst>
          </p:cNvPr>
          <p:cNvSpPr txBox="1"/>
          <p:nvPr/>
        </p:nvSpPr>
        <p:spPr>
          <a:xfrm>
            <a:off x="1036320" y="3208030"/>
            <a:ext cx="10099175" cy="22467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i="1" baseline="30000" dirty="0">
                <a:solidFill>
                  <a:srgbClr val="7030A0"/>
                </a:solidFill>
              </a:rPr>
              <a:t>15 </a:t>
            </a:r>
            <a:r>
              <a:rPr lang="en-US" sz="2800" i="1" dirty="0">
                <a:solidFill>
                  <a:srgbClr val="7030A0"/>
                </a:solidFill>
              </a:rPr>
              <a:t>But sanctify the Lord God in your hearts, and always be ready to </a:t>
            </a:r>
          </a:p>
          <a:p>
            <a:pPr algn="ctr"/>
            <a:r>
              <a:rPr lang="en-US" sz="2800" i="1" dirty="0">
                <a:solidFill>
                  <a:srgbClr val="7030A0"/>
                </a:solidFill>
              </a:rPr>
              <a:t>give a defense to everyone who asks you a reason for the hope that </a:t>
            </a:r>
          </a:p>
          <a:p>
            <a:pPr algn="ctr"/>
            <a:r>
              <a:rPr lang="en-US" sz="2800" i="1" dirty="0">
                <a:solidFill>
                  <a:srgbClr val="7030A0"/>
                </a:solidFill>
              </a:rPr>
              <a:t>is in you, with meekness and fear; </a:t>
            </a:r>
            <a:r>
              <a:rPr lang="en-US" sz="2800" i="1" baseline="30000" dirty="0">
                <a:solidFill>
                  <a:srgbClr val="7030A0"/>
                </a:solidFill>
              </a:rPr>
              <a:t>16 </a:t>
            </a:r>
            <a:r>
              <a:rPr lang="en-US" sz="2800" i="1" dirty="0">
                <a:solidFill>
                  <a:srgbClr val="7030A0"/>
                </a:solidFill>
              </a:rPr>
              <a:t>having a good conscience, that </a:t>
            </a:r>
          </a:p>
          <a:p>
            <a:pPr algn="ctr"/>
            <a:r>
              <a:rPr lang="en-US" sz="2800" i="1" dirty="0">
                <a:solidFill>
                  <a:srgbClr val="7030A0"/>
                </a:solidFill>
              </a:rPr>
              <a:t>when they defame you as evildoers, those who revile your good </a:t>
            </a:r>
          </a:p>
          <a:p>
            <a:pPr algn="ctr"/>
            <a:r>
              <a:rPr lang="en-US" sz="2800" i="1" dirty="0">
                <a:solidFill>
                  <a:srgbClr val="7030A0"/>
                </a:solidFill>
              </a:rPr>
              <a:t>conduct in Christ may be ashamed. </a:t>
            </a:r>
          </a:p>
        </p:txBody>
      </p:sp>
    </p:spTree>
    <p:extLst>
      <p:ext uri="{BB962C8B-B14F-4D97-AF65-F5344CB8AC3E}">
        <p14:creationId xmlns:p14="http://schemas.microsoft.com/office/powerpoint/2010/main" val="58876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579</TotalTime>
  <Words>554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PowerPoint Presentation</vt:lpstr>
      <vt:lpstr>Questions 5 and 6</vt:lpstr>
      <vt:lpstr>Questions 5 and 6</vt:lpstr>
      <vt:lpstr>Questions 5 and 6</vt:lpstr>
      <vt:lpstr>Questions 5 and 6</vt:lpstr>
      <vt:lpstr>Questions 7 and 8</vt:lpstr>
      <vt:lpstr>Questions 7 and 8</vt:lpstr>
      <vt:lpstr>Questions 7 and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Paden, Eddie - LCMS Lang. Arts</dc:creator>
  <cp:lastModifiedBy>Kevin Stilts</cp:lastModifiedBy>
  <cp:revision>74</cp:revision>
  <cp:lastPrinted>2020-01-22T17:13:37Z</cp:lastPrinted>
  <dcterms:created xsi:type="dcterms:W3CDTF">2019-12-25T20:58:48Z</dcterms:created>
  <dcterms:modified xsi:type="dcterms:W3CDTF">2020-02-01T01:21:15Z</dcterms:modified>
</cp:coreProperties>
</file>