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72" r:id="rId3"/>
  </p:sldMasterIdLst>
  <p:notesMasterIdLst>
    <p:notesMasterId r:id="rId22"/>
  </p:notesMasterIdLst>
  <p:handoutMasterIdLst>
    <p:handoutMasterId r:id="rId23"/>
  </p:handoutMasterIdLst>
  <p:sldIdLst>
    <p:sldId id="313" r:id="rId4"/>
    <p:sldId id="314" r:id="rId5"/>
    <p:sldId id="350" r:id="rId6"/>
    <p:sldId id="351" r:id="rId7"/>
    <p:sldId id="317" r:id="rId8"/>
    <p:sldId id="318" r:id="rId9"/>
    <p:sldId id="356" r:id="rId10"/>
    <p:sldId id="360" r:id="rId11"/>
    <p:sldId id="359" r:id="rId12"/>
    <p:sldId id="319" r:id="rId13"/>
    <p:sldId id="372" r:id="rId14"/>
    <p:sldId id="373" r:id="rId15"/>
    <p:sldId id="382" r:id="rId16"/>
    <p:sldId id="384" r:id="rId17"/>
    <p:sldId id="383" r:id="rId18"/>
    <p:sldId id="385" r:id="rId19"/>
    <p:sldId id="374" r:id="rId20"/>
    <p:sldId id="364"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91" d="100"/>
          <a:sy n="91" d="100"/>
        </p:scale>
        <p:origin x="896" y="52"/>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7E8C43-B996-4A8E-9036-8ACB590DACE9}" type="datetimeFigureOut">
              <a:rPr lang="en-US" smtClean="0"/>
              <a:t>3/3/2019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02A019-BF4B-475A-8F08-6A21EF4B26AB}" type="slidenum">
              <a:rPr lang="en-US" smtClean="0"/>
              <a:t>‹#›</a:t>
            </a:fld>
            <a:endParaRPr lang="en-US"/>
          </a:p>
        </p:txBody>
      </p:sp>
    </p:spTree>
    <p:extLst>
      <p:ext uri="{BB962C8B-B14F-4D97-AF65-F5344CB8AC3E}">
        <p14:creationId xmlns:p14="http://schemas.microsoft.com/office/powerpoint/2010/main" val="286776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7108" name="Rectangle 4"/>
          <p:cNvSpPr>
            <a:spLocks noGrp="1" noChangeArrowheads="1"/>
          </p:cNvSpPr>
          <p:nvPr>
            <p:ph type="dt" sz="half" idx="2"/>
          </p:nvPr>
        </p:nvSpPr>
        <p:spPr/>
        <p:txBody>
          <a:bodyPr/>
          <a:lstStyle>
            <a:lvl1pPr>
              <a:defRPr/>
            </a:lvl1pPr>
          </a:lstStyle>
          <a:p>
            <a:endParaRPr lang="en-US" alt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1D30D9CF-208B-42B5-AB12-B44120160036}" type="slidenum">
              <a:rPr lang="en-US" altLang="en-US"/>
              <a:pPr/>
              <a:t>‹#›</a:t>
            </a:fld>
            <a:endParaRPr lang="en-US" altLang="en-US"/>
          </a:p>
        </p:txBody>
      </p:sp>
    </p:spTree>
    <p:extLst>
      <p:ext uri="{BB962C8B-B14F-4D97-AF65-F5344CB8AC3E}">
        <p14:creationId xmlns:p14="http://schemas.microsoft.com/office/powerpoint/2010/main" val="49667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FB722-7276-4E91-B2AA-04F280CBF157}" type="slidenum">
              <a:rPr lang="en-US" altLang="en-US"/>
              <a:pPr/>
              <a:t>‹#›</a:t>
            </a:fld>
            <a:endParaRPr lang="en-US" altLang="en-US"/>
          </a:p>
        </p:txBody>
      </p:sp>
    </p:spTree>
    <p:extLst>
      <p:ext uri="{BB962C8B-B14F-4D97-AF65-F5344CB8AC3E}">
        <p14:creationId xmlns:p14="http://schemas.microsoft.com/office/powerpoint/2010/main" val="1764424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AF9300-F0E8-45F3-8AFA-832D56714728}" type="slidenum">
              <a:rPr lang="en-US" altLang="en-US"/>
              <a:pPr/>
              <a:t>‹#›</a:t>
            </a:fld>
            <a:endParaRPr lang="en-US" altLang="en-US"/>
          </a:p>
        </p:txBody>
      </p:sp>
    </p:spTree>
    <p:extLst>
      <p:ext uri="{BB962C8B-B14F-4D97-AF65-F5344CB8AC3E}">
        <p14:creationId xmlns:p14="http://schemas.microsoft.com/office/powerpoint/2010/main" val="2073443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99982D-7129-407D-85C0-89D8A90562DB}" type="slidenum">
              <a:rPr lang="en-US" altLang="en-US"/>
              <a:pPr/>
              <a:t>‹#›</a:t>
            </a:fld>
            <a:endParaRPr lang="en-US" altLang="en-US"/>
          </a:p>
        </p:txBody>
      </p:sp>
    </p:spTree>
    <p:extLst>
      <p:ext uri="{BB962C8B-B14F-4D97-AF65-F5344CB8AC3E}">
        <p14:creationId xmlns:p14="http://schemas.microsoft.com/office/powerpoint/2010/main" val="3280057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643B6B-A249-4694-8F46-0850823A01A2}" type="slidenum">
              <a:rPr lang="en-US" altLang="en-US"/>
              <a:pPr/>
              <a:t>‹#›</a:t>
            </a:fld>
            <a:endParaRPr lang="en-US" altLang="en-US"/>
          </a:p>
        </p:txBody>
      </p:sp>
    </p:spTree>
    <p:extLst>
      <p:ext uri="{BB962C8B-B14F-4D97-AF65-F5344CB8AC3E}">
        <p14:creationId xmlns:p14="http://schemas.microsoft.com/office/powerpoint/2010/main" val="67320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3A1FA70-3178-4130-94B3-0F115BB431BE}" type="slidenum">
              <a:rPr lang="en-US" altLang="en-US"/>
              <a:pPr/>
              <a:t>‹#›</a:t>
            </a:fld>
            <a:endParaRPr lang="en-US" altLang="en-US"/>
          </a:p>
        </p:txBody>
      </p:sp>
    </p:spTree>
    <p:extLst>
      <p:ext uri="{BB962C8B-B14F-4D97-AF65-F5344CB8AC3E}">
        <p14:creationId xmlns:p14="http://schemas.microsoft.com/office/powerpoint/2010/main" val="206935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5A2349B-1332-4AFA-9615-8B60B6B2D136}" type="slidenum">
              <a:rPr lang="en-US" altLang="en-US"/>
              <a:pPr/>
              <a:t>‹#›</a:t>
            </a:fld>
            <a:endParaRPr lang="en-US" altLang="en-US"/>
          </a:p>
        </p:txBody>
      </p:sp>
    </p:spTree>
    <p:extLst>
      <p:ext uri="{BB962C8B-B14F-4D97-AF65-F5344CB8AC3E}">
        <p14:creationId xmlns:p14="http://schemas.microsoft.com/office/powerpoint/2010/main" val="95135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778DF6-ED4B-47A1-9BAF-D667A9FBD30B}" type="slidenum">
              <a:rPr lang="en-US" altLang="en-US"/>
              <a:pPr/>
              <a:t>‹#›</a:t>
            </a:fld>
            <a:endParaRPr lang="en-US" altLang="en-US"/>
          </a:p>
        </p:txBody>
      </p:sp>
    </p:spTree>
    <p:extLst>
      <p:ext uri="{BB962C8B-B14F-4D97-AF65-F5344CB8AC3E}">
        <p14:creationId xmlns:p14="http://schemas.microsoft.com/office/powerpoint/2010/main" val="949720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C4C9A2-1D56-4EA6-AA5B-9AA0420A1504}" type="slidenum">
              <a:rPr lang="en-US" altLang="en-US"/>
              <a:pPr/>
              <a:t>‹#›</a:t>
            </a:fld>
            <a:endParaRPr lang="en-US" altLang="en-US"/>
          </a:p>
        </p:txBody>
      </p:sp>
    </p:spTree>
    <p:extLst>
      <p:ext uri="{BB962C8B-B14F-4D97-AF65-F5344CB8AC3E}">
        <p14:creationId xmlns:p14="http://schemas.microsoft.com/office/powerpoint/2010/main" val="1313789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80C05D-AA1D-4715-96D7-83CB6CC43BCA}" type="slidenum">
              <a:rPr lang="en-US" altLang="en-US"/>
              <a:pPr/>
              <a:t>‹#›</a:t>
            </a:fld>
            <a:endParaRPr lang="en-US" altLang="en-US"/>
          </a:p>
        </p:txBody>
      </p:sp>
    </p:spTree>
    <p:extLst>
      <p:ext uri="{BB962C8B-B14F-4D97-AF65-F5344CB8AC3E}">
        <p14:creationId xmlns:p14="http://schemas.microsoft.com/office/powerpoint/2010/main" val="3716547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8715CE-8D11-4938-9261-E638F1A0C8F7}" type="slidenum">
              <a:rPr lang="en-US" altLang="en-US"/>
              <a:pPr/>
              <a:t>‹#›</a:t>
            </a:fld>
            <a:endParaRPr lang="en-US" altLang="en-US"/>
          </a:p>
        </p:txBody>
      </p:sp>
    </p:spTree>
    <p:extLst>
      <p:ext uri="{BB962C8B-B14F-4D97-AF65-F5344CB8AC3E}">
        <p14:creationId xmlns:p14="http://schemas.microsoft.com/office/powerpoint/2010/main" val="267520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ft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E096FE-07B7-4847-A431-D0BBA1A951B3}" type="slidenum">
              <a:rPr lang="en-US" altLang="en-US"/>
              <a:pPr/>
              <a:t>‹#›</a:t>
            </a:fld>
            <a:endParaRPr lang="en-US" altLang="en-US"/>
          </a:p>
        </p:txBody>
      </p:sp>
    </p:spTree>
    <p:extLst>
      <p:ext uri="{BB962C8B-B14F-4D97-AF65-F5344CB8AC3E}">
        <p14:creationId xmlns:p14="http://schemas.microsoft.com/office/powerpoint/2010/main" val="3050601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rgbClr val="FF9900"/>
          </a:solidFill>
          <a:latin typeface="+mj-lt"/>
          <a:ea typeface="+mj-ea"/>
          <a:cs typeface="+mj-cs"/>
        </a:defRPr>
      </a:lvl1pPr>
      <a:lvl2pPr algn="ctr" rtl="0" fontAlgn="base">
        <a:spcBef>
          <a:spcPct val="0"/>
        </a:spcBef>
        <a:spcAft>
          <a:spcPct val="0"/>
        </a:spcAft>
        <a:defRPr sz="4400">
          <a:solidFill>
            <a:srgbClr val="FF9900"/>
          </a:solidFill>
          <a:latin typeface="Arial" panose="020B0604020202020204" pitchFamily="34" charset="0"/>
        </a:defRPr>
      </a:lvl2pPr>
      <a:lvl3pPr algn="ctr" rtl="0" fontAlgn="base">
        <a:spcBef>
          <a:spcPct val="0"/>
        </a:spcBef>
        <a:spcAft>
          <a:spcPct val="0"/>
        </a:spcAft>
        <a:defRPr sz="4400">
          <a:solidFill>
            <a:srgbClr val="FF9900"/>
          </a:solidFill>
          <a:latin typeface="Arial" panose="020B0604020202020204" pitchFamily="34" charset="0"/>
        </a:defRPr>
      </a:lvl3pPr>
      <a:lvl4pPr algn="ctr" rtl="0" fontAlgn="base">
        <a:spcBef>
          <a:spcPct val="0"/>
        </a:spcBef>
        <a:spcAft>
          <a:spcPct val="0"/>
        </a:spcAft>
        <a:defRPr sz="4400">
          <a:solidFill>
            <a:srgbClr val="FF9900"/>
          </a:solidFill>
          <a:latin typeface="Arial" panose="020B0604020202020204" pitchFamily="34" charset="0"/>
        </a:defRPr>
      </a:lvl4pPr>
      <a:lvl5pPr algn="ctr" rtl="0" fontAlgn="base">
        <a:spcBef>
          <a:spcPct val="0"/>
        </a:spcBef>
        <a:spcAft>
          <a:spcPct val="0"/>
        </a:spcAft>
        <a:defRPr sz="4400">
          <a:solidFill>
            <a:srgbClr val="FF9900"/>
          </a:solidFill>
          <a:latin typeface="Arial" panose="020B0604020202020204" pitchFamily="34" charset="0"/>
        </a:defRPr>
      </a:lvl5pPr>
      <a:lvl6pPr marL="457200" algn="ctr" rtl="0" fontAlgn="base">
        <a:spcBef>
          <a:spcPct val="0"/>
        </a:spcBef>
        <a:spcAft>
          <a:spcPct val="0"/>
        </a:spcAft>
        <a:defRPr sz="4400">
          <a:solidFill>
            <a:srgbClr val="FF9900"/>
          </a:solidFill>
          <a:latin typeface="Arial" panose="020B0604020202020204" pitchFamily="34" charset="0"/>
        </a:defRPr>
      </a:lvl6pPr>
      <a:lvl7pPr marL="914400" algn="ctr" rtl="0" fontAlgn="base">
        <a:spcBef>
          <a:spcPct val="0"/>
        </a:spcBef>
        <a:spcAft>
          <a:spcPct val="0"/>
        </a:spcAft>
        <a:defRPr sz="4400">
          <a:solidFill>
            <a:srgbClr val="FF9900"/>
          </a:solidFill>
          <a:latin typeface="Arial" panose="020B0604020202020204" pitchFamily="34" charset="0"/>
        </a:defRPr>
      </a:lvl7pPr>
      <a:lvl8pPr marL="1371600" algn="ctr" rtl="0" fontAlgn="base">
        <a:spcBef>
          <a:spcPct val="0"/>
        </a:spcBef>
        <a:spcAft>
          <a:spcPct val="0"/>
        </a:spcAft>
        <a:defRPr sz="4400">
          <a:solidFill>
            <a:srgbClr val="FF9900"/>
          </a:solidFill>
          <a:latin typeface="Arial" panose="020B0604020202020204" pitchFamily="34" charset="0"/>
        </a:defRPr>
      </a:lvl8pPr>
      <a:lvl9pPr marL="1828800" algn="ctr" rtl="0" fontAlgn="base">
        <a:spcBef>
          <a:spcPct val="0"/>
        </a:spcBef>
        <a:spcAft>
          <a:spcPct val="0"/>
        </a:spcAft>
        <a:defRPr sz="4400">
          <a:solidFill>
            <a:srgbClr val="FF9900"/>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FFFF00"/>
          </a:solidFill>
          <a:latin typeface="+mn-lt"/>
          <a:ea typeface="+mn-ea"/>
          <a:cs typeface="+mn-cs"/>
        </a:defRPr>
      </a:lvl1pPr>
      <a:lvl2pPr marL="742950" indent="-285750" algn="l" rtl="0" fontAlgn="base">
        <a:spcBef>
          <a:spcPct val="20000"/>
        </a:spcBef>
        <a:spcAft>
          <a:spcPct val="0"/>
        </a:spcAft>
        <a:buChar char="–"/>
        <a:defRPr sz="2800" kern="1200">
          <a:solidFill>
            <a:srgbClr val="FFFF00"/>
          </a:solidFill>
          <a:latin typeface="+mn-lt"/>
          <a:ea typeface="+mn-ea"/>
          <a:cs typeface="+mn-cs"/>
        </a:defRPr>
      </a:lvl2pPr>
      <a:lvl3pPr marL="1143000" indent="-228600" algn="l" rtl="0" fontAlgn="base">
        <a:spcBef>
          <a:spcPct val="20000"/>
        </a:spcBef>
        <a:spcAft>
          <a:spcPct val="0"/>
        </a:spcAft>
        <a:buChar char="•"/>
        <a:defRPr sz="2400" kern="1200">
          <a:solidFill>
            <a:srgbClr val="FFFF00"/>
          </a:solidFill>
          <a:latin typeface="+mn-lt"/>
          <a:ea typeface="+mn-ea"/>
          <a:cs typeface="+mn-cs"/>
        </a:defRPr>
      </a:lvl3pPr>
      <a:lvl4pPr marL="1600200" indent="-228600" algn="l" rtl="0" fontAlgn="base">
        <a:spcBef>
          <a:spcPct val="20000"/>
        </a:spcBef>
        <a:spcAft>
          <a:spcPct val="0"/>
        </a:spcAft>
        <a:buChar char="–"/>
        <a:defRPr sz="2000" kern="1200">
          <a:solidFill>
            <a:srgbClr val="FFFF00"/>
          </a:solidFill>
          <a:latin typeface="+mn-lt"/>
          <a:ea typeface="+mn-ea"/>
          <a:cs typeface="+mn-cs"/>
        </a:defRPr>
      </a:lvl4pPr>
      <a:lvl5pPr marL="2057400" indent="-228600" algn="l" rtl="0" fontAlgn="base">
        <a:spcBef>
          <a:spcPct val="20000"/>
        </a:spcBef>
        <a:spcAft>
          <a:spcPct val="0"/>
        </a:spcAft>
        <a:buChar char="»"/>
        <a:defRPr sz="20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8633" y="4653657"/>
            <a:ext cx="3145413" cy="1077218"/>
          </a:xfrm>
          <a:prstGeom prst="rect">
            <a:avLst/>
          </a:prstGeom>
          <a:noFill/>
        </p:spPr>
        <p:txBody>
          <a:bodyPr wrap="none" rtlCol="0">
            <a:spAutoFit/>
          </a:bodyPr>
          <a:lstStyle/>
          <a:p>
            <a:r>
              <a:rPr lang="en-US" sz="3200" dirty="0"/>
              <a:t>Indwelling of the</a:t>
            </a:r>
          </a:p>
          <a:p>
            <a:pPr algn="ctr"/>
            <a:r>
              <a:rPr lang="en-US" sz="3200" dirty="0"/>
              <a:t>Holy Spirit</a:t>
            </a:r>
          </a:p>
        </p:txBody>
      </p:sp>
    </p:spTree>
    <p:extLst>
      <p:ext uri="{BB962C8B-B14F-4D97-AF65-F5344CB8AC3E}">
        <p14:creationId xmlns:p14="http://schemas.microsoft.com/office/powerpoint/2010/main" val="20618398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So, the more we “put” the word into our hearts, the more the Holy Spirit comes into our lives and dwells with us.  </a:t>
            </a:r>
          </a:p>
          <a:p>
            <a:r>
              <a:rPr lang="en-US" sz="3000" dirty="0"/>
              <a:t>So, since the Holy Spirit does not operate directly on the heart of the sinner – but through the word – may we be more motivated to share that word with others.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822956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14 – The leading that takes place is through the word of God.  The only way to be a son of God is by doing Christ’s commandments – Matt 12:48-50</a:t>
            </a:r>
          </a:p>
          <a:p>
            <a:r>
              <a:rPr lang="en-US" sz="3000" dirty="0"/>
              <a:t>V 15 – We have a relationship with God when we become Christians by obedience to the things we hear.  Even though not Jews, we are the children of God through adoption</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40611182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16 – First, notice the wording here in this verse.  </a:t>
            </a:r>
          </a:p>
          <a:p>
            <a:r>
              <a:rPr lang="en-US" sz="3000" dirty="0"/>
              <a:t>It does not say “to” but “with”.  </a:t>
            </a:r>
          </a:p>
          <a:p>
            <a:r>
              <a:rPr lang="en-US" sz="3000" dirty="0"/>
              <a:t>How does the Holy Spirit bear witness today?  The same He did yesterday and tomorrow.</a:t>
            </a:r>
          </a:p>
          <a:p>
            <a:r>
              <a:rPr lang="en-US" sz="3000" dirty="0"/>
              <a:t>Through the word of God – Hebrews 10:15-17</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958092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The </a:t>
            </a:r>
            <a:r>
              <a:rPr lang="en-US" sz="3000" b="1" i="1" u="sng" dirty="0"/>
              <a:t>word</a:t>
            </a:r>
            <a:r>
              <a:rPr lang="en-US" sz="3000" dirty="0"/>
              <a:t> of the Spirit gives ASSURANCE that we are the children of God. (Testifies WITH our spirit)</a:t>
            </a:r>
          </a:p>
          <a:p>
            <a:r>
              <a:rPr lang="en-US" sz="3000" dirty="0"/>
              <a:t>I John 2:3-6; 3:2, 5, 14, 16, 19, 24; 4:2, 6, 7, 13, 16; 5:2, 15, 18-20</a:t>
            </a:r>
          </a:p>
          <a:p>
            <a:r>
              <a:rPr lang="en-US" sz="3000" dirty="0"/>
              <a:t>The </a:t>
            </a:r>
            <a:r>
              <a:rPr lang="en-US" sz="3000" b="1" i="1" u="sng" dirty="0"/>
              <a:t>word</a:t>
            </a:r>
            <a:r>
              <a:rPr lang="en-US" sz="3000" dirty="0"/>
              <a:t> of the Spirit gives ASSURANCE that we are the children of God. (Testifies WITH our spirit.)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321143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It is crucial for us to have our assurance in Scripture and not in our own experiences.</a:t>
            </a:r>
          </a:p>
          <a:p>
            <a:r>
              <a:rPr lang="en-US" sz="3000" dirty="0"/>
              <a:t>Too many today talk constantly about what has happened to me.  What the Spirit has done to me. How the Spirit impacted ME.</a:t>
            </a:r>
          </a:p>
          <a:p>
            <a:r>
              <a:rPr lang="en-US" sz="3000" dirty="0"/>
              <a:t>Problem Here?</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041836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They become the center of attention!  THEIR story becomes the central story.</a:t>
            </a:r>
          </a:p>
          <a:p>
            <a:r>
              <a:rPr lang="en-US" sz="3000" dirty="0"/>
              <a:t>Who did the Holy Spirit come to glorify and make the central story?</a:t>
            </a:r>
          </a:p>
          <a:p>
            <a:r>
              <a:rPr lang="en-US" sz="3000" dirty="0"/>
              <a:t>John 16:14</a:t>
            </a:r>
          </a:p>
          <a:p>
            <a:r>
              <a:rPr lang="en-US" sz="3000" dirty="0"/>
              <a:t>Christ needs to be the center of EVERYTHING</a:t>
            </a:r>
          </a:p>
          <a:p>
            <a:r>
              <a:rPr lang="en-US" sz="3000" dirty="0"/>
              <a:t>It is a subtle difference but note:</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6746626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“Today God told me . . .”</a:t>
            </a:r>
          </a:p>
          <a:p>
            <a:r>
              <a:rPr lang="en-US" sz="3000" dirty="0"/>
              <a:t>“Last month the Spirit gave me a song to sing.”</a:t>
            </a:r>
          </a:p>
          <a:p>
            <a:r>
              <a:rPr lang="en-US" sz="3000" dirty="0"/>
              <a:t>“Let the Holy Spirit into your life and He will change you . . .”</a:t>
            </a:r>
          </a:p>
          <a:p>
            <a:r>
              <a:rPr lang="en-US" sz="3000" dirty="0"/>
              <a:t>This is all about the gospel of the changed life as opposed to THE GOSPEL OF </a:t>
            </a:r>
            <a:r>
              <a:rPr lang="en-US" sz="3000" b="1" i="1" u="sng" dirty="0"/>
              <a:t>THE LIFE </a:t>
            </a:r>
            <a:r>
              <a:rPr lang="en-US" sz="3000" dirty="0"/>
              <a:t>THAT CHANGES LIVES.”</a:t>
            </a:r>
          </a:p>
          <a:p>
            <a:r>
              <a:rPr lang="en-US" sz="3000" dirty="0"/>
              <a:t>Back to Romans 8:16, “Spirit bears witness “</a:t>
            </a:r>
            <a:r>
              <a:rPr lang="en-US" sz="3000" b="1" i="1" u="sng" dirty="0"/>
              <a:t>WITH</a:t>
            </a:r>
            <a:r>
              <a:rPr lang="en-US" sz="3000" dirty="0"/>
              <a:t>”  not “to”</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6593730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17 and following – Results, being children of God, heirs. </a:t>
            </a:r>
          </a:p>
          <a:p>
            <a:r>
              <a:rPr lang="en-US" sz="3000" dirty="0"/>
              <a:t>Heirs earn nothing.  It is just given. </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660789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022556"/>
            <a:ext cx="6326187" cy="5260258"/>
          </a:xfrm>
        </p:spPr>
        <p:txBody>
          <a:bodyPr/>
          <a:lstStyle/>
          <a:p>
            <a:r>
              <a:rPr lang="en-US" sz="3000" dirty="0"/>
              <a:t>So, now we need to take a look at verses 26 and 27.</a:t>
            </a:r>
          </a:p>
          <a:p>
            <a:r>
              <a:rPr lang="en-US" sz="3000" dirty="0"/>
              <a:t>Some would say that these verses talk about something the word of God cannot do for us – interceding for the Christian.</a:t>
            </a:r>
          </a:p>
          <a:p>
            <a:r>
              <a:rPr lang="en-US" sz="3000" dirty="0"/>
              <a:t>I want to look at what is being talked about here and whether or not the Holy Spirit intercedes for us.</a:t>
            </a:r>
          </a:p>
        </p:txBody>
      </p:sp>
      <p:sp>
        <p:nvSpPr>
          <p:cNvPr id="4" name="Vertical Scroll 3"/>
          <p:cNvSpPr/>
          <p:nvPr/>
        </p:nvSpPr>
        <p:spPr>
          <a:xfrm>
            <a:off x="-2" y="274639"/>
            <a:ext cx="2693990"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Interceding of the Holy Spirit</a:t>
            </a:r>
          </a:p>
        </p:txBody>
      </p:sp>
    </p:spTree>
    <p:extLst>
      <p:ext uri="{BB962C8B-B14F-4D97-AF65-F5344CB8AC3E}">
        <p14:creationId xmlns:p14="http://schemas.microsoft.com/office/powerpoint/2010/main" val="643120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The book of Acts affirms the indwelling of the Spirit in the Christian</a:t>
            </a:r>
          </a:p>
          <a:p>
            <a:r>
              <a:rPr lang="en-US" sz="3000" dirty="0"/>
              <a:t>Acts 2:38</a:t>
            </a:r>
          </a:p>
          <a:p>
            <a:r>
              <a:rPr lang="en-US" sz="3000" dirty="0"/>
              <a:t>As the gift of ten dollars would be ten dollars, the gift of the Holy Spirit would be the Holy Spirit</a:t>
            </a:r>
          </a:p>
          <a:p>
            <a:r>
              <a:rPr lang="en-US" sz="3000" dirty="0"/>
              <a:t>Acts 5:32</a:t>
            </a:r>
          </a:p>
          <a:p>
            <a:r>
              <a:rPr lang="en-US" sz="3000" dirty="0"/>
              <a:t>God has given the Holy Spirit to “those who obey Him.”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05995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Romans chapter 8 is a tough chapter.</a:t>
            </a:r>
          </a:p>
          <a:p>
            <a:r>
              <a:rPr lang="en-US" sz="3000" dirty="0"/>
              <a:t>This passage is one that is used by many to say the Holy Spirit directly dwells in us.</a:t>
            </a:r>
          </a:p>
          <a:p>
            <a:r>
              <a:rPr lang="en-US" sz="3000" dirty="0"/>
              <a:t>So, we are going to look at Romans 8 for a few minutes and determine HOW the Spirit DWELLS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482039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Point of the chapter – What the law could not do, God did through His Son.  The man who is in Christ is not guilty but forgiven.</a:t>
            </a:r>
          </a:p>
          <a:p>
            <a:r>
              <a:rPr lang="en-US" sz="3000" dirty="0"/>
              <a:t>Many want to jump right to verse 9 and 11 where it says the Spirit dwells in us.</a:t>
            </a:r>
          </a:p>
          <a:p>
            <a:r>
              <a:rPr lang="en-US" sz="3000" dirty="0"/>
              <a:t>BUT, we must look at the context of what is being said before those verses if we are to understand those verses properly.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92944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196313"/>
            <a:ext cx="6316662" cy="678425"/>
          </a:xfrm>
        </p:spPr>
        <p:txBody>
          <a:bodyPr/>
          <a:lstStyle/>
          <a:p>
            <a:pPr algn="ctr"/>
            <a:r>
              <a:rPr lang="en-US" b="1" u="sng" dirty="0"/>
              <a:t>Does the Spirit Indwell in us?</a:t>
            </a:r>
          </a:p>
        </p:txBody>
      </p:sp>
      <p:sp>
        <p:nvSpPr>
          <p:cNvPr id="3" name="Content Placeholder 2"/>
          <p:cNvSpPr>
            <a:spLocks noGrp="1"/>
          </p:cNvSpPr>
          <p:nvPr>
            <p:ph idx="1"/>
          </p:nvPr>
        </p:nvSpPr>
        <p:spPr>
          <a:xfrm>
            <a:off x="2693988" y="874738"/>
            <a:ext cx="6326187" cy="5545727"/>
          </a:xfrm>
        </p:spPr>
        <p:txBody>
          <a:bodyPr/>
          <a:lstStyle/>
          <a:p>
            <a:r>
              <a:rPr lang="en-US" sz="3000" dirty="0"/>
              <a:t>Does sin literally dwell in us? Note 7:17 and 20</a:t>
            </a:r>
          </a:p>
          <a:p>
            <a:r>
              <a:rPr lang="en-US" sz="3000" dirty="0"/>
              <a:t>These are all metaphors, sin does not literally dwell in us, nor does Christ or the Holy Spirit.</a:t>
            </a:r>
          </a:p>
          <a:p>
            <a:r>
              <a:rPr lang="en-US" sz="3000" dirty="0"/>
              <a:t>How does the Spirit dwell in us then?</a:t>
            </a:r>
          </a:p>
          <a:p>
            <a:r>
              <a:rPr lang="en-US" sz="3000" dirty="0"/>
              <a:t>Colossians 3:5-10 (through knowledge (or the word), v. 10, is how He dwells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695438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1 Peter 1:22,23 – we obeyed through the Spirit and are born again how?  By the word.  Note the emphasis is on the word at all times.</a:t>
            </a:r>
          </a:p>
          <a:p>
            <a:r>
              <a:rPr lang="en-US" sz="3000" dirty="0"/>
              <a:t>Whatever the Spirit does for us on earth, he does through the word of God.  Otherwise, to the extent, the word would not be ALL SUFFICIENT – 2 Tim 3:16,17; 2 Pet 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3809582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It is interesting to note what the Scriptures say the Holy Spirit does for us and then compare to see what else does the same thing the Spirit does for us.  Let’s look at a few Scriptures: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927770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Acts 9:31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Eph</a:t>
            </a:r>
            <a:r>
              <a:rPr lang="en-US" b="1" u="sng" dirty="0">
                <a:solidFill>
                  <a:schemeClr val="accent5">
                    <a:lumMod val="20000"/>
                    <a:lumOff val="80000"/>
                  </a:schemeClr>
                </a:solidFill>
              </a:rPr>
              <a:t> 3:16; Rom 8:13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Rom 5:5 </a:t>
            </a:r>
            <a:r>
              <a:rPr lang="en-US" b="1" dirty="0">
                <a:solidFill>
                  <a:schemeClr val="accent5">
                    <a:lumMod val="20000"/>
                    <a:lumOff val="80000"/>
                  </a:schemeClr>
                </a:solidFill>
              </a:rPr>
              <a:t>– Pours out the love of God</a:t>
            </a:r>
          </a:p>
          <a:p>
            <a:endParaRPr lang="en-US" b="1" dirty="0">
              <a:solidFill>
                <a:schemeClr val="accent5">
                  <a:lumMod val="20000"/>
                  <a:lumOff val="80000"/>
                </a:schemeClr>
              </a:solidFill>
            </a:endParaRPr>
          </a:p>
          <a:p>
            <a:r>
              <a:rPr lang="en-US" b="1" u="sng" dirty="0">
                <a:solidFill>
                  <a:schemeClr val="accent5">
                    <a:lumMod val="20000"/>
                    <a:lumOff val="80000"/>
                  </a:schemeClr>
                </a:solidFill>
              </a:rPr>
              <a:t>Rom 15:13 </a:t>
            </a:r>
            <a:r>
              <a:rPr lang="en-US" b="1" dirty="0">
                <a:solidFill>
                  <a:schemeClr val="accent5">
                    <a:lumMod val="20000"/>
                    <a:lumOff val="80000"/>
                  </a:schemeClr>
                </a:solidFill>
              </a:rPr>
              <a:t>– Brings hope</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Romans 15:4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Psa</a:t>
            </a:r>
            <a:r>
              <a:rPr lang="en-US" b="1" u="sng" dirty="0">
                <a:solidFill>
                  <a:schemeClr val="accent5">
                    <a:lumMod val="20000"/>
                    <a:lumOff val="80000"/>
                  </a:schemeClr>
                </a:solidFill>
              </a:rPr>
              <a:t> 119:28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John 15:9-17 </a:t>
            </a:r>
            <a:r>
              <a:rPr lang="en-US" b="1" dirty="0">
                <a:solidFill>
                  <a:schemeClr val="accent5">
                    <a:lumMod val="20000"/>
                    <a:lumOff val="80000"/>
                  </a:schemeClr>
                </a:solidFill>
              </a:rPr>
              <a:t>– Keep His commandments, you abide in Christ’s love</a:t>
            </a:r>
          </a:p>
          <a:p>
            <a:r>
              <a:rPr lang="en-US" b="1" u="sng" dirty="0">
                <a:solidFill>
                  <a:schemeClr val="accent5">
                    <a:lumMod val="20000"/>
                    <a:lumOff val="80000"/>
                  </a:schemeClr>
                </a:solidFill>
              </a:rPr>
              <a:t>Rom 15:4 </a:t>
            </a:r>
            <a:r>
              <a:rPr lang="en-US" b="1" dirty="0">
                <a:solidFill>
                  <a:schemeClr val="accent5">
                    <a:lumMod val="20000"/>
                    <a:lumOff val="80000"/>
                  </a:schemeClr>
                </a:solidFill>
              </a:rPr>
              <a:t>– Scriptures bring hope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351047652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2 </a:t>
            </a:r>
            <a:r>
              <a:rPr lang="en-US" b="1" u="sng" dirty="0" err="1">
                <a:solidFill>
                  <a:schemeClr val="accent5">
                    <a:lumMod val="20000"/>
                    <a:lumOff val="80000"/>
                  </a:schemeClr>
                </a:solidFill>
              </a:rPr>
              <a:t>Cor</a:t>
            </a:r>
            <a:r>
              <a:rPr lang="en-US" b="1" u="sng" dirty="0">
                <a:solidFill>
                  <a:schemeClr val="accent5">
                    <a:lumMod val="20000"/>
                    <a:lumOff val="80000"/>
                  </a:schemeClr>
                </a:solidFill>
              </a:rPr>
              <a:t> 3:18 </a:t>
            </a:r>
            <a:r>
              <a:rPr lang="en-US" b="1" dirty="0">
                <a:solidFill>
                  <a:schemeClr val="accent5">
                    <a:lumMod val="20000"/>
                    <a:lumOff val="80000"/>
                  </a:schemeClr>
                </a:solidFill>
              </a:rPr>
              <a:t>– transforms the Christian</a:t>
            </a:r>
          </a:p>
          <a:p>
            <a:r>
              <a:rPr lang="en-US" b="1" u="sng" dirty="0">
                <a:solidFill>
                  <a:schemeClr val="accent5">
                    <a:lumMod val="20000"/>
                    <a:lumOff val="80000"/>
                  </a:schemeClr>
                </a:solidFill>
              </a:rPr>
              <a:t>Gal 5:5 </a:t>
            </a:r>
            <a:r>
              <a:rPr lang="en-US" b="1" dirty="0">
                <a:solidFill>
                  <a:schemeClr val="accent5">
                    <a:lumMod val="20000"/>
                    <a:lumOff val="80000"/>
                  </a:schemeClr>
                </a:solidFill>
              </a:rPr>
              <a:t>– Gives patience to the Christian</a:t>
            </a:r>
          </a:p>
          <a:p>
            <a:endParaRPr lang="en-US" b="1" dirty="0">
              <a:solidFill>
                <a:schemeClr val="accent5">
                  <a:lumMod val="20000"/>
                  <a:lumOff val="80000"/>
                </a:schemeClr>
              </a:solidFill>
            </a:endParaRPr>
          </a:p>
          <a:p>
            <a:r>
              <a:rPr lang="en-US" b="1" u="sng" dirty="0">
                <a:solidFill>
                  <a:schemeClr val="accent5">
                    <a:lumMod val="20000"/>
                    <a:lumOff val="80000"/>
                  </a:schemeClr>
                </a:solidFill>
              </a:rPr>
              <a:t>Gal 5:22,23 </a:t>
            </a:r>
            <a:r>
              <a:rPr lang="en-US" b="1" dirty="0">
                <a:solidFill>
                  <a:schemeClr val="accent5">
                    <a:lumMod val="20000"/>
                    <a:lumOff val="80000"/>
                  </a:schemeClr>
                </a:solidFill>
              </a:rPr>
              <a:t>– produces fruit in the Christian</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 12:1,2 </a:t>
            </a:r>
            <a:r>
              <a:rPr lang="en-US" b="1" dirty="0">
                <a:solidFill>
                  <a:schemeClr val="accent5">
                    <a:lumMod val="20000"/>
                    <a:lumOff val="80000"/>
                  </a:schemeClr>
                </a:solidFill>
              </a:rPr>
              <a:t>– Word of God transforms a Christian</a:t>
            </a:r>
          </a:p>
          <a:p>
            <a:r>
              <a:rPr lang="en-US" b="1" u="sng" dirty="0">
                <a:solidFill>
                  <a:schemeClr val="accent5">
                    <a:lumMod val="20000"/>
                    <a:lumOff val="80000"/>
                  </a:schemeClr>
                </a:solidFill>
              </a:rPr>
              <a:t>James 1:25/Rom 15:4 </a:t>
            </a:r>
            <a:r>
              <a:rPr lang="en-US" b="1" dirty="0">
                <a:solidFill>
                  <a:schemeClr val="accent5">
                    <a:lumMod val="20000"/>
                    <a:lumOff val="80000"/>
                  </a:schemeClr>
                </a:solidFill>
              </a:rPr>
              <a:t>– Patience of the Scriptures, Blessed in his deeds </a:t>
            </a:r>
          </a:p>
          <a:p>
            <a:r>
              <a:rPr lang="en-US" b="1" u="sng" dirty="0">
                <a:solidFill>
                  <a:schemeClr val="accent5">
                    <a:lumMod val="20000"/>
                    <a:lumOff val="80000"/>
                  </a:schemeClr>
                </a:solidFill>
              </a:rPr>
              <a:t>2 Pet 1:3-15 (spec V 12) </a:t>
            </a:r>
            <a:r>
              <a:rPr lang="en-US" b="1" dirty="0">
                <a:solidFill>
                  <a:schemeClr val="accent5">
                    <a:lumMod val="20000"/>
                    <a:lumOff val="80000"/>
                  </a:schemeClr>
                </a:solidFill>
              </a:rPr>
              <a:t>– Established in the truth produces fruits of vs 5-8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147152531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 Giant">
  <a:themeElements>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 Gi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Gi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Gi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Gi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Gi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Gi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Gia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Gi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Gi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Gi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Gi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Gi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themeOverride>
</file>

<file path=docProps/app.xml><?xml version="1.0" encoding="utf-8"?>
<Properties xmlns="http://schemas.openxmlformats.org/officeDocument/2006/extended-properties" xmlns:vt="http://schemas.openxmlformats.org/officeDocument/2006/docPropsVTypes">
  <Template>chri_0088_slide</Template>
  <TotalTime>6122</TotalTime>
  <Words>1184</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18</vt:i4>
      </vt:variant>
    </vt:vector>
  </HeadingPairs>
  <TitlesOfParts>
    <vt:vector size="22" baseType="lpstr">
      <vt:lpstr>Arial</vt:lpstr>
      <vt:lpstr>chri_0088_slide</vt:lpstr>
      <vt:lpstr>1_Default Design</vt:lpstr>
      <vt:lpstr>Green Giant</vt:lpstr>
      <vt:lpstr>PowerPoint Presentation</vt:lpstr>
      <vt:lpstr>Does the Spirit Indwell in us?</vt:lpstr>
      <vt:lpstr>Does the Spirit Indwell in us?</vt:lpstr>
      <vt:lpstr>Does the Spirit Indwell in us?</vt:lpstr>
      <vt:lpstr>Does the Spirit Indwell in us?</vt:lpstr>
      <vt:lpstr>Does the Spirit Indwell in us?</vt:lpstr>
      <vt:lpstr>Does the Spirit Indwell in us?</vt:lpstr>
      <vt:lpstr>The Spirit and the Word</vt:lpstr>
      <vt:lpstr>The Spirit and the Word</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intercede for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Kevin Stilts</cp:lastModifiedBy>
  <cp:revision>159</cp:revision>
  <cp:lastPrinted>2019-03-01T15:17:44Z</cp:lastPrinted>
  <dcterms:created xsi:type="dcterms:W3CDTF">2012-09-18T14:39:55Z</dcterms:created>
  <dcterms:modified xsi:type="dcterms:W3CDTF">2019-03-04T03:02:25Z</dcterms:modified>
</cp:coreProperties>
</file>